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1" r:id="rId1"/>
  </p:sldMasterIdLst>
  <p:notesMasterIdLst>
    <p:notesMasterId r:id="rId52"/>
  </p:notesMasterIdLst>
  <p:sldIdLst>
    <p:sldId id="256" r:id="rId2"/>
    <p:sldId id="305" r:id="rId3"/>
    <p:sldId id="259" r:id="rId4"/>
    <p:sldId id="263" r:id="rId5"/>
    <p:sldId id="267" r:id="rId6"/>
    <p:sldId id="269" r:id="rId7"/>
    <p:sldId id="270" r:id="rId8"/>
    <p:sldId id="271" r:id="rId9"/>
    <p:sldId id="322" r:id="rId10"/>
    <p:sldId id="325" r:id="rId11"/>
    <p:sldId id="323" r:id="rId12"/>
    <p:sldId id="324" r:id="rId13"/>
    <p:sldId id="335" r:id="rId14"/>
    <p:sldId id="336" r:id="rId15"/>
    <p:sldId id="340" r:id="rId16"/>
    <p:sldId id="326" r:id="rId17"/>
    <p:sldId id="337" r:id="rId18"/>
    <p:sldId id="339" r:id="rId19"/>
    <p:sldId id="338" r:id="rId20"/>
    <p:sldId id="328" r:id="rId21"/>
    <p:sldId id="341" r:id="rId22"/>
    <p:sldId id="342" r:id="rId23"/>
    <p:sldId id="343" r:id="rId24"/>
    <p:sldId id="329" r:id="rId25"/>
    <p:sldId id="344" r:id="rId26"/>
    <p:sldId id="345" r:id="rId27"/>
    <p:sldId id="346" r:id="rId28"/>
    <p:sldId id="348" r:id="rId29"/>
    <p:sldId id="347" r:id="rId30"/>
    <p:sldId id="352" r:id="rId31"/>
    <p:sldId id="351" r:id="rId32"/>
    <p:sldId id="350" r:id="rId33"/>
    <p:sldId id="353" r:id="rId34"/>
    <p:sldId id="354" r:id="rId35"/>
    <p:sldId id="355" r:id="rId36"/>
    <p:sldId id="331" r:id="rId37"/>
    <p:sldId id="332" r:id="rId38"/>
    <p:sldId id="356" r:id="rId39"/>
    <p:sldId id="357" r:id="rId40"/>
    <p:sldId id="358" r:id="rId41"/>
    <p:sldId id="359" r:id="rId42"/>
    <p:sldId id="360" r:id="rId43"/>
    <p:sldId id="361" r:id="rId44"/>
    <p:sldId id="362" r:id="rId45"/>
    <p:sldId id="363" r:id="rId46"/>
    <p:sldId id="365" r:id="rId47"/>
    <p:sldId id="333" r:id="rId48"/>
    <p:sldId id="304" r:id="rId49"/>
    <p:sldId id="366" r:id="rId50"/>
    <p:sldId id="367"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Основы управления" id="{8EB33D5F-8A7B-4C24-A884-3FDAB4D9313F}">
          <p14:sldIdLst>
            <p14:sldId id="256"/>
          </p14:sldIdLst>
        </p14:section>
        <p14:section name="Повторение" id="{BD48726D-55BC-44C3-AF5D-7882C48986B3}">
          <p14:sldIdLst>
            <p14:sldId id="305"/>
            <p14:sldId id="259"/>
            <p14:sldId id="263"/>
            <p14:sldId id="267"/>
            <p14:sldId id="269"/>
            <p14:sldId id="270"/>
            <p14:sldId id="271"/>
          </p14:sldIdLst>
        </p14:section>
        <p14:section name="Риски" id="{68C2737C-A1BE-41B4-A540-A0BF90D777F8}">
          <p14:sldIdLst>
            <p14:sldId id="322"/>
            <p14:sldId id="325"/>
            <p14:sldId id="323"/>
            <p14:sldId id="324"/>
            <p14:sldId id="335"/>
            <p14:sldId id="336"/>
            <p14:sldId id="340"/>
            <p14:sldId id="326"/>
            <p14:sldId id="337"/>
            <p14:sldId id="339"/>
            <p14:sldId id="338"/>
            <p14:sldId id="328"/>
            <p14:sldId id="341"/>
            <p14:sldId id="342"/>
            <p14:sldId id="343"/>
            <p14:sldId id="329"/>
            <p14:sldId id="344"/>
            <p14:sldId id="345"/>
            <p14:sldId id="346"/>
            <p14:sldId id="348"/>
            <p14:sldId id="347"/>
            <p14:sldId id="352"/>
            <p14:sldId id="351"/>
            <p14:sldId id="350"/>
            <p14:sldId id="353"/>
            <p14:sldId id="354"/>
            <p14:sldId id="355"/>
            <p14:sldId id="331"/>
            <p14:sldId id="332"/>
            <p14:sldId id="356"/>
            <p14:sldId id="357"/>
            <p14:sldId id="358"/>
            <p14:sldId id="359"/>
            <p14:sldId id="360"/>
            <p14:sldId id="361"/>
            <p14:sldId id="362"/>
            <p14:sldId id="363"/>
            <p14:sldId id="365"/>
            <p14:sldId id="333"/>
            <p14:sldId id="304"/>
            <p14:sldId id="366"/>
            <p14:sldId id="36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Бахиркин Михаил Васильевич" initials="БМВ" lastIdx="1" clrIdx="0">
    <p:extLst>
      <p:ext uri="{19B8F6BF-5375-455C-9EA6-DF929625EA0E}">
        <p15:presenceInfo xmlns:p15="http://schemas.microsoft.com/office/powerpoint/2012/main" userId="S::bakhirkinmv@pochtabank.ru::17507121-2823-4174-a350-a75c7559ab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Светлый стиль 1 — акцент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Средний стиль 4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4" autoAdjust="0"/>
    <p:restoredTop sz="76220" autoAdjust="0"/>
  </p:normalViewPr>
  <p:slideViewPr>
    <p:cSldViewPr snapToGrid="0">
      <p:cViewPr varScale="1">
        <p:scale>
          <a:sx n="51" d="100"/>
          <a:sy n="51" d="100"/>
        </p:scale>
        <p:origin x="1506"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459B0-0AD4-4466-A4F0-4C0A24ACAEB9}" type="datetimeFigureOut">
              <a:rPr lang="ru-RU" smtClean="0"/>
              <a:pPr/>
              <a:t>19.10.2020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71D1B-D572-415C-B3AC-3F850A82384B}" type="slidenum">
              <a:rPr lang="ru-RU" smtClean="0"/>
              <a:pPr/>
              <a:t>‹#›</a:t>
            </a:fld>
            <a:endParaRPr lang="ru-RU"/>
          </a:p>
        </p:txBody>
      </p:sp>
    </p:spTree>
    <p:extLst>
      <p:ext uri="{BB962C8B-B14F-4D97-AF65-F5344CB8AC3E}">
        <p14:creationId xmlns:p14="http://schemas.microsoft.com/office/powerpoint/2010/main" val="339881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2171D1B-D572-415C-B3AC-3F850A82384B}" type="slidenum">
              <a:rPr lang="ru-RU" smtClean="0"/>
              <a:pPr/>
              <a:t>4</a:t>
            </a:fld>
            <a:endParaRPr lang="ru-RU"/>
          </a:p>
        </p:txBody>
      </p:sp>
    </p:spTree>
    <p:extLst>
      <p:ext uri="{BB962C8B-B14F-4D97-AF65-F5344CB8AC3E}">
        <p14:creationId xmlns:p14="http://schemas.microsoft.com/office/powerpoint/2010/main" val="2976203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2171D1B-D572-415C-B3AC-3F850A82384B}" type="slidenum">
              <a:rPr lang="ru-RU" smtClean="0"/>
              <a:pPr/>
              <a:t>7</a:t>
            </a:fld>
            <a:endParaRPr lang="ru-RU"/>
          </a:p>
        </p:txBody>
      </p:sp>
    </p:spTree>
    <p:extLst>
      <p:ext uri="{BB962C8B-B14F-4D97-AF65-F5344CB8AC3E}">
        <p14:creationId xmlns:p14="http://schemas.microsoft.com/office/powerpoint/2010/main" val="1624495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2171D1B-D572-415C-B3AC-3F850A82384B}" type="slidenum">
              <a:rPr lang="ru-RU" smtClean="0"/>
              <a:pPr/>
              <a:t>13</a:t>
            </a:fld>
            <a:endParaRPr lang="ru-RU"/>
          </a:p>
        </p:txBody>
      </p:sp>
    </p:spTree>
    <p:extLst>
      <p:ext uri="{BB962C8B-B14F-4D97-AF65-F5344CB8AC3E}">
        <p14:creationId xmlns:p14="http://schemas.microsoft.com/office/powerpoint/2010/main" val="3102010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Собрались французы с англичанами прорыть тоннель под Ла-Маншем и стали выбирать компанию для этой работы. Американцы предложили прокладку тоннелей с двух сторон и состыковку их с точностью до пятнадцати метров. Время проведения работ — два года. Японцы собираются работать по той же схеме, но гарантируют точность в пять метров и по срокам собираются уложиться за год. Тут выходит представитель русского метрополитена и говорит: — Значит так, копать будем с двух сторон, две недели. Ничего не гарантируем, но в крайнем случае будет у вас два тоннеля.. </a:t>
            </a:r>
            <a:endParaRPr lang="ru-RU" dirty="0"/>
          </a:p>
        </p:txBody>
      </p:sp>
      <p:sp>
        <p:nvSpPr>
          <p:cNvPr id="4" name="Номер слайда 3"/>
          <p:cNvSpPr>
            <a:spLocks noGrp="1"/>
          </p:cNvSpPr>
          <p:nvPr>
            <p:ph type="sldNum" sz="quarter" idx="5"/>
          </p:nvPr>
        </p:nvSpPr>
        <p:spPr/>
        <p:txBody>
          <a:bodyPr/>
          <a:lstStyle/>
          <a:p>
            <a:fld id="{D2171D1B-D572-415C-B3AC-3F850A82384B}" type="slidenum">
              <a:rPr lang="ru-RU" smtClean="0"/>
              <a:pPr/>
              <a:t>14</a:t>
            </a:fld>
            <a:endParaRPr lang="ru-RU"/>
          </a:p>
        </p:txBody>
      </p:sp>
    </p:spTree>
    <p:extLst>
      <p:ext uri="{BB962C8B-B14F-4D97-AF65-F5344CB8AC3E}">
        <p14:creationId xmlns:p14="http://schemas.microsoft.com/office/powerpoint/2010/main" val="2875773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2171D1B-D572-415C-B3AC-3F850A82384B}" type="slidenum">
              <a:rPr lang="ru-RU" smtClean="0"/>
              <a:pPr/>
              <a:t>21</a:t>
            </a:fld>
            <a:endParaRPr lang="ru-RU"/>
          </a:p>
        </p:txBody>
      </p:sp>
    </p:spTree>
    <p:extLst>
      <p:ext uri="{BB962C8B-B14F-4D97-AF65-F5344CB8AC3E}">
        <p14:creationId xmlns:p14="http://schemas.microsoft.com/office/powerpoint/2010/main" val="3605384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2171D1B-D572-415C-B3AC-3F850A82384B}" type="slidenum">
              <a:rPr lang="ru-RU" smtClean="0"/>
              <a:pPr/>
              <a:t>27</a:t>
            </a:fld>
            <a:endParaRPr lang="ru-RU"/>
          </a:p>
        </p:txBody>
      </p:sp>
    </p:spTree>
    <p:extLst>
      <p:ext uri="{BB962C8B-B14F-4D97-AF65-F5344CB8AC3E}">
        <p14:creationId xmlns:p14="http://schemas.microsoft.com/office/powerpoint/2010/main" val="3191533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2171D1B-D572-415C-B3AC-3F850A82384B}" type="slidenum">
              <a:rPr lang="ru-RU" smtClean="0"/>
              <a:pPr/>
              <a:t>30</a:t>
            </a:fld>
            <a:endParaRPr lang="ru-RU"/>
          </a:p>
        </p:txBody>
      </p:sp>
    </p:spTree>
    <p:extLst>
      <p:ext uri="{BB962C8B-B14F-4D97-AF65-F5344CB8AC3E}">
        <p14:creationId xmlns:p14="http://schemas.microsoft.com/office/powerpoint/2010/main" val="2063236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Пример с ЦОДАМИ</a:t>
            </a:r>
          </a:p>
        </p:txBody>
      </p:sp>
      <p:sp>
        <p:nvSpPr>
          <p:cNvPr id="4" name="Номер слайда 3"/>
          <p:cNvSpPr>
            <a:spLocks noGrp="1"/>
          </p:cNvSpPr>
          <p:nvPr>
            <p:ph type="sldNum" sz="quarter" idx="5"/>
          </p:nvPr>
        </p:nvSpPr>
        <p:spPr/>
        <p:txBody>
          <a:bodyPr/>
          <a:lstStyle/>
          <a:p>
            <a:fld id="{D2171D1B-D572-415C-B3AC-3F850A82384B}" type="slidenum">
              <a:rPr lang="ru-RU" smtClean="0"/>
              <a:pPr/>
              <a:t>41</a:t>
            </a:fld>
            <a:endParaRPr lang="ru-RU"/>
          </a:p>
        </p:txBody>
      </p:sp>
    </p:spTree>
    <p:extLst>
      <p:ext uri="{BB962C8B-B14F-4D97-AF65-F5344CB8AC3E}">
        <p14:creationId xmlns:p14="http://schemas.microsoft.com/office/powerpoint/2010/main" val="3223452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7BFA6073-6C57-47DA-875A-F5252967CE1C}" type="datetime1">
              <a:rPr lang="ru-RU" smtClean="0"/>
              <a:pPr/>
              <a:t>19.10.2020</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0593259-8AAE-44E9-8AAB-F537DF4C5159}" type="slidenum">
              <a:rPr lang="ru-RU" smtClean="0"/>
              <a:pPr/>
              <a:t>‹#›</a:t>
            </a:fld>
            <a:endParaRPr lang="ru-RU"/>
          </a:p>
        </p:txBody>
      </p:sp>
    </p:spTree>
    <p:extLst>
      <p:ext uri="{BB962C8B-B14F-4D97-AF65-F5344CB8AC3E}">
        <p14:creationId xmlns:p14="http://schemas.microsoft.com/office/powerpoint/2010/main" val="376539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5D49E31-6775-42A9-87E4-EE0FEC4BED76}" type="datetime1">
              <a:rPr lang="ru-RU" smtClean="0"/>
              <a:pPr/>
              <a:t>19.10.2020</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593259-8AAE-44E9-8AAB-F537DF4C5159}" type="slidenum">
              <a:rPr lang="ru-RU" smtClean="0"/>
              <a:pPr/>
              <a:t>‹#›</a:t>
            </a:fld>
            <a:endParaRPr lang="ru-RU"/>
          </a:p>
        </p:txBody>
      </p:sp>
    </p:spTree>
    <p:extLst>
      <p:ext uri="{BB962C8B-B14F-4D97-AF65-F5344CB8AC3E}">
        <p14:creationId xmlns:p14="http://schemas.microsoft.com/office/powerpoint/2010/main" val="3319633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335C7C1-DA11-4AC1-A997-65D36C33B1A2}" type="datetime1">
              <a:rPr lang="ru-RU" smtClean="0"/>
              <a:pPr/>
              <a:t>19.10.2020</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593259-8AAE-44E9-8AAB-F537DF4C5159}" type="slidenum">
              <a:rPr lang="ru-RU" smtClean="0"/>
              <a:pPr/>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9133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2BF926A7-9CCC-44DD-A74E-717EB1F5527F}" type="datetime1">
              <a:rPr lang="ru-RU" smtClean="0"/>
              <a:pPr/>
              <a:t>19.10.2020</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593259-8AAE-44E9-8AAB-F537DF4C5159}" type="slidenum">
              <a:rPr lang="ru-RU" smtClean="0"/>
              <a:pPr/>
              <a:t>‹#›</a:t>
            </a:fld>
            <a:endParaRPr lang="ru-RU"/>
          </a:p>
        </p:txBody>
      </p:sp>
    </p:spTree>
    <p:extLst>
      <p:ext uri="{BB962C8B-B14F-4D97-AF65-F5344CB8AC3E}">
        <p14:creationId xmlns:p14="http://schemas.microsoft.com/office/powerpoint/2010/main" val="1864215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E27D3812-AD6F-4B3B-9E5F-509D956330D9}" type="datetime1">
              <a:rPr lang="ru-RU" smtClean="0"/>
              <a:pPr/>
              <a:t>19.10.2020</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593259-8AAE-44E9-8AAB-F537DF4C5159}" type="slidenum">
              <a:rPr lang="ru-RU" smtClean="0"/>
              <a:pPr/>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6170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D2C7B1DA-1943-4D23-A7A8-224004EF62B0}" type="datetime1">
              <a:rPr lang="ru-RU" smtClean="0"/>
              <a:pPr/>
              <a:t>19.10.2020</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593259-8AAE-44E9-8AAB-F537DF4C5159}" type="slidenum">
              <a:rPr lang="ru-RU" smtClean="0"/>
              <a:pPr/>
              <a:t>‹#›</a:t>
            </a:fld>
            <a:endParaRPr lang="ru-RU"/>
          </a:p>
        </p:txBody>
      </p:sp>
    </p:spTree>
    <p:extLst>
      <p:ext uri="{BB962C8B-B14F-4D97-AF65-F5344CB8AC3E}">
        <p14:creationId xmlns:p14="http://schemas.microsoft.com/office/powerpoint/2010/main" val="3493483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22E8728-6E3E-475D-875A-29F0474D7565}" type="datetime1">
              <a:rPr lang="ru-RU" smtClean="0"/>
              <a:pPr/>
              <a:t>19.10.2020</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593259-8AAE-44E9-8AAB-F537DF4C5159}" type="slidenum">
              <a:rPr lang="ru-RU" smtClean="0"/>
              <a:pPr/>
              <a:t>‹#›</a:t>
            </a:fld>
            <a:endParaRPr lang="ru-RU"/>
          </a:p>
        </p:txBody>
      </p:sp>
    </p:spTree>
    <p:extLst>
      <p:ext uri="{BB962C8B-B14F-4D97-AF65-F5344CB8AC3E}">
        <p14:creationId xmlns:p14="http://schemas.microsoft.com/office/powerpoint/2010/main" val="2226476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04BE9C4-9065-43AA-A614-991163C05915}" type="datetime1">
              <a:rPr lang="ru-RU" smtClean="0"/>
              <a:pPr/>
              <a:t>19.10.2020</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593259-8AAE-44E9-8AAB-F537DF4C5159}" type="slidenum">
              <a:rPr lang="ru-RU" smtClean="0"/>
              <a:pPr/>
              <a:t>‹#›</a:t>
            </a:fld>
            <a:endParaRPr lang="ru-RU"/>
          </a:p>
        </p:txBody>
      </p:sp>
    </p:spTree>
    <p:extLst>
      <p:ext uri="{BB962C8B-B14F-4D97-AF65-F5344CB8AC3E}">
        <p14:creationId xmlns:p14="http://schemas.microsoft.com/office/powerpoint/2010/main" val="2468700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098E164-0C87-4E3C-8819-85486EDAEA0D}" type="datetime1">
              <a:rPr lang="ru-RU" smtClean="0"/>
              <a:pPr/>
              <a:t>19.10.2020</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593259-8AAE-44E9-8AAB-F537DF4C5159}" type="slidenum">
              <a:rPr lang="ru-RU" smtClean="0"/>
              <a:pPr/>
              <a:t>‹#›</a:t>
            </a:fld>
            <a:endParaRPr lang="ru-RU"/>
          </a:p>
        </p:txBody>
      </p:sp>
    </p:spTree>
    <p:extLst>
      <p:ext uri="{BB962C8B-B14F-4D97-AF65-F5344CB8AC3E}">
        <p14:creationId xmlns:p14="http://schemas.microsoft.com/office/powerpoint/2010/main" val="101493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13FD782-C277-44A3-80A8-02F92A469CDA}" type="datetime1">
              <a:rPr lang="ru-RU" smtClean="0"/>
              <a:pPr/>
              <a:t>19.10.2020</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593259-8AAE-44E9-8AAB-F537DF4C5159}" type="slidenum">
              <a:rPr lang="ru-RU" smtClean="0"/>
              <a:pPr/>
              <a:t>‹#›</a:t>
            </a:fld>
            <a:endParaRPr lang="ru-RU"/>
          </a:p>
        </p:txBody>
      </p:sp>
    </p:spTree>
    <p:extLst>
      <p:ext uri="{BB962C8B-B14F-4D97-AF65-F5344CB8AC3E}">
        <p14:creationId xmlns:p14="http://schemas.microsoft.com/office/powerpoint/2010/main" val="1266749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AC1188D-3FF2-44E7-9AAB-ABE54ABE589E}" type="datetime1">
              <a:rPr lang="ru-RU" smtClean="0"/>
              <a:pPr/>
              <a:t>19.10.2020</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0593259-8AAE-44E9-8AAB-F537DF4C5159}" type="slidenum">
              <a:rPr lang="ru-RU" smtClean="0"/>
              <a:pPr/>
              <a:t>‹#›</a:t>
            </a:fld>
            <a:endParaRPr lang="ru-RU"/>
          </a:p>
        </p:txBody>
      </p:sp>
    </p:spTree>
    <p:extLst>
      <p:ext uri="{BB962C8B-B14F-4D97-AF65-F5344CB8AC3E}">
        <p14:creationId xmlns:p14="http://schemas.microsoft.com/office/powerpoint/2010/main" val="1629184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BB1F353-0AC4-4FDC-B9DA-49E96BA4081F}" type="datetime1">
              <a:rPr lang="ru-RU" smtClean="0"/>
              <a:pPr/>
              <a:t>19.10.2020</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0593259-8AAE-44E9-8AAB-F537DF4C5159}" type="slidenum">
              <a:rPr lang="ru-RU" smtClean="0"/>
              <a:pPr/>
              <a:t>‹#›</a:t>
            </a:fld>
            <a:endParaRPr lang="ru-RU"/>
          </a:p>
        </p:txBody>
      </p:sp>
    </p:spTree>
    <p:extLst>
      <p:ext uri="{BB962C8B-B14F-4D97-AF65-F5344CB8AC3E}">
        <p14:creationId xmlns:p14="http://schemas.microsoft.com/office/powerpoint/2010/main" val="444273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543F248C-61EB-45BE-9DA5-4E82C9A1A81E}" type="datetime1">
              <a:rPr lang="ru-RU" smtClean="0"/>
              <a:pPr/>
              <a:t>19.10.2020</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0593259-8AAE-44E9-8AAB-F537DF4C5159}" type="slidenum">
              <a:rPr lang="ru-RU" smtClean="0"/>
              <a:pPr/>
              <a:t>‹#›</a:t>
            </a:fld>
            <a:endParaRPr lang="ru-RU"/>
          </a:p>
        </p:txBody>
      </p:sp>
    </p:spTree>
    <p:extLst>
      <p:ext uri="{BB962C8B-B14F-4D97-AF65-F5344CB8AC3E}">
        <p14:creationId xmlns:p14="http://schemas.microsoft.com/office/powerpoint/2010/main" val="342392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6E4B5-F241-4EBA-BED5-805731620B7E}" type="datetime1">
              <a:rPr lang="ru-RU" smtClean="0"/>
              <a:pPr/>
              <a:t>19.10.2020</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0593259-8AAE-44E9-8AAB-F537DF4C5159}" type="slidenum">
              <a:rPr lang="ru-RU" smtClean="0"/>
              <a:pPr/>
              <a:t>‹#›</a:t>
            </a:fld>
            <a:endParaRPr lang="ru-RU"/>
          </a:p>
        </p:txBody>
      </p:sp>
    </p:spTree>
    <p:extLst>
      <p:ext uri="{BB962C8B-B14F-4D97-AF65-F5344CB8AC3E}">
        <p14:creationId xmlns:p14="http://schemas.microsoft.com/office/powerpoint/2010/main" val="80321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652C805-5D8D-4F59-8D72-4DC2543B14F5}" type="datetime1">
              <a:rPr lang="ru-RU" smtClean="0"/>
              <a:pPr/>
              <a:t>19.10.2020</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0593259-8AAE-44E9-8AAB-F537DF4C5159}" type="slidenum">
              <a:rPr lang="ru-RU" smtClean="0"/>
              <a:pPr/>
              <a:t>‹#›</a:t>
            </a:fld>
            <a:endParaRPr lang="ru-RU"/>
          </a:p>
        </p:txBody>
      </p:sp>
    </p:spTree>
    <p:extLst>
      <p:ext uri="{BB962C8B-B14F-4D97-AF65-F5344CB8AC3E}">
        <p14:creationId xmlns:p14="http://schemas.microsoft.com/office/powerpoint/2010/main" val="301723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2F3BBD5C-711C-46B4-A0FA-DAEE871771E9}" type="datetime1">
              <a:rPr lang="ru-RU" smtClean="0"/>
              <a:pPr/>
              <a:t>19.10.2020</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593259-8AAE-44E9-8AAB-F537DF4C5159}" type="slidenum">
              <a:rPr lang="ru-RU" smtClean="0"/>
              <a:pPr/>
              <a:t>‹#›</a:t>
            </a:fld>
            <a:endParaRPr lang="ru-RU"/>
          </a:p>
        </p:txBody>
      </p:sp>
    </p:spTree>
    <p:extLst>
      <p:ext uri="{BB962C8B-B14F-4D97-AF65-F5344CB8AC3E}">
        <p14:creationId xmlns:p14="http://schemas.microsoft.com/office/powerpoint/2010/main" val="1408989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605756D-F0FA-476B-9FDC-4B2BC2F160C2}" type="datetime1">
              <a:rPr lang="ru-RU" smtClean="0"/>
              <a:pPr/>
              <a:t>19.10.2020</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0593259-8AAE-44E9-8AAB-F537DF4C5159}" type="slidenum">
              <a:rPr lang="ru-RU" smtClean="0"/>
              <a:pPr/>
              <a:t>‹#›</a:t>
            </a:fld>
            <a:endParaRPr lang="ru-RU"/>
          </a:p>
        </p:txBody>
      </p:sp>
    </p:spTree>
    <p:extLst>
      <p:ext uri="{BB962C8B-B14F-4D97-AF65-F5344CB8AC3E}">
        <p14:creationId xmlns:p14="http://schemas.microsoft.com/office/powerpoint/2010/main" val="331851616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859E-3B24-4E78-88C4-C41BA68ECC15}"/>
              </a:ext>
            </a:extLst>
          </p:cNvPr>
          <p:cNvSpPr>
            <a:spLocks noGrp="1"/>
          </p:cNvSpPr>
          <p:nvPr>
            <p:ph type="ctrTitle"/>
          </p:nvPr>
        </p:nvSpPr>
        <p:spPr>
          <a:xfrm>
            <a:off x="2589213" y="1842868"/>
            <a:ext cx="5921741" cy="2934513"/>
          </a:xfrm>
        </p:spPr>
        <p:txBody>
          <a:bodyPr/>
          <a:lstStyle/>
          <a:p>
            <a:r>
              <a:rPr lang="ru-RU" dirty="0"/>
              <a:t>Основы управления </a:t>
            </a:r>
            <a:br>
              <a:rPr lang="ru-RU" dirty="0"/>
            </a:br>
            <a:r>
              <a:rPr lang="ru-RU" dirty="0"/>
              <a:t>ИТ</a:t>
            </a:r>
            <a:r>
              <a:rPr lang="en-US" dirty="0"/>
              <a:t> - </a:t>
            </a:r>
            <a:r>
              <a:rPr lang="ru-RU" dirty="0"/>
              <a:t>проектами</a:t>
            </a:r>
          </a:p>
        </p:txBody>
      </p:sp>
      <p:sp>
        <p:nvSpPr>
          <p:cNvPr id="3" name="Подзаголовок 2">
            <a:extLst>
              <a:ext uri="{FF2B5EF4-FFF2-40B4-BE49-F238E27FC236}">
                <a16:creationId xmlns:a16="http://schemas.microsoft.com/office/drawing/2014/main" id="{FF5E865F-3566-422D-9256-2EB33C0A953E}"/>
              </a:ext>
            </a:extLst>
          </p:cNvPr>
          <p:cNvSpPr>
            <a:spLocks noGrp="1"/>
          </p:cNvSpPr>
          <p:nvPr>
            <p:ph type="subTitle" idx="1"/>
          </p:nvPr>
        </p:nvSpPr>
        <p:spPr/>
        <p:txBody>
          <a:bodyPr>
            <a:normAutofit lnSpcReduction="10000"/>
          </a:bodyPr>
          <a:lstStyle/>
          <a:p>
            <a:endParaRPr lang="ru-RU" dirty="0"/>
          </a:p>
          <a:p>
            <a:endParaRPr lang="ru-RU" dirty="0"/>
          </a:p>
          <a:p>
            <a:pPr algn="r"/>
            <a:r>
              <a:rPr lang="ru-RU" dirty="0"/>
              <a:t>Москва 2020 г.</a:t>
            </a:r>
          </a:p>
        </p:txBody>
      </p:sp>
    </p:spTree>
    <p:extLst>
      <p:ext uri="{BB962C8B-B14F-4D97-AF65-F5344CB8AC3E}">
        <p14:creationId xmlns:p14="http://schemas.microsoft.com/office/powerpoint/2010/main" val="2393532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C6B738-56CD-4C53-BC41-BF1F3392CC81}"/>
              </a:ext>
            </a:extLst>
          </p:cNvPr>
          <p:cNvSpPr>
            <a:spLocks noGrp="1"/>
          </p:cNvSpPr>
          <p:nvPr>
            <p:ph type="title"/>
          </p:nvPr>
        </p:nvSpPr>
        <p:spPr>
          <a:xfrm>
            <a:off x="1721224" y="512462"/>
            <a:ext cx="10106289" cy="1280890"/>
          </a:xfrm>
        </p:spPr>
        <p:txBody>
          <a:bodyPr/>
          <a:lstStyle/>
          <a:p>
            <a:pPr algn="ctr"/>
            <a:r>
              <a:rPr lang="ru-RU" dirty="0"/>
              <a:t>Проект без риска — удел </a:t>
            </a:r>
            <a:br>
              <a:rPr lang="ru-RU" dirty="0"/>
            </a:br>
            <a:r>
              <a:rPr lang="ru-RU" dirty="0"/>
              <a:t>неудачников (1)</a:t>
            </a:r>
          </a:p>
        </p:txBody>
      </p:sp>
      <p:sp>
        <p:nvSpPr>
          <p:cNvPr id="3" name="Объект 2">
            <a:extLst>
              <a:ext uri="{FF2B5EF4-FFF2-40B4-BE49-F238E27FC236}">
                <a16:creationId xmlns:a16="http://schemas.microsoft.com/office/drawing/2014/main" id="{D6D8592D-F4AF-46B6-9CAD-1C5D22B890F0}"/>
              </a:ext>
            </a:extLst>
          </p:cNvPr>
          <p:cNvSpPr>
            <a:spLocks noGrp="1"/>
          </p:cNvSpPr>
          <p:nvPr>
            <p:ph idx="1"/>
          </p:nvPr>
        </p:nvSpPr>
        <p:spPr>
          <a:xfrm>
            <a:off x="1588168" y="1712495"/>
            <a:ext cx="10239345" cy="4518212"/>
          </a:xfrm>
        </p:spPr>
        <p:txBody>
          <a:bodyPr>
            <a:normAutofit lnSpcReduction="10000"/>
          </a:bodyPr>
          <a:lstStyle/>
          <a:p>
            <a:pPr algn="just">
              <a:lnSpc>
                <a:spcPct val="150000"/>
              </a:lnSpc>
            </a:pPr>
            <a:r>
              <a:rPr lang="ru-RU" sz="2400" dirty="0"/>
              <a:t>“Проект без риска — удел неудачников. Риски и выгода всегда ходят рука об руку”</a:t>
            </a:r>
            <a:endParaRPr lang="en-US" sz="2400" dirty="0"/>
          </a:p>
          <a:p>
            <a:pPr algn="just">
              <a:lnSpc>
                <a:spcPct val="150000"/>
              </a:lnSpc>
            </a:pPr>
            <a:r>
              <a:rPr lang="ru-RU" sz="2400" dirty="0"/>
              <a:t>Риск проекта – это неопределённое возможное событие или условие, которое в случае возникновения может иметь как позитивное, так и  негативное воздействие на один из </a:t>
            </a:r>
            <a:r>
              <a:rPr lang="en-US" sz="2400" dirty="0"/>
              <a:t>KPI</a:t>
            </a:r>
            <a:r>
              <a:rPr lang="ru-RU" sz="2400" dirty="0"/>
              <a:t> проекта</a:t>
            </a:r>
            <a:endParaRPr lang="en-US" sz="2400" dirty="0"/>
          </a:p>
          <a:p>
            <a:pPr algn="just">
              <a:lnSpc>
                <a:spcPct val="150000"/>
              </a:lnSpc>
            </a:pPr>
            <a:r>
              <a:rPr lang="ru-RU" sz="2400" dirty="0"/>
              <a:t>Риск  может быть вызван несколькими комбинированными причинами и в случае возникновения, чаще всего, оказывать негативное воздействие на несколько </a:t>
            </a:r>
            <a:r>
              <a:rPr lang="en-US" sz="2400" dirty="0"/>
              <a:t>KPI</a:t>
            </a:r>
          </a:p>
          <a:p>
            <a:endParaRPr lang="en-US" sz="2400" dirty="0"/>
          </a:p>
        </p:txBody>
      </p:sp>
      <p:sp>
        <p:nvSpPr>
          <p:cNvPr id="4" name="Номер слайда 3">
            <a:extLst>
              <a:ext uri="{FF2B5EF4-FFF2-40B4-BE49-F238E27FC236}">
                <a16:creationId xmlns:a16="http://schemas.microsoft.com/office/drawing/2014/main" id="{D91952D0-3390-4505-9C45-A20242B9C463}"/>
              </a:ext>
            </a:extLst>
          </p:cNvPr>
          <p:cNvSpPr>
            <a:spLocks noGrp="1"/>
          </p:cNvSpPr>
          <p:nvPr>
            <p:ph type="sldNum" sz="quarter" idx="12"/>
          </p:nvPr>
        </p:nvSpPr>
        <p:spPr/>
        <p:txBody>
          <a:bodyPr/>
          <a:lstStyle/>
          <a:p>
            <a:fld id="{D0593259-8AAE-44E9-8AAB-F537DF4C5159}" type="slidenum">
              <a:rPr lang="ru-RU" smtClean="0"/>
              <a:pPr/>
              <a:t>10</a:t>
            </a:fld>
            <a:endParaRPr lang="ru-RU"/>
          </a:p>
        </p:txBody>
      </p:sp>
    </p:spTree>
    <p:extLst>
      <p:ext uri="{BB962C8B-B14F-4D97-AF65-F5344CB8AC3E}">
        <p14:creationId xmlns:p14="http://schemas.microsoft.com/office/powerpoint/2010/main" val="2939888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C6B738-56CD-4C53-BC41-BF1F3392CC81}"/>
              </a:ext>
            </a:extLst>
          </p:cNvPr>
          <p:cNvSpPr>
            <a:spLocks noGrp="1"/>
          </p:cNvSpPr>
          <p:nvPr>
            <p:ph type="title"/>
          </p:nvPr>
        </p:nvSpPr>
        <p:spPr>
          <a:xfrm>
            <a:off x="1666665" y="624110"/>
            <a:ext cx="8911687" cy="879837"/>
          </a:xfrm>
        </p:spPr>
        <p:txBody>
          <a:bodyPr>
            <a:noAutofit/>
          </a:bodyPr>
          <a:lstStyle/>
          <a:p>
            <a:pPr algn="ctr"/>
            <a:r>
              <a:rPr lang="ru-RU" dirty="0"/>
              <a:t>Проект без риска — удел неудачников (2)</a:t>
            </a:r>
          </a:p>
        </p:txBody>
      </p:sp>
      <p:sp>
        <p:nvSpPr>
          <p:cNvPr id="3" name="Объект 2">
            <a:extLst>
              <a:ext uri="{FF2B5EF4-FFF2-40B4-BE49-F238E27FC236}">
                <a16:creationId xmlns:a16="http://schemas.microsoft.com/office/drawing/2014/main" id="{D6D8592D-F4AF-46B6-9CAD-1C5D22B890F0}"/>
              </a:ext>
            </a:extLst>
          </p:cNvPr>
          <p:cNvSpPr>
            <a:spLocks noGrp="1"/>
          </p:cNvSpPr>
          <p:nvPr>
            <p:ph idx="1"/>
          </p:nvPr>
        </p:nvSpPr>
        <p:spPr>
          <a:xfrm>
            <a:off x="1601616" y="1914434"/>
            <a:ext cx="10273552" cy="4760494"/>
          </a:xfrm>
        </p:spPr>
        <p:txBody>
          <a:bodyPr>
            <a:normAutofit/>
          </a:bodyPr>
          <a:lstStyle/>
          <a:p>
            <a:pPr algn="just">
              <a:lnSpc>
                <a:spcPct val="150000"/>
              </a:lnSpc>
            </a:pPr>
            <a:r>
              <a:rPr lang="ru-RU" sz="2400" dirty="0"/>
              <a:t>Вероятность возникновения риска – вероятность того, что риск наступит</a:t>
            </a:r>
            <a:r>
              <a:rPr lang="en-US" sz="2400" dirty="0"/>
              <a:t> </a:t>
            </a:r>
            <a:r>
              <a:rPr lang="ru-RU" sz="2400" dirty="0"/>
              <a:t>в проекте</a:t>
            </a:r>
            <a:endParaRPr lang="en-US" sz="2400" dirty="0"/>
          </a:p>
          <a:p>
            <a:pPr algn="just">
              <a:lnSpc>
                <a:spcPct val="150000"/>
              </a:lnSpc>
            </a:pPr>
            <a:r>
              <a:rPr lang="ru-RU" sz="2400" dirty="0"/>
              <a:t>Риск с нулевой вероятностью не считается риском, риск с </a:t>
            </a:r>
            <a:r>
              <a:rPr lang="ru-RU" sz="2400" b="1" dirty="0"/>
              <a:t>вероятностью 100% </a:t>
            </a:r>
            <a:r>
              <a:rPr lang="ru-RU" sz="2400" dirty="0"/>
              <a:t>является гарантированным событием, это факт, который необходимо учитывать в ходе планирования ресурсов</a:t>
            </a:r>
            <a:endParaRPr lang="en-US" sz="2400" dirty="0"/>
          </a:p>
          <a:p>
            <a:pPr algn="just">
              <a:lnSpc>
                <a:spcPct val="150000"/>
              </a:lnSpc>
            </a:pPr>
            <a:r>
              <a:rPr lang="ru-RU" sz="2400" dirty="0"/>
              <a:t>Риск может иметь как негативное, так и положительное влияние на проект</a:t>
            </a:r>
            <a:r>
              <a:rPr lang="en-US" sz="2400" dirty="0"/>
              <a:t>.</a:t>
            </a:r>
            <a:r>
              <a:rPr lang="ru-RU" sz="2400" dirty="0"/>
              <a:t> Положительный риск называют “шансом”</a:t>
            </a:r>
            <a:endParaRPr lang="ru-RU" dirty="0"/>
          </a:p>
        </p:txBody>
      </p:sp>
      <p:sp>
        <p:nvSpPr>
          <p:cNvPr id="4" name="Номер слайда 3">
            <a:extLst>
              <a:ext uri="{FF2B5EF4-FFF2-40B4-BE49-F238E27FC236}">
                <a16:creationId xmlns:a16="http://schemas.microsoft.com/office/drawing/2014/main" id="{D91952D0-3390-4505-9C45-A20242B9C463}"/>
              </a:ext>
            </a:extLst>
          </p:cNvPr>
          <p:cNvSpPr>
            <a:spLocks noGrp="1"/>
          </p:cNvSpPr>
          <p:nvPr>
            <p:ph type="sldNum" sz="quarter" idx="12"/>
          </p:nvPr>
        </p:nvSpPr>
        <p:spPr/>
        <p:txBody>
          <a:bodyPr/>
          <a:lstStyle/>
          <a:p>
            <a:fld id="{D0593259-8AAE-44E9-8AAB-F537DF4C5159}" type="slidenum">
              <a:rPr lang="ru-RU" smtClean="0"/>
              <a:pPr/>
              <a:t>11</a:t>
            </a:fld>
            <a:endParaRPr lang="ru-RU"/>
          </a:p>
        </p:txBody>
      </p:sp>
    </p:spTree>
    <p:extLst>
      <p:ext uri="{BB962C8B-B14F-4D97-AF65-F5344CB8AC3E}">
        <p14:creationId xmlns:p14="http://schemas.microsoft.com/office/powerpoint/2010/main" val="2492057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D690C7-4992-4C84-BEC5-6EF7291C26B6}"/>
              </a:ext>
            </a:extLst>
          </p:cNvPr>
          <p:cNvSpPr>
            <a:spLocks noGrp="1"/>
          </p:cNvSpPr>
          <p:nvPr>
            <p:ph type="title"/>
          </p:nvPr>
        </p:nvSpPr>
        <p:spPr>
          <a:xfrm>
            <a:off x="1640156" y="512462"/>
            <a:ext cx="8911687" cy="823043"/>
          </a:xfrm>
        </p:spPr>
        <p:txBody>
          <a:bodyPr/>
          <a:lstStyle/>
          <a:p>
            <a:pPr algn="ctr"/>
            <a:r>
              <a:rPr lang="ru-RU" dirty="0"/>
              <a:t>Управление рисками</a:t>
            </a:r>
          </a:p>
        </p:txBody>
      </p:sp>
      <p:sp>
        <p:nvSpPr>
          <p:cNvPr id="3" name="Объект 2">
            <a:extLst>
              <a:ext uri="{FF2B5EF4-FFF2-40B4-BE49-F238E27FC236}">
                <a16:creationId xmlns:a16="http://schemas.microsoft.com/office/drawing/2014/main" id="{67C6340B-10BF-4FC9-BEB8-62A07C45C056}"/>
              </a:ext>
            </a:extLst>
          </p:cNvPr>
          <p:cNvSpPr>
            <a:spLocks noGrp="1"/>
          </p:cNvSpPr>
          <p:nvPr>
            <p:ph idx="1"/>
          </p:nvPr>
        </p:nvSpPr>
        <p:spPr>
          <a:xfrm>
            <a:off x="1757082" y="1326780"/>
            <a:ext cx="10037009" cy="5128489"/>
          </a:xfrm>
        </p:spPr>
        <p:txBody>
          <a:bodyPr>
            <a:noAutofit/>
          </a:bodyPr>
          <a:lstStyle/>
          <a:p>
            <a:pPr algn="just"/>
            <a:r>
              <a:rPr lang="ru-RU" sz="2400" dirty="0"/>
              <a:t>Управление рисками включает в себя процессы, относящиеся к планированию, анализу, идентификации и реагированию, мониторингу и управлению</a:t>
            </a:r>
          </a:p>
          <a:p>
            <a:pPr algn="just"/>
            <a:r>
              <a:rPr lang="ru-RU" sz="2400" dirty="0"/>
              <a:t>Данные процессы подлежат обновлению в ходе всего цикла проекта</a:t>
            </a:r>
          </a:p>
          <a:p>
            <a:pPr algn="just"/>
            <a:r>
              <a:rPr lang="ru-RU" sz="2400" dirty="0"/>
              <a:t>Цель управления рисками – увеличение вероятности возникновения и степени воздействия благоприятных событий и снижение вероятности возникновения и степени  воздействия неблагоприятных событий</a:t>
            </a:r>
          </a:p>
          <a:p>
            <a:pPr algn="just"/>
            <a:r>
              <a:rPr lang="ru-RU" sz="2400" dirty="0"/>
              <a:t>Риски влияют на все основные ограничения проекта. Следовательно, управление рисками – это управление всеми значимыми параметрами проекта.</a:t>
            </a:r>
          </a:p>
          <a:p>
            <a:pPr algn="just"/>
            <a:endParaRPr lang="ru-RU" sz="2400" dirty="0"/>
          </a:p>
        </p:txBody>
      </p:sp>
      <p:sp>
        <p:nvSpPr>
          <p:cNvPr id="4" name="Номер слайда 3">
            <a:extLst>
              <a:ext uri="{FF2B5EF4-FFF2-40B4-BE49-F238E27FC236}">
                <a16:creationId xmlns:a16="http://schemas.microsoft.com/office/drawing/2014/main" id="{193B7BE6-79B6-4BCA-9B85-E4D8160A9119}"/>
              </a:ext>
            </a:extLst>
          </p:cNvPr>
          <p:cNvSpPr>
            <a:spLocks noGrp="1"/>
          </p:cNvSpPr>
          <p:nvPr>
            <p:ph type="sldNum" sz="quarter" idx="12"/>
          </p:nvPr>
        </p:nvSpPr>
        <p:spPr/>
        <p:txBody>
          <a:bodyPr/>
          <a:lstStyle/>
          <a:p>
            <a:fld id="{D0593259-8AAE-44E9-8AAB-F537DF4C5159}" type="slidenum">
              <a:rPr lang="ru-RU" smtClean="0"/>
              <a:pPr/>
              <a:t>12</a:t>
            </a:fld>
            <a:endParaRPr lang="ru-RU"/>
          </a:p>
        </p:txBody>
      </p:sp>
    </p:spTree>
    <p:extLst>
      <p:ext uri="{BB962C8B-B14F-4D97-AF65-F5344CB8AC3E}">
        <p14:creationId xmlns:p14="http://schemas.microsoft.com/office/powerpoint/2010/main" val="3666285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CFAD72-F771-4D7F-861F-B9080B63292C}"/>
              </a:ext>
            </a:extLst>
          </p:cNvPr>
          <p:cNvSpPr>
            <a:spLocks noGrp="1"/>
          </p:cNvSpPr>
          <p:nvPr>
            <p:ph type="title"/>
          </p:nvPr>
        </p:nvSpPr>
        <p:spPr>
          <a:xfrm>
            <a:off x="2592925" y="624110"/>
            <a:ext cx="8911687" cy="1280890"/>
          </a:xfrm>
        </p:spPr>
        <p:txBody>
          <a:bodyPr>
            <a:normAutofit/>
          </a:bodyPr>
          <a:lstStyle/>
          <a:p>
            <a:r>
              <a:rPr lang="ru-RU" dirty="0"/>
              <a:t>Управление риском</a:t>
            </a:r>
          </a:p>
        </p:txBody>
      </p:sp>
      <p:sp>
        <p:nvSpPr>
          <p:cNvPr id="4" name="Номер слайда 3">
            <a:extLst>
              <a:ext uri="{FF2B5EF4-FFF2-40B4-BE49-F238E27FC236}">
                <a16:creationId xmlns:a16="http://schemas.microsoft.com/office/drawing/2014/main" id="{9162A953-E253-429E-9E39-247AF8E106A0}"/>
              </a:ext>
            </a:extLst>
          </p:cNvPr>
          <p:cNvSpPr>
            <a:spLocks noGrp="1"/>
          </p:cNvSpPr>
          <p:nvPr>
            <p:ph type="sldNum" sz="quarter" idx="12"/>
          </p:nvPr>
        </p:nvSpPr>
        <p:spPr>
          <a:xfrm>
            <a:off x="531812" y="787782"/>
            <a:ext cx="779767" cy="365125"/>
          </a:xfrm>
        </p:spPr>
        <p:txBody>
          <a:bodyPr/>
          <a:lstStyle/>
          <a:p>
            <a:fld id="{D0593259-8AAE-44E9-8AAB-F537DF4C5159}" type="slidenum">
              <a:rPr lang="ru-RU" smtClean="0"/>
              <a:pPr/>
              <a:t>13</a:t>
            </a:fld>
            <a:endParaRPr lang="ru-RU"/>
          </a:p>
        </p:txBody>
      </p:sp>
      <p:pic>
        <p:nvPicPr>
          <p:cNvPr id="5" name="Рисунок 4">
            <a:extLst>
              <a:ext uri="{FF2B5EF4-FFF2-40B4-BE49-F238E27FC236}">
                <a16:creationId xmlns:a16="http://schemas.microsoft.com/office/drawing/2014/main" id="{0F65323A-650B-44E5-87A2-9C7D050C2E19}"/>
              </a:ext>
            </a:extLst>
          </p:cNvPr>
          <p:cNvPicPr>
            <a:picLocks noChangeAspect="1"/>
          </p:cNvPicPr>
          <p:nvPr/>
        </p:nvPicPr>
        <p:blipFill>
          <a:blip r:embed="rId3" cstate="print"/>
          <a:stretch>
            <a:fillRect/>
          </a:stretch>
        </p:blipFill>
        <p:spPr>
          <a:xfrm>
            <a:off x="2252265" y="1264555"/>
            <a:ext cx="8720535" cy="5611212"/>
          </a:xfrm>
          <a:prstGeom prst="rect">
            <a:avLst/>
          </a:prstGeom>
        </p:spPr>
      </p:pic>
    </p:spTree>
    <p:extLst>
      <p:ext uri="{BB962C8B-B14F-4D97-AF65-F5344CB8AC3E}">
        <p14:creationId xmlns:p14="http://schemas.microsoft.com/office/powerpoint/2010/main" val="2273322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6"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7"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8"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9"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0"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1"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2"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3"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4"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5"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6"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7"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9" name="Group 148">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50"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1"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2"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3"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4"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5"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6"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7"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8"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9"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0"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1"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3" name="Rectangle 162">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5"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67" name="Rectangle 166">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1561355D-A8F3-4363-95F8-78370B983006}"/>
              </a:ext>
            </a:extLst>
          </p:cNvPr>
          <p:cNvPicPr>
            <a:picLocks noChangeAspect="1" noChangeArrowheads="1"/>
          </p:cNvPicPr>
          <p:nvPr/>
        </p:nvPicPr>
        <p:blipFill rotWithShape="1">
          <a:blip r:embed="rId3" cstate="print">
            <a:alphaModFix amt="40000"/>
            <a:extLst>
              <a:ext uri="{28A0092B-C50C-407E-A947-70E740481C1C}">
                <a14:useLocalDpi xmlns:a14="http://schemas.microsoft.com/office/drawing/2010/main" val="0"/>
              </a:ext>
            </a:extLst>
          </a:blip>
          <a:srcRect b="1992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C9BEE52B-B897-4A0E-B802-A2573F7B0B19}"/>
              </a:ext>
            </a:extLst>
          </p:cNvPr>
          <p:cNvSpPr>
            <a:spLocks noGrp="1"/>
          </p:cNvSpPr>
          <p:nvPr>
            <p:ph type="title"/>
          </p:nvPr>
        </p:nvSpPr>
        <p:spPr>
          <a:xfrm>
            <a:off x="1779140" y="4449647"/>
            <a:ext cx="8915399" cy="2262781"/>
          </a:xfrm>
        </p:spPr>
        <p:txBody>
          <a:bodyPr vert="horz" lIns="91440" tIns="45720" rIns="91440" bIns="45720" rtlCol="0" anchor="b">
            <a:normAutofit/>
          </a:bodyPr>
          <a:lstStyle/>
          <a:p>
            <a:r>
              <a:rPr lang="en-US" sz="5400" dirty="0" err="1">
                <a:solidFill>
                  <a:schemeClr val="tx1"/>
                </a:solidFill>
              </a:rPr>
              <a:t>Анекдот</a:t>
            </a:r>
            <a:r>
              <a:rPr lang="en-US" sz="5400" dirty="0">
                <a:solidFill>
                  <a:schemeClr val="tx1"/>
                </a:solidFill>
              </a:rPr>
              <a:t> ;)</a:t>
            </a:r>
          </a:p>
        </p:txBody>
      </p:sp>
      <p:sp>
        <p:nvSpPr>
          <p:cNvPr id="169" name="Rectangle 168">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1"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4" name="Номер слайда 3">
            <a:extLst>
              <a:ext uri="{FF2B5EF4-FFF2-40B4-BE49-F238E27FC236}">
                <a16:creationId xmlns:a16="http://schemas.microsoft.com/office/drawing/2014/main" id="{8D0E4175-5415-4A98-AF0A-619955C7D744}"/>
              </a:ext>
            </a:extLst>
          </p:cNvPr>
          <p:cNvSpPr>
            <a:spLocks noGrp="1"/>
          </p:cNvSpPr>
          <p:nvPr>
            <p:ph type="sldNum" sz="quarter" idx="12"/>
          </p:nvPr>
        </p:nvSpPr>
        <p:spPr>
          <a:xfrm>
            <a:off x="531812" y="4529540"/>
            <a:ext cx="779767" cy="365125"/>
          </a:xfrm>
        </p:spPr>
        <p:txBody>
          <a:bodyPr vert="horz" lIns="91440" tIns="45720" rIns="91440" bIns="45720" rtlCol="0" anchor="ctr">
            <a:normAutofit/>
          </a:bodyPr>
          <a:lstStyle/>
          <a:p>
            <a:pPr defTabSz="914400">
              <a:lnSpc>
                <a:spcPct val="90000"/>
              </a:lnSpc>
              <a:spcAft>
                <a:spcPts val="600"/>
              </a:spcAft>
            </a:pPr>
            <a:fld id="{D0593259-8AAE-44E9-8AAB-F537DF4C5159}" type="slidenum">
              <a:rPr lang="en-US" sz="1900" smtClean="0"/>
              <a:pPr defTabSz="914400">
                <a:lnSpc>
                  <a:spcPct val="90000"/>
                </a:lnSpc>
                <a:spcAft>
                  <a:spcPts val="600"/>
                </a:spcAft>
              </a:pPr>
              <a:t>14</a:t>
            </a:fld>
            <a:endParaRPr lang="en-US" sz="1900"/>
          </a:p>
        </p:txBody>
      </p:sp>
    </p:spTree>
    <p:extLst>
      <p:ext uri="{BB962C8B-B14F-4D97-AF65-F5344CB8AC3E}">
        <p14:creationId xmlns:p14="http://schemas.microsoft.com/office/powerpoint/2010/main" val="36345762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2" name="Group 111">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3"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4"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5"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6"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7"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8"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9"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20"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21"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22"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23"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4"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26" name="Group 125">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7"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8"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9"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30"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31"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32"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33"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34"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35"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36"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37"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8"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40" name="Rectangle 139">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2"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49" name="Rectangle 143">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AF0A23F2-F82C-4555-8BBC-F78618967C85}"/>
              </a:ext>
            </a:extLst>
          </p:cNvPr>
          <p:cNvSpPr>
            <a:spLocks noGrp="1"/>
          </p:cNvSpPr>
          <p:nvPr>
            <p:ph type="title"/>
          </p:nvPr>
        </p:nvSpPr>
        <p:spPr>
          <a:xfrm>
            <a:off x="1943051" y="5468203"/>
            <a:ext cx="9626894" cy="823448"/>
          </a:xfrm>
        </p:spPr>
        <p:txBody>
          <a:bodyPr vert="horz" lIns="91440" tIns="45720" rIns="91440" bIns="45720" rtlCol="0" anchor="b">
            <a:noAutofit/>
          </a:bodyPr>
          <a:lstStyle/>
          <a:p>
            <a:pPr>
              <a:lnSpc>
                <a:spcPct val="90000"/>
              </a:lnSpc>
            </a:pPr>
            <a:r>
              <a:rPr lang="en-US" b="1" dirty="0"/>
              <a:t>“</a:t>
            </a:r>
            <a:r>
              <a:rPr lang="en-US" b="1" dirty="0" err="1"/>
              <a:t>Мы</a:t>
            </a:r>
            <a:r>
              <a:rPr lang="en-US" b="1" dirty="0"/>
              <a:t> </a:t>
            </a:r>
            <a:r>
              <a:rPr lang="en-US" b="1" dirty="0" err="1"/>
              <a:t>не</a:t>
            </a:r>
            <a:r>
              <a:rPr lang="en-US" b="1" dirty="0"/>
              <a:t> </a:t>
            </a:r>
            <a:r>
              <a:rPr lang="en-US" b="1" dirty="0" err="1"/>
              <a:t>боремся</a:t>
            </a:r>
            <a:r>
              <a:rPr lang="en-US" b="1" dirty="0"/>
              <a:t> с </a:t>
            </a:r>
            <a:r>
              <a:rPr lang="en-US" b="1" dirty="0" err="1"/>
              <a:t>рисками</a:t>
            </a:r>
            <a:r>
              <a:rPr lang="en-US" b="1" dirty="0"/>
              <a:t> — </a:t>
            </a:r>
            <a:r>
              <a:rPr lang="en-US" b="1" dirty="0" err="1"/>
              <a:t>мы</a:t>
            </a:r>
            <a:r>
              <a:rPr lang="en-US" b="1" dirty="0"/>
              <a:t> </a:t>
            </a:r>
            <a:r>
              <a:rPr lang="en-US" b="1" dirty="0" err="1"/>
              <a:t>ими</a:t>
            </a:r>
            <a:r>
              <a:rPr lang="en-US" b="1" dirty="0"/>
              <a:t> </a:t>
            </a:r>
            <a:r>
              <a:rPr lang="en-US" b="1" dirty="0" err="1"/>
              <a:t>управляем</a:t>
            </a:r>
            <a:r>
              <a:rPr lang="en-US" b="1" dirty="0"/>
              <a:t>” </a:t>
            </a:r>
          </a:p>
        </p:txBody>
      </p:sp>
      <p:sp>
        <p:nvSpPr>
          <p:cNvPr id="150" name="Rectangle 145">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6" name="Рисунок 5">
            <a:extLst>
              <a:ext uri="{FF2B5EF4-FFF2-40B4-BE49-F238E27FC236}">
                <a16:creationId xmlns:a16="http://schemas.microsoft.com/office/drawing/2014/main" id="{F35D3345-B940-4563-933F-F640C9E24E73}"/>
              </a:ext>
            </a:extLst>
          </p:cNvPr>
          <p:cNvPicPr>
            <a:picLocks noChangeAspect="1"/>
          </p:cNvPicPr>
          <p:nvPr/>
        </p:nvPicPr>
        <p:blipFill>
          <a:blip r:embed="rId2" cstate="print"/>
          <a:stretch>
            <a:fillRect/>
          </a:stretch>
        </p:blipFill>
        <p:spPr>
          <a:xfrm>
            <a:off x="2589212" y="634963"/>
            <a:ext cx="7671585" cy="3854971"/>
          </a:xfrm>
          <a:prstGeom prst="rect">
            <a:avLst/>
          </a:prstGeom>
        </p:spPr>
      </p:pic>
      <p:sp>
        <p:nvSpPr>
          <p:cNvPr id="148"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81489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4" name="Номер слайда 3">
            <a:extLst>
              <a:ext uri="{FF2B5EF4-FFF2-40B4-BE49-F238E27FC236}">
                <a16:creationId xmlns:a16="http://schemas.microsoft.com/office/drawing/2014/main" id="{524C7C12-3476-4FF0-84DA-C59524AE5051}"/>
              </a:ext>
            </a:extLst>
          </p:cNvPr>
          <p:cNvSpPr>
            <a:spLocks noGrp="1"/>
          </p:cNvSpPr>
          <p:nvPr>
            <p:ph type="sldNum" sz="quarter" idx="12"/>
          </p:nvPr>
        </p:nvSpPr>
        <p:spPr>
          <a:xfrm>
            <a:off x="531812" y="5020628"/>
            <a:ext cx="779767" cy="365125"/>
          </a:xfrm>
        </p:spPr>
        <p:txBody>
          <a:bodyPr vert="horz" lIns="91440" tIns="45720" rIns="91440" bIns="45720" rtlCol="0" anchor="ctr">
            <a:normAutofit/>
          </a:bodyPr>
          <a:lstStyle/>
          <a:p>
            <a:pPr defTabSz="914400">
              <a:lnSpc>
                <a:spcPct val="90000"/>
              </a:lnSpc>
              <a:spcAft>
                <a:spcPts val="600"/>
              </a:spcAft>
            </a:pPr>
            <a:fld id="{D0593259-8AAE-44E9-8AAB-F537DF4C5159}" type="slidenum">
              <a:rPr lang="en-US" sz="1900" smtClean="0"/>
              <a:pPr defTabSz="914400">
                <a:lnSpc>
                  <a:spcPct val="90000"/>
                </a:lnSpc>
                <a:spcAft>
                  <a:spcPts val="600"/>
                </a:spcAft>
              </a:pPr>
              <a:t>15</a:t>
            </a:fld>
            <a:endParaRPr lang="en-US" sz="1900"/>
          </a:p>
        </p:txBody>
      </p:sp>
    </p:spTree>
    <p:extLst>
      <p:ext uri="{BB962C8B-B14F-4D97-AF65-F5344CB8AC3E}">
        <p14:creationId xmlns:p14="http://schemas.microsoft.com/office/powerpoint/2010/main" val="1606190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84F14-3969-48C1-8A28-CA4D2DC04179}"/>
              </a:ext>
            </a:extLst>
          </p:cNvPr>
          <p:cNvSpPr>
            <a:spLocks noGrp="1"/>
          </p:cNvSpPr>
          <p:nvPr>
            <p:ph type="title"/>
          </p:nvPr>
        </p:nvSpPr>
        <p:spPr>
          <a:xfrm>
            <a:off x="1640156" y="512462"/>
            <a:ext cx="8911687" cy="1280890"/>
          </a:xfrm>
        </p:spPr>
        <p:txBody>
          <a:bodyPr>
            <a:normAutofit fontScale="90000"/>
          </a:bodyPr>
          <a:lstStyle/>
          <a:p>
            <a:r>
              <a:rPr lang="ru-RU" sz="4000" dirty="0"/>
              <a:t>Процессы управления рисками проекта включают</a:t>
            </a:r>
            <a:br>
              <a:rPr lang="ru-RU" dirty="0"/>
            </a:br>
            <a:endParaRPr lang="ru-RU" dirty="0"/>
          </a:p>
        </p:txBody>
      </p:sp>
      <p:sp>
        <p:nvSpPr>
          <p:cNvPr id="3" name="Объект 2">
            <a:extLst>
              <a:ext uri="{FF2B5EF4-FFF2-40B4-BE49-F238E27FC236}">
                <a16:creationId xmlns:a16="http://schemas.microsoft.com/office/drawing/2014/main" id="{AAC470DC-4ECD-4AED-88BC-C0EE5FB771AF}"/>
              </a:ext>
            </a:extLst>
          </p:cNvPr>
          <p:cNvSpPr>
            <a:spLocks noGrp="1"/>
          </p:cNvSpPr>
          <p:nvPr>
            <p:ph idx="1"/>
          </p:nvPr>
        </p:nvSpPr>
        <p:spPr>
          <a:xfrm>
            <a:off x="2088392" y="2242506"/>
            <a:ext cx="10103608" cy="4103032"/>
          </a:xfrm>
        </p:spPr>
        <p:txBody>
          <a:bodyPr>
            <a:normAutofit/>
          </a:bodyPr>
          <a:lstStyle/>
          <a:p>
            <a:pPr lvl="0"/>
            <a:r>
              <a:rPr lang="ru-RU" sz="2600" dirty="0"/>
              <a:t>(</a:t>
            </a:r>
            <a:r>
              <a:rPr lang="ru-RU" sz="2600" b="1" dirty="0">
                <a:solidFill>
                  <a:srgbClr val="FF0000"/>
                </a:solidFill>
              </a:rPr>
              <a:t>1</a:t>
            </a:r>
            <a:r>
              <a:rPr lang="ru-RU" sz="2600" dirty="0"/>
              <a:t>)планирование управления рисками</a:t>
            </a:r>
          </a:p>
          <a:p>
            <a:pPr lvl="0"/>
            <a:r>
              <a:rPr lang="ru-RU" sz="2600" dirty="0"/>
              <a:t>(</a:t>
            </a:r>
            <a:r>
              <a:rPr lang="ru-RU" sz="2600" b="1" dirty="0">
                <a:solidFill>
                  <a:srgbClr val="FF0000"/>
                </a:solidFill>
              </a:rPr>
              <a:t>2</a:t>
            </a:r>
            <a:r>
              <a:rPr lang="ru-RU" sz="2600" dirty="0"/>
              <a:t>) начальную идентификацию рисков, подготовку управления ими</a:t>
            </a:r>
          </a:p>
          <a:p>
            <a:r>
              <a:rPr lang="ru-RU" sz="2600" dirty="0"/>
              <a:t>(</a:t>
            </a:r>
            <a:r>
              <a:rPr lang="ru-RU" sz="2600" b="1" dirty="0">
                <a:solidFill>
                  <a:srgbClr val="FF0000"/>
                </a:solidFill>
              </a:rPr>
              <a:t>3</a:t>
            </a:r>
            <a:r>
              <a:rPr lang="ru-RU" sz="2600" dirty="0"/>
              <a:t>) качественный анализ рисков</a:t>
            </a:r>
          </a:p>
          <a:p>
            <a:pPr lvl="0"/>
            <a:r>
              <a:rPr lang="ru-RU" sz="2600" dirty="0"/>
              <a:t>(</a:t>
            </a:r>
            <a:r>
              <a:rPr lang="ru-RU" sz="2600" b="1" dirty="0">
                <a:solidFill>
                  <a:srgbClr val="FF0000"/>
                </a:solidFill>
              </a:rPr>
              <a:t>4</a:t>
            </a:r>
            <a:r>
              <a:rPr lang="ru-RU" sz="2600" dirty="0"/>
              <a:t>) количественный  анализ рисков</a:t>
            </a:r>
          </a:p>
          <a:p>
            <a:pPr lvl="0"/>
            <a:r>
              <a:rPr lang="ru-RU" sz="2600" dirty="0"/>
              <a:t>(</a:t>
            </a:r>
            <a:r>
              <a:rPr lang="ru-RU" sz="2600" b="1" dirty="0">
                <a:solidFill>
                  <a:srgbClr val="FF0000"/>
                </a:solidFill>
              </a:rPr>
              <a:t>5</a:t>
            </a:r>
            <a:r>
              <a:rPr lang="ru-RU" sz="2600" dirty="0"/>
              <a:t>) выработку плана реагирования на риски</a:t>
            </a:r>
          </a:p>
          <a:p>
            <a:pPr lvl="0"/>
            <a:r>
              <a:rPr lang="ru-RU" sz="2600" dirty="0"/>
              <a:t>(</a:t>
            </a:r>
            <a:r>
              <a:rPr lang="ru-RU" sz="2600" b="1" dirty="0">
                <a:solidFill>
                  <a:srgbClr val="FF0000"/>
                </a:solidFill>
              </a:rPr>
              <a:t>6</a:t>
            </a:r>
            <a:r>
              <a:rPr lang="ru-RU" sz="2600" dirty="0"/>
              <a:t>) управление и постоянный  мониторинг  рисков</a:t>
            </a:r>
          </a:p>
          <a:p>
            <a:endParaRPr lang="ru-RU" dirty="0"/>
          </a:p>
        </p:txBody>
      </p:sp>
      <p:sp>
        <p:nvSpPr>
          <p:cNvPr id="4" name="Номер слайда 3">
            <a:extLst>
              <a:ext uri="{FF2B5EF4-FFF2-40B4-BE49-F238E27FC236}">
                <a16:creationId xmlns:a16="http://schemas.microsoft.com/office/drawing/2014/main" id="{60CEB9D1-8254-482F-AB99-57D64FBE8F99}"/>
              </a:ext>
            </a:extLst>
          </p:cNvPr>
          <p:cNvSpPr>
            <a:spLocks noGrp="1"/>
          </p:cNvSpPr>
          <p:nvPr>
            <p:ph type="sldNum" sz="quarter" idx="12"/>
          </p:nvPr>
        </p:nvSpPr>
        <p:spPr/>
        <p:txBody>
          <a:bodyPr/>
          <a:lstStyle/>
          <a:p>
            <a:fld id="{D0593259-8AAE-44E9-8AAB-F537DF4C5159}" type="slidenum">
              <a:rPr lang="ru-RU" smtClean="0"/>
              <a:pPr/>
              <a:t>16</a:t>
            </a:fld>
            <a:endParaRPr lang="ru-RU"/>
          </a:p>
        </p:txBody>
      </p:sp>
    </p:spTree>
    <p:extLst>
      <p:ext uri="{BB962C8B-B14F-4D97-AF65-F5344CB8AC3E}">
        <p14:creationId xmlns:p14="http://schemas.microsoft.com/office/powerpoint/2010/main" val="3847089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2" name="Rectangle 41">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018ED79-BBEC-4E2E-9491-D2141E8DBA84}"/>
              </a:ext>
            </a:extLst>
          </p:cNvPr>
          <p:cNvSpPr>
            <a:spLocks noGrp="1"/>
          </p:cNvSpPr>
          <p:nvPr>
            <p:ph type="title"/>
          </p:nvPr>
        </p:nvSpPr>
        <p:spPr>
          <a:xfrm>
            <a:off x="2589212" y="5811170"/>
            <a:ext cx="8915399" cy="823448"/>
          </a:xfrm>
        </p:spPr>
        <p:txBody>
          <a:bodyPr vert="horz" lIns="91440" tIns="45720" rIns="91440" bIns="45720" rtlCol="0" anchor="b">
            <a:normAutofit/>
          </a:bodyPr>
          <a:lstStyle/>
          <a:p>
            <a:r>
              <a:rPr lang="en-US" b="1" dirty="0" err="1">
                <a:solidFill>
                  <a:schemeClr val="tx1"/>
                </a:solidFill>
              </a:rPr>
              <a:t>Процессы</a:t>
            </a:r>
            <a:r>
              <a:rPr lang="en-US" b="1" dirty="0">
                <a:solidFill>
                  <a:schemeClr val="tx1"/>
                </a:solidFill>
              </a:rPr>
              <a:t> </a:t>
            </a:r>
            <a:r>
              <a:rPr lang="en-US" b="1" dirty="0" err="1">
                <a:solidFill>
                  <a:schemeClr val="tx1"/>
                </a:solidFill>
              </a:rPr>
              <a:t>управления</a:t>
            </a:r>
            <a:r>
              <a:rPr lang="en-US" b="1" dirty="0">
                <a:solidFill>
                  <a:schemeClr val="tx1"/>
                </a:solidFill>
              </a:rPr>
              <a:t> </a:t>
            </a:r>
            <a:r>
              <a:rPr lang="en-US" b="1" dirty="0" err="1">
                <a:solidFill>
                  <a:schemeClr val="tx1"/>
                </a:solidFill>
              </a:rPr>
              <a:t>рисками</a:t>
            </a:r>
            <a:endParaRPr lang="en-US" b="1" dirty="0">
              <a:solidFill>
                <a:schemeClr val="tx1"/>
              </a:solidFill>
            </a:endParaRPr>
          </a:p>
        </p:txBody>
      </p:sp>
      <p:sp>
        <p:nvSpPr>
          <p:cNvPr id="44" name="Rectangle 43">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2D3164"/>
          </a:solidFill>
          <a:ln>
            <a:noFill/>
          </a:ln>
          <a:effectLst/>
        </p:spPr>
        <p:style>
          <a:lnRef idx="1">
            <a:schemeClr val="accent1"/>
          </a:lnRef>
          <a:fillRef idx="3">
            <a:schemeClr val="accent1"/>
          </a:fillRef>
          <a:effectRef idx="2">
            <a:schemeClr val="accent1"/>
          </a:effectRef>
          <a:fontRef idx="minor">
            <a:schemeClr val="lt1"/>
          </a:fontRef>
        </p:style>
      </p:sp>
      <p:pic>
        <p:nvPicPr>
          <p:cNvPr id="5" name="Рисунок 4">
            <a:extLst>
              <a:ext uri="{FF2B5EF4-FFF2-40B4-BE49-F238E27FC236}">
                <a16:creationId xmlns:a16="http://schemas.microsoft.com/office/drawing/2014/main" id="{C2AB0F57-F273-44B9-9A18-AF2FB0DDA04E}"/>
              </a:ext>
            </a:extLst>
          </p:cNvPr>
          <p:cNvPicPr>
            <a:picLocks noChangeAspect="1"/>
          </p:cNvPicPr>
          <p:nvPr/>
        </p:nvPicPr>
        <p:blipFill>
          <a:blip r:embed="rId2" cstate="print"/>
          <a:stretch>
            <a:fillRect/>
          </a:stretch>
        </p:blipFill>
        <p:spPr>
          <a:xfrm>
            <a:off x="1511921" y="4748"/>
            <a:ext cx="10177688" cy="5953947"/>
          </a:xfrm>
          <a:prstGeom prst="rect">
            <a:avLst/>
          </a:prstGeom>
        </p:spPr>
      </p:pic>
      <p:sp>
        <p:nvSpPr>
          <p:cNvPr id="46"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81489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4" name="Номер слайда 3">
            <a:extLst>
              <a:ext uri="{FF2B5EF4-FFF2-40B4-BE49-F238E27FC236}">
                <a16:creationId xmlns:a16="http://schemas.microsoft.com/office/drawing/2014/main" id="{DB363CAC-1E19-4CC3-8D9E-AF8081311EC8}"/>
              </a:ext>
            </a:extLst>
          </p:cNvPr>
          <p:cNvSpPr>
            <a:spLocks noGrp="1"/>
          </p:cNvSpPr>
          <p:nvPr>
            <p:ph type="sldNum" sz="quarter" idx="12"/>
          </p:nvPr>
        </p:nvSpPr>
        <p:spPr>
          <a:xfrm>
            <a:off x="531812" y="5020628"/>
            <a:ext cx="779767" cy="365125"/>
          </a:xfrm>
        </p:spPr>
        <p:txBody>
          <a:bodyPr vert="horz" lIns="91440" tIns="45720" rIns="91440" bIns="45720" rtlCol="0" anchor="ctr">
            <a:normAutofit/>
          </a:bodyPr>
          <a:lstStyle/>
          <a:p>
            <a:pPr defTabSz="914400">
              <a:lnSpc>
                <a:spcPct val="90000"/>
              </a:lnSpc>
              <a:spcAft>
                <a:spcPts val="600"/>
              </a:spcAft>
            </a:pPr>
            <a:fld id="{D0593259-8AAE-44E9-8AAB-F537DF4C5159}" type="slidenum">
              <a:rPr lang="en-US" sz="1900" smtClean="0"/>
              <a:pPr defTabSz="914400">
                <a:lnSpc>
                  <a:spcPct val="90000"/>
                </a:lnSpc>
                <a:spcAft>
                  <a:spcPts val="600"/>
                </a:spcAft>
              </a:pPr>
              <a:t>17</a:t>
            </a:fld>
            <a:endParaRPr lang="en-US" sz="1900"/>
          </a:p>
        </p:txBody>
      </p:sp>
    </p:spTree>
    <p:extLst>
      <p:ext uri="{BB962C8B-B14F-4D97-AF65-F5344CB8AC3E}">
        <p14:creationId xmlns:p14="http://schemas.microsoft.com/office/powerpoint/2010/main" val="4226501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C9FFC0-6EE5-4B79-9CAD-3AEA8631B1BB}"/>
              </a:ext>
            </a:extLst>
          </p:cNvPr>
          <p:cNvSpPr>
            <a:spLocks noGrp="1"/>
          </p:cNvSpPr>
          <p:nvPr>
            <p:ph type="title"/>
          </p:nvPr>
        </p:nvSpPr>
        <p:spPr/>
        <p:txBody>
          <a:bodyPr/>
          <a:lstStyle/>
          <a:p>
            <a:r>
              <a:rPr lang="ru-RU" dirty="0"/>
              <a:t>Ошибки при оценке риска или человеческий фактор (1)</a:t>
            </a:r>
          </a:p>
        </p:txBody>
      </p:sp>
      <p:sp>
        <p:nvSpPr>
          <p:cNvPr id="3" name="Объект 2">
            <a:extLst>
              <a:ext uri="{FF2B5EF4-FFF2-40B4-BE49-F238E27FC236}">
                <a16:creationId xmlns:a16="http://schemas.microsoft.com/office/drawing/2014/main" id="{9ACDFD82-1051-4A96-A25A-E4A27F6FEB92}"/>
              </a:ext>
            </a:extLst>
          </p:cNvPr>
          <p:cNvSpPr>
            <a:spLocks noGrp="1"/>
          </p:cNvSpPr>
          <p:nvPr>
            <p:ph idx="1"/>
          </p:nvPr>
        </p:nvSpPr>
        <p:spPr>
          <a:xfrm>
            <a:off x="2230623" y="1721223"/>
            <a:ext cx="9817942" cy="4697506"/>
          </a:xfrm>
        </p:spPr>
        <p:txBody>
          <a:bodyPr>
            <a:normAutofit fontScale="92500" lnSpcReduction="20000"/>
          </a:bodyPr>
          <a:lstStyle/>
          <a:p>
            <a:endParaRPr lang="ru-RU" dirty="0"/>
          </a:p>
          <a:p>
            <a:pPr>
              <a:lnSpc>
                <a:spcPct val="150000"/>
              </a:lnSpc>
            </a:pPr>
            <a:r>
              <a:rPr lang="ru-RU" sz="2600" dirty="0"/>
              <a:t>Эффект «репрезентативности»  - переоценка надежности малых выборок, неслучайный характер выборки </a:t>
            </a:r>
          </a:p>
          <a:p>
            <a:pPr>
              <a:lnSpc>
                <a:spcPct val="150000"/>
              </a:lnSpc>
            </a:pPr>
            <a:r>
              <a:rPr lang="ru-RU" sz="2600" dirty="0"/>
              <a:t>Эффект «наглядности» – переоценка </a:t>
            </a:r>
            <a:r>
              <a:rPr lang="en-US" sz="2600" dirty="0"/>
              <a:t>“</a:t>
            </a:r>
            <a:r>
              <a:rPr lang="ru-RU" sz="2600" dirty="0"/>
              <a:t>простых</a:t>
            </a:r>
            <a:r>
              <a:rPr lang="en-US" sz="2600" dirty="0"/>
              <a:t>”</a:t>
            </a:r>
            <a:r>
              <a:rPr lang="ru-RU" sz="2600" dirty="0"/>
              <a:t>, </a:t>
            </a:r>
            <a:r>
              <a:rPr lang="en-US" sz="2600" dirty="0"/>
              <a:t>“</a:t>
            </a:r>
            <a:r>
              <a:rPr lang="ru-RU" sz="2600" dirty="0"/>
              <a:t>понятных</a:t>
            </a:r>
            <a:r>
              <a:rPr lang="en-US" sz="2600" dirty="0"/>
              <a:t>”</a:t>
            </a:r>
            <a:r>
              <a:rPr lang="ru-RU" sz="2600" dirty="0"/>
              <a:t>, частых и запоминающихся рисков </a:t>
            </a:r>
          </a:p>
          <a:p>
            <a:pPr>
              <a:lnSpc>
                <a:spcPct val="150000"/>
              </a:lnSpc>
            </a:pPr>
            <a:r>
              <a:rPr lang="ru-RU" sz="2600" dirty="0"/>
              <a:t>Эффект «эгоцентризма»  – ориентация на собственный накопленный опыт, а не доступные данные </a:t>
            </a:r>
          </a:p>
          <a:p>
            <a:pPr>
              <a:lnSpc>
                <a:spcPct val="150000"/>
              </a:lnSpc>
            </a:pPr>
            <a:r>
              <a:rPr lang="ru-RU" sz="2600" dirty="0"/>
              <a:t>Эффект «консерватизма»  – субъективный подход или сложившееся мнения о каких либо событиях </a:t>
            </a:r>
          </a:p>
          <a:p>
            <a:endParaRPr lang="ru-RU" dirty="0"/>
          </a:p>
        </p:txBody>
      </p:sp>
      <p:sp>
        <p:nvSpPr>
          <p:cNvPr id="4" name="Номер слайда 3">
            <a:extLst>
              <a:ext uri="{FF2B5EF4-FFF2-40B4-BE49-F238E27FC236}">
                <a16:creationId xmlns:a16="http://schemas.microsoft.com/office/drawing/2014/main" id="{80FF14E4-E25C-486C-AA6A-C0D044BF73D3}"/>
              </a:ext>
            </a:extLst>
          </p:cNvPr>
          <p:cNvSpPr>
            <a:spLocks noGrp="1"/>
          </p:cNvSpPr>
          <p:nvPr>
            <p:ph type="sldNum" sz="quarter" idx="12"/>
          </p:nvPr>
        </p:nvSpPr>
        <p:spPr/>
        <p:txBody>
          <a:bodyPr/>
          <a:lstStyle/>
          <a:p>
            <a:fld id="{D0593259-8AAE-44E9-8AAB-F537DF4C5159}" type="slidenum">
              <a:rPr lang="ru-RU" smtClean="0"/>
              <a:pPr/>
              <a:t>18</a:t>
            </a:fld>
            <a:endParaRPr lang="ru-RU"/>
          </a:p>
        </p:txBody>
      </p:sp>
    </p:spTree>
    <p:extLst>
      <p:ext uri="{BB962C8B-B14F-4D97-AF65-F5344CB8AC3E}">
        <p14:creationId xmlns:p14="http://schemas.microsoft.com/office/powerpoint/2010/main" val="3898417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C9FFC0-6EE5-4B79-9CAD-3AEA8631B1BB}"/>
              </a:ext>
            </a:extLst>
          </p:cNvPr>
          <p:cNvSpPr>
            <a:spLocks noGrp="1"/>
          </p:cNvSpPr>
          <p:nvPr>
            <p:ph type="title"/>
          </p:nvPr>
        </p:nvSpPr>
        <p:spPr/>
        <p:txBody>
          <a:bodyPr/>
          <a:lstStyle/>
          <a:p>
            <a:r>
              <a:rPr lang="ru-RU" dirty="0"/>
              <a:t>Ошибки при оценке риска или человеческий фактор (2)</a:t>
            </a:r>
          </a:p>
        </p:txBody>
      </p:sp>
      <p:sp>
        <p:nvSpPr>
          <p:cNvPr id="3" name="Объект 2">
            <a:extLst>
              <a:ext uri="{FF2B5EF4-FFF2-40B4-BE49-F238E27FC236}">
                <a16:creationId xmlns:a16="http://schemas.microsoft.com/office/drawing/2014/main" id="{9ACDFD82-1051-4A96-A25A-E4A27F6FEB92}"/>
              </a:ext>
            </a:extLst>
          </p:cNvPr>
          <p:cNvSpPr>
            <a:spLocks noGrp="1"/>
          </p:cNvSpPr>
          <p:nvPr>
            <p:ph idx="1"/>
          </p:nvPr>
        </p:nvSpPr>
        <p:spPr>
          <a:xfrm>
            <a:off x="2139797" y="2160494"/>
            <a:ext cx="9817942" cy="4697506"/>
          </a:xfrm>
        </p:spPr>
        <p:txBody>
          <a:bodyPr>
            <a:normAutofit/>
          </a:bodyPr>
          <a:lstStyle/>
          <a:p>
            <a:endParaRPr lang="ru-RU" dirty="0"/>
          </a:p>
          <a:p>
            <a:pPr>
              <a:lnSpc>
                <a:spcPct val="130000"/>
              </a:lnSpc>
            </a:pPr>
            <a:r>
              <a:rPr lang="ru-RU" sz="2400" dirty="0"/>
              <a:t>Эффект «края» – недооценка высоко вероятных событий и переоценка маловероятных</a:t>
            </a:r>
          </a:p>
          <a:p>
            <a:pPr>
              <a:lnSpc>
                <a:spcPct val="130000"/>
              </a:lnSpc>
            </a:pPr>
            <a:r>
              <a:rPr lang="ru-RU" sz="2400" dirty="0"/>
              <a:t>Эффект «Монте-Карло» –  желание связать между собой два последовательных события</a:t>
            </a:r>
          </a:p>
          <a:p>
            <a:endParaRPr lang="ru-RU" dirty="0"/>
          </a:p>
        </p:txBody>
      </p:sp>
      <p:sp>
        <p:nvSpPr>
          <p:cNvPr id="4" name="Номер слайда 3">
            <a:extLst>
              <a:ext uri="{FF2B5EF4-FFF2-40B4-BE49-F238E27FC236}">
                <a16:creationId xmlns:a16="http://schemas.microsoft.com/office/drawing/2014/main" id="{80FF14E4-E25C-486C-AA6A-C0D044BF73D3}"/>
              </a:ext>
            </a:extLst>
          </p:cNvPr>
          <p:cNvSpPr>
            <a:spLocks noGrp="1"/>
          </p:cNvSpPr>
          <p:nvPr>
            <p:ph type="sldNum" sz="quarter" idx="12"/>
          </p:nvPr>
        </p:nvSpPr>
        <p:spPr/>
        <p:txBody>
          <a:bodyPr/>
          <a:lstStyle/>
          <a:p>
            <a:fld id="{D0593259-8AAE-44E9-8AAB-F537DF4C5159}" type="slidenum">
              <a:rPr lang="ru-RU" smtClean="0"/>
              <a:pPr/>
              <a:t>19</a:t>
            </a:fld>
            <a:endParaRPr lang="ru-RU"/>
          </a:p>
        </p:txBody>
      </p:sp>
    </p:spTree>
    <p:extLst>
      <p:ext uri="{BB962C8B-B14F-4D97-AF65-F5344CB8AC3E}">
        <p14:creationId xmlns:p14="http://schemas.microsoft.com/office/powerpoint/2010/main" val="3073740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B4FD67-CC42-4E65-AC79-36ED9D243616}"/>
              </a:ext>
            </a:extLst>
          </p:cNvPr>
          <p:cNvSpPr>
            <a:spLocks noGrp="1"/>
          </p:cNvSpPr>
          <p:nvPr>
            <p:ph type="title"/>
          </p:nvPr>
        </p:nvSpPr>
        <p:spPr/>
        <p:txBody>
          <a:bodyPr/>
          <a:lstStyle/>
          <a:p>
            <a:r>
              <a:rPr lang="ru-RU" dirty="0"/>
              <a:t>Лекция 4</a:t>
            </a:r>
          </a:p>
        </p:txBody>
      </p:sp>
      <p:sp>
        <p:nvSpPr>
          <p:cNvPr id="3" name="Объект 2">
            <a:extLst>
              <a:ext uri="{FF2B5EF4-FFF2-40B4-BE49-F238E27FC236}">
                <a16:creationId xmlns:a16="http://schemas.microsoft.com/office/drawing/2014/main" id="{A63CFB29-F826-4308-A312-4893C66F1CB8}"/>
              </a:ext>
            </a:extLst>
          </p:cNvPr>
          <p:cNvSpPr>
            <a:spLocks noGrp="1"/>
          </p:cNvSpPr>
          <p:nvPr>
            <p:ph idx="1"/>
          </p:nvPr>
        </p:nvSpPr>
        <p:spPr>
          <a:xfrm>
            <a:off x="1863383" y="1472417"/>
            <a:ext cx="9866312" cy="5069059"/>
          </a:xfrm>
        </p:spPr>
        <p:txBody>
          <a:bodyPr anchor="ctr">
            <a:normAutofit/>
          </a:bodyPr>
          <a:lstStyle/>
          <a:p>
            <a:r>
              <a:rPr lang="ru-RU" sz="3200" dirty="0"/>
              <a:t>Коротко повторим пройденное</a:t>
            </a:r>
          </a:p>
          <a:p>
            <a:endParaRPr lang="ru-RU" sz="3200" dirty="0"/>
          </a:p>
          <a:p>
            <a:pPr>
              <a:buFont typeface="Arial" panose="020B0604020202020204" pitchFamily="34" charset="0"/>
              <a:buChar char="•"/>
            </a:pPr>
            <a:r>
              <a:rPr lang="ru-RU" sz="3200" dirty="0"/>
              <a:t>Риски проектов </a:t>
            </a:r>
          </a:p>
          <a:p>
            <a:pPr algn="ctr"/>
            <a:endParaRPr lang="ru-RU" dirty="0"/>
          </a:p>
        </p:txBody>
      </p:sp>
      <p:sp>
        <p:nvSpPr>
          <p:cNvPr id="6" name="Номер слайда 5">
            <a:extLst>
              <a:ext uri="{FF2B5EF4-FFF2-40B4-BE49-F238E27FC236}">
                <a16:creationId xmlns:a16="http://schemas.microsoft.com/office/drawing/2014/main" id="{A6350704-CC15-478A-84ED-59816F0259E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0593259-8AAE-44E9-8AAB-F537DF4C5159}" type="slidenum">
              <a:rPr kumimoji="0" lang="ru-RU"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ru-RU"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669855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CEF54B-2965-4E3E-B409-48BFF1BA4C99}"/>
              </a:ext>
            </a:extLst>
          </p:cNvPr>
          <p:cNvSpPr>
            <a:spLocks noGrp="1"/>
          </p:cNvSpPr>
          <p:nvPr>
            <p:ph type="title"/>
          </p:nvPr>
        </p:nvSpPr>
        <p:spPr>
          <a:xfrm>
            <a:off x="1640156" y="512462"/>
            <a:ext cx="9709162" cy="1388056"/>
          </a:xfrm>
        </p:spPr>
        <p:txBody>
          <a:bodyPr>
            <a:normAutofit/>
          </a:bodyPr>
          <a:lstStyle/>
          <a:p>
            <a:r>
              <a:rPr lang="en-US" b="1"/>
              <a:t>(</a:t>
            </a:r>
            <a:r>
              <a:rPr lang="en-US" b="1">
                <a:solidFill>
                  <a:srgbClr val="FF0000"/>
                </a:solidFill>
              </a:rPr>
              <a:t>1</a:t>
            </a:r>
            <a:r>
              <a:rPr lang="en-US" b="1"/>
              <a:t>)</a:t>
            </a:r>
            <a:r>
              <a:rPr lang="ru-RU" b="1"/>
              <a:t>Планирование управления рисками</a:t>
            </a:r>
            <a:endParaRPr lang="ru-RU" b="1" dirty="0"/>
          </a:p>
        </p:txBody>
      </p:sp>
      <p:sp>
        <p:nvSpPr>
          <p:cNvPr id="3" name="Объект 2">
            <a:extLst>
              <a:ext uri="{FF2B5EF4-FFF2-40B4-BE49-F238E27FC236}">
                <a16:creationId xmlns:a16="http://schemas.microsoft.com/office/drawing/2014/main" id="{AB13434C-6BBF-4294-9DB0-8D9FD528BAF2}"/>
              </a:ext>
            </a:extLst>
          </p:cNvPr>
          <p:cNvSpPr>
            <a:spLocks noGrp="1"/>
          </p:cNvSpPr>
          <p:nvPr>
            <p:ph idx="1"/>
          </p:nvPr>
        </p:nvSpPr>
        <p:spPr>
          <a:xfrm>
            <a:off x="1782387" y="1398494"/>
            <a:ext cx="9895507" cy="4947044"/>
          </a:xfrm>
        </p:spPr>
        <p:txBody>
          <a:bodyPr>
            <a:noAutofit/>
          </a:bodyPr>
          <a:lstStyle/>
          <a:p>
            <a:r>
              <a:rPr lang="ru-RU" sz="2400" b="1" dirty="0"/>
              <a:t>Планирование управления рисками </a:t>
            </a:r>
            <a:r>
              <a:rPr lang="ru-RU" sz="2400" dirty="0"/>
              <a:t>– процесс определения подходов и планирования операций по управлению рисками проекта</a:t>
            </a:r>
          </a:p>
          <a:p>
            <a:endParaRPr lang="ru-RU" sz="2400" dirty="0"/>
          </a:p>
          <a:p>
            <a:r>
              <a:rPr lang="ru-RU" sz="2400" dirty="0"/>
              <a:t>Создание </a:t>
            </a:r>
            <a:r>
              <a:rPr lang="ru-RU" sz="2400" b="1" dirty="0">
                <a:solidFill>
                  <a:srgbClr val="FF0000"/>
                </a:solidFill>
              </a:rPr>
              <a:t>плана управления рисками</a:t>
            </a:r>
            <a:endParaRPr lang="ru-RU" sz="2400" dirty="0">
              <a:solidFill>
                <a:srgbClr val="FF0000"/>
              </a:solidFill>
            </a:endParaRPr>
          </a:p>
          <a:p>
            <a:endParaRPr lang="ru-RU" sz="2400" dirty="0"/>
          </a:p>
          <a:p>
            <a:r>
              <a:rPr lang="ru-RU" sz="2400" dirty="0"/>
              <a:t>Инструментарий</a:t>
            </a:r>
            <a:r>
              <a:rPr lang="en-US" sz="2400" dirty="0"/>
              <a:t>: </a:t>
            </a:r>
            <a:endParaRPr lang="ru-RU" sz="2400" dirty="0"/>
          </a:p>
          <a:p>
            <a:pPr lvl="1"/>
            <a:r>
              <a:rPr lang="ru-RU" sz="2400" dirty="0"/>
              <a:t>совещания по планированию и анализу</a:t>
            </a:r>
          </a:p>
          <a:p>
            <a:pPr lvl="1"/>
            <a:r>
              <a:rPr lang="ru-RU" sz="2400" dirty="0"/>
              <a:t>анализ предыдущего опыта</a:t>
            </a:r>
          </a:p>
          <a:p>
            <a:pPr lvl="1"/>
            <a:r>
              <a:rPr lang="ru-RU" sz="2400" dirty="0"/>
              <a:t>выбор существующих методов, методологий и практик для управления рисками</a:t>
            </a:r>
          </a:p>
        </p:txBody>
      </p:sp>
      <p:sp>
        <p:nvSpPr>
          <p:cNvPr id="4" name="Номер слайда 3">
            <a:extLst>
              <a:ext uri="{FF2B5EF4-FFF2-40B4-BE49-F238E27FC236}">
                <a16:creationId xmlns:a16="http://schemas.microsoft.com/office/drawing/2014/main" id="{FF91606E-BD03-4970-BB33-43783614D822}"/>
              </a:ext>
            </a:extLst>
          </p:cNvPr>
          <p:cNvSpPr>
            <a:spLocks noGrp="1"/>
          </p:cNvSpPr>
          <p:nvPr>
            <p:ph type="sldNum" sz="quarter" idx="12"/>
          </p:nvPr>
        </p:nvSpPr>
        <p:spPr>
          <a:xfrm>
            <a:off x="531812" y="787782"/>
            <a:ext cx="779767" cy="365125"/>
          </a:xfrm>
        </p:spPr>
        <p:txBody>
          <a:bodyPr/>
          <a:lstStyle/>
          <a:p>
            <a:fld id="{D0593259-8AAE-44E9-8AAB-F537DF4C5159}" type="slidenum">
              <a:rPr lang="ru-RU" smtClean="0"/>
              <a:pPr/>
              <a:t>20</a:t>
            </a:fld>
            <a:endParaRPr lang="ru-RU"/>
          </a:p>
        </p:txBody>
      </p:sp>
    </p:spTree>
    <p:extLst>
      <p:ext uri="{BB962C8B-B14F-4D97-AF65-F5344CB8AC3E}">
        <p14:creationId xmlns:p14="http://schemas.microsoft.com/office/powerpoint/2010/main" val="3803553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CEF54B-2965-4E3E-B409-48BFF1BA4C99}"/>
              </a:ext>
            </a:extLst>
          </p:cNvPr>
          <p:cNvSpPr>
            <a:spLocks noGrp="1"/>
          </p:cNvSpPr>
          <p:nvPr>
            <p:ph type="title"/>
          </p:nvPr>
        </p:nvSpPr>
        <p:spPr>
          <a:xfrm>
            <a:off x="1640156" y="512462"/>
            <a:ext cx="9709162" cy="1388056"/>
          </a:xfrm>
        </p:spPr>
        <p:txBody>
          <a:bodyPr>
            <a:normAutofit/>
          </a:bodyPr>
          <a:lstStyle/>
          <a:p>
            <a:r>
              <a:rPr lang="ru-RU" b="1" dirty="0"/>
              <a:t>План управления рисками</a:t>
            </a:r>
            <a:endParaRPr lang="ru-RU" dirty="0"/>
          </a:p>
        </p:txBody>
      </p:sp>
      <p:sp>
        <p:nvSpPr>
          <p:cNvPr id="3" name="Объект 2">
            <a:extLst>
              <a:ext uri="{FF2B5EF4-FFF2-40B4-BE49-F238E27FC236}">
                <a16:creationId xmlns:a16="http://schemas.microsoft.com/office/drawing/2014/main" id="{AB13434C-6BBF-4294-9DB0-8D9FD528BAF2}"/>
              </a:ext>
            </a:extLst>
          </p:cNvPr>
          <p:cNvSpPr>
            <a:spLocks noGrp="1"/>
          </p:cNvSpPr>
          <p:nvPr>
            <p:ph idx="1"/>
          </p:nvPr>
        </p:nvSpPr>
        <p:spPr>
          <a:xfrm>
            <a:off x="1782387" y="1398494"/>
            <a:ext cx="9895507" cy="4947044"/>
          </a:xfrm>
        </p:spPr>
        <p:txBody>
          <a:bodyPr>
            <a:noAutofit/>
          </a:bodyPr>
          <a:lstStyle/>
          <a:p>
            <a:r>
              <a:rPr lang="ru-RU" sz="2400" dirty="0"/>
              <a:t>Методология</a:t>
            </a:r>
            <a:endParaRPr lang="en-US" sz="2400" dirty="0"/>
          </a:p>
          <a:p>
            <a:r>
              <a:rPr lang="ru-RU" sz="2400" dirty="0"/>
              <a:t>Распределение ролей и ответственности</a:t>
            </a:r>
            <a:endParaRPr lang="en-US" sz="2400" dirty="0"/>
          </a:p>
          <a:p>
            <a:r>
              <a:rPr lang="ru-RU" sz="2400" dirty="0"/>
              <a:t>Разработка бюджета</a:t>
            </a:r>
            <a:endParaRPr lang="en-US" sz="2400" dirty="0"/>
          </a:p>
          <a:p>
            <a:r>
              <a:rPr lang="ru-RU" sz="2400" dirty="0"/>
              <a:t>Определение сроков и частоты управления рисками</a:t>
            </a:r>
            <a:endParaRPr lang="en-US" sz="2400" dirty="0"/>
          </a:p>
          <a:p>
            <a:r>
              <a:rPr lang="ru-RU" sz="2400" dirty="0"/>
              <a:t>Категории рисков</a:t>
            </a:r>
            <a:r>
              <a:rPr lang="en-US" sz="2400" dirty="0"/>
              <a:t> + </a:t>
            </a:r>
            <a:r>
              <a:rPr lang="ru-RU" sz="2400" dirty="0"/>
              <a:t>иерархическая структура рисков (</a:t>
            </a:r>
            <a:r>
              <a:rPr lang="en-US" sz="2400" dirty="0"/>
              <a:t>Risk Breakdown Structure, RBS)</a:t>
            </a:r>
          </a:p>
          <a:p>
            <a:r>
              <a:rPr lang="ru-RU" sz="2400" dirty="0"/>
              <a:t>Определение вероятности возникновения рисков и их послед</a:t>
            </a:r>
            <a:r>
              <a:rPr lang="en-US" sz="2400" dirty="0"/>
              <a:t>c</a:t>
            </a:r>
            <a:r>
              <a:rPr lang="ru-RU" sz="2400" dirty="0" err="1"/>
              <a:t>твий</a:t>
            </a:r>
            <a:endParaRPr lang="en-US" sz="2400" dirty="0"/>
          </a:p>
          <a:p>
            <a:r>
              <a:rPr lang="ru-RU" sz="2400" dirty="0"/>
              <a:t>Матрица вероятностей и последствий</a:t>
            </a:r>
            <a:endParaRPr lang="en-US" sz="2400" dirty="0"/>
          </a:p>
          <a:p>
            <a:r>
              <a:rPr lang="ru-RU" sz="2400" dirty="0"/>
              <a:t>Формы отчетности</a:t>
            </a:r>
          </a:p>
        </p:txBody>
      </p:sp>
      <p:sp>
        <p:nvSpPr>
          <p:cNvPr id="4" name="Номер слайда 3">
            <a:extLst>
              <a:ext uri="{FF2B5EF4-FFF2-40B4-BE49-F238E27FC236}">
                <a16:creationId xmlns:a16="http://schemas.microsoft.com/office/drawing/2014/main" id="{FF91606E-BD03-4970-BB33-43783614D822}"/>
              </a:ext>
            </a:extLst>
          </p:cNvPr>
          <p:cNvSpPr>
            <a:spLocks noGrp="1"/>
          </p:cNvSpPr>
          <p:nvPr>
            <p:ph type="sldNum" sz="quarter" idx="12"/>
          </p:nvPr>
        </p:nvSpPr>
        <p:spPr>
          <a:xfrm>
            <a:off x="531812" y="787782"/>
            <a:ext cx="779767" cy="365125"/>
          </a:xfrm>
        </p:spPr>
        <p:txBody>
          <a:bodyPr/>
          <a:lstStyle/>
          <a:p>
            <a:fld id="{D0593259-8AAE-44E9-8AAB-F537DF4C5159}" type="slidenum">
              <a:rPr lang="ru-RU" smtClean="0"/>
              <a:pPr/>
              <a:t>21</a:t>
            </a:fld>
            <a:endParaRPr lang="ru-RU"/>
          </a:p>
        </p:txBody>
      </p:sp>
    </p:spTree>
    <p:extLst>
      <p:ext uri="{BB962C8B-B14F-4D97-AF65-F5344CB8AC3E}">
        <p14:creationId xmlns:p14="http://schemas.microsoft.com/office/powerpoint/2010/main" val="2297050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3" name="Rectangle 42">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0ED60506-DBDC-4392-B7CF-D752B7D53FE2}"/>
              </a:ext>
            </a:extLst>
          </p:cNvPr>
          <p:cNvSpPr>
            <a:spLocks noGrp="1"/>
          </p:cNvSpPr>
          <p:nvPr>
            <p:ph type="title"/>
          </p:nvPr>
        </p:nvSpPr>
        <p:spPr>
          <a:xfrm>
            <a:off x="2589212" y="5946244"/>
            <a:ext cx="8915399" cy="823448"/>
          </a:xfrm>
        </p:spPr>
        <p:txBody>
          <a:bodyPr vert="horz" lIns="91440" tIns="45720" rIns="91440" bIns="45720" rtlCol="0" anchor="b">
            <a:normAutofit/>
          </a:bodyPr>
          <a:lstStyle/>
          <a:p>
            <a:pPr>
              <a:lnSpc>
                <a:spcPct val="90000"/>
              </a:lnSpc>
            </a:pPr>
            <a:r>
              <a:rPr lang="en-US" b="1" dirty="0" err="1"/>
              <a:t>Иерархическая</a:t>
            </a:r>
            <a:r>
              <a:rPr lang="en-US" b="1" dirty="0"/>
              <a:t> </a:t>
            </a:r>
            <a:r>
              <a:rPr lang="en-US" b="1" dirty="0" err="1"/>
              <a:t>структура</a:t>
            </a:r>
            <a:r>
              <a:rPr lang="en-US" b="1" dirty="0"/>
              <a:t> </a:t>
            </a:r>
            <a:r>
              <a:rPr lang="en-US" b="1" dirty="0" err="1"/>
              <a:t>рисков</a:t>
            </a:r>
            <a:r>
              <a:rPr lang="en-US" b="1" dirty="0"/>
              <a:t> </a:t>
            </a:r>
          </a:p>
        </p:txBody>
      </p:sp>
      <p:sp>
        <p:nvSpPr>
          <p:cNvPr id="45" name="Rectangle 44">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6" name="Рисунок 5">
            <a:extLst>
              <a:ext uri="{FF2B5EF4-FFF2-40B4-BE49-F238E27FC236}">
                <a16:creationId xmlns:a16="http://schemas.microsoft.com/office/drawing/2014/main" id="{A8D7904D-C60B-41A1-AE11-41CCA3DBC3DC}"/>
              </a:ext>
            </a:extLst>
          </p:cNvPr>
          <p:cNvPicPr>
            <a:picLocks noChangeAspect="1"/>
          </p:cNvPicPr>
          <p:nvPr/>
        </p:nvPicPr>
        <p:blipFill>
          <a:blip r:embed="rId2" cstate="print"/>
          <a:stretch>
            <a:fillRect/>
          </a:stretch>
        </p:blipFill>
        <p:spPr>
          <a:xfrm>
            <a:off x="1609650" y="337991"/>
            <a:ext cx="10576360" cy="5420386"/>
          </a:xfrm>
          <a:prstGeom prst="rect">
            <a:avLst/>
          </a:prstGeom>
        </p:spPr>
      </p:pic>
      <p:sp>
        <p:nvSpPr>
          <p:cNvPr id="47"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81489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4" name="Номер слайда 3">
            <a:extLst>
              <a:ext uri="{FF2B5EF4-FFF2-40B4-BE49-F238E27FC236}">
                <a16:creationId xmlns:a16="http://schemas.microsoft.com/office/drawing/2014/main" id="{B29A42A2-3543-48FC-8FF7-F75FB7B50B8B}"/>
              </a:ext>
            </a:extLst>
          </p:cNvPr>
          <p:cNvSpPr>
            <a:spLocks noGrp="1"/>
          </p:cNvSpPr>
          <p:nvPr>
            <p:ph type="sldNum" sz="quarter" idx="12"/>
          </p:nvPr>
        </p:nvSpPr>
        <p:spPr>
          <a:xfrm>
            <a:off x="531812" y="5020628"/>
            <a:ext cx="779767" cy="365125"/>
          </a:xfrm>
        </p:spPr>
        <p:txBody>
          <a:bodyPr vert="horz" lIns="91440" tIns="45720" rIns="91440" bIns="45720" rtlCol="0" anchor="ctr">
            <a:normAutofit/>
          </a:bodyPr>
          <a:lstStyle/>
          <a:p>
            <a:pPr defTabSz="914400">
              <a:lnSpc>
                <a:spcPct val="90000"/>
              </a:lnSpc>
              <a:spcAft>
                <a:spcPts val="600"/>
              </a:spcAft>
            </a:pPr>
            <a:fld id="{D0593259-8AAE-44E9-8AAB-F537DF4C5159}" type="slidenum">
              <a:rPr lang="en-US" sz="1900" smtClean="0"/>
              <a:pPr defTabSz="914400">
                <a:lnSpc>
                  <a:spcPct val="90000"/>
                </a:lnSpc>
                <a:spcAft>
                  <a:spcPts val="600"/>
                </a:spcAft>
              </a:pPr>
              <a:t>22</a:t>
            </a:fld>
            <a:endParaRPr lang="en-US" sz="1900"/>
          </a:p>
        </p:txBody>
      </p:sp>
    </p:spTree>
    <p:extLst>
      <p:ext uri="{BB962C8B-B14F-4D97-AF65-F5344CB8AC3E}">
        <p14:creationId xmlns:p14="http://schemas.microsoft.com/office/powerpoint/2010/main" val="2926301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2" name="Rectangle 41">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C63DAC6-BA22-49BC-97F3-9710BDC86324}"/>
              </a:ext>
            </a:extLst>
          </p:cNvPr>
          <p:cNvSpPr>
            <a:spLocks noGrp="1"/>
          </p:cNvSpPr>
          <p:nvPr>
            <p:ph type="title"/>
          </p:nvPr>
        </p:nvSpPr>
        <p:spPr>
          <a:xfrm>
            <a:off x="2316765" y="5886633"/>
            <a:ext cx="8915399" cy="823448"/>
          </a:xfrm>
        </p:spPr>
        <p:txBody>
          <a:bodyPr vert="horz" lIns="91440" tIns="45720" rIns="91440" bIns="45720" rtlCol="0" anchor="b">
            <a:normAutofit/>
          </a:bodyPr>
          <a:lstStyle/>
          <a:p>
            <a:r>
              <a:rPr lang="en-US" b="1" dirty="0" err="1"/>
              <a:t>Источники</a:t>
            </a:r>
            <a:r>
              <a:rPr lang="en-US" b="1" dirty="0"/>
              <a:t> </a:t>
            </a:r>
            <a:r>
              <a:rPr lang="en-US" b="1" dirty="0" err="1"/>
              <a:t>рисков</a:t>
            </a:r>
            <a:endParaRPr lang="en-US" b="1" dirty="0"/>
          </a:p>
        </p:txBody>
      </p:sp>
      <p:sp>
        <p:nvSpPr>
          <p:cNvPr id="44" name="Rectangle 43">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Рисунок 4">
            <a:extLst>
              <a:ext uri="{FF2B5EF4-FFF2-40B4-BE49-F238E27FC236}">
                <a16:creationId xmlns:a16="http://schemas.microsoft.com/office/drawing/2014/main" id="{77AEA186-2F8F-441F-BA00-2CBE0862582D}"/>
              </a:ext>
            </a:extLst>
          </p:cNvPr>
          <p:cNvPicPr>
            <a:picLocks noChangeAspect="1"/>
          </p:cNvPicPr>
          <p:nvPr/>
        </p:nvPicPr>
        <p:blipFill>
          <a:blip r:embed="rId2" cstate="print"/>
          <a:stretch>
            <a:fillRect/>
          </a:stretch>
        </p:blipFill>
        <p:spPr>
          <a:xfrm>
            <a:off x="2260207" y="97471"/>
            <a:ext cx="9797328" cy="4923157"/>
          </a:xfrm>
          <a:prstGeom prst="rect">
            <a:avLst/>
          </a:prstGeom>
        </p:spPr>
      </p:pic>
      <p:sp>
        <p:nvSpPr>
          <p:cNvPr id="46"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81489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4" name="Номер слайда 3">
            <a:extLst>
              <a:ext uri="{FF2B5EF4-FFF2-40B4-BE49-F238E27FC236}">
                <a16:creationId xmlns:a16="http://schemas.microsoft.com/office/drawing/2014/main" id="{BD8442E1-9A6E-4493-AABE-BE0838BA6006}"/>
              </a:ext>
            </a:extLst>
          </p:cNvPr>
          <p:cNvSpPr>
            <a:spLocks noGrp="1"/>
          </p:cNvSpPr>
          <p:nvPr>
            <p:ph type="sldNum" sz="quarter" idx="12"/>
          </p:nvPr>
        </p:nvSpPr>
        <p:spPr>
          <a:xfrm>
            <a:off x="531812" y="5020628"/>
            <a:ext cx="779767" cy="365125"/>
          </a:xfrm>
        </p:spPr>
        <p:txBody>
          <a:bodyPr vert="horz" lIns="91440" tIns="45720" rIns="91440" bIns="45720" rtlCol="0" anchor="ctr">
            <a:normAutofit/>
          </a:bodyPr>
          <a:lstStyle/>
          <a:p>
            <a:pPr defTabSz="914400">
              <a:lnSpc>
                <a:spcPct val="90000"/>
              </a:lnSpc>
              <a:spcAft>
                <a:spcPts val="600"/>
              </a:spcAft>
            </a:pPr>
            <a:fld id="{D0593259-8AAE-44E9-8AAB-F537DF4C5159}" type="slidenum">
              <a:rPr lang="en-US" sz="1900" smtClean="0"/>
              <a:pPr defTabSz="914400">
                <a:lnSpc>
                  <a:spcPct val="90000"/>
                </a:lnSpc>
                <a:spcAft>
                  <a:spcPts val="600"/>
                </a:spcAft>
              </a:pPr>
              <a:t>23</a:t>
            </a:fld>
            <a:endParaRPr lang="en-US" sz="1900"/>
          </a:p>
        </p:txBody>
      </p:sp>
    </p:spTree>
    <p:extLst>
      <p:ext uri="{BB962C8B-B14F-4D97-AF65-F5344CB8AC3E}">
        <p14:creationId xmlns:p14="http://schemas.microsoft.com/office/powerpoint/2010/main" val="2889515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84F14-3969-48C1-8A28-CA4D2DC04179}"/>
              </a:ext>
            </a:extLst>
          </p:cNvPr>
          <p:cNvSpPr>
            <a:spLocks noGrp="1"/>
          </p:cNvSpPr>
          <p:nvPr>
            <p:ph type="title"/>
          </p:nvPr>
        </p:nvSpPr>
        <p:spPr>
          <a:xfrm>
            <a:off x="1640156" y="526530"/>
            <a:ext cx="10020032" cy="626377"/>
          </a:xfrm>
        </p:spPr>
        <p:txBody>
          <a:bodyPr>
            <a:noAutofit/>
          </a:bodyPr>
          <a:lstStyle/>
          <a:p>
            <a:r>
              <a:rPr lang="en-US" b="1" dirty="0"/>
              <a:t>(</a:t>
            </a:r>
            <a:r>
              <a:rPr lang="en-US" b="1" dirty="0">
                <a:solidFill>
                  <a:srgbClr val="FF0000"/>
                </a:solidFill>
              </a:rPr>
              <a:t>2</a:t>
            </a:r>
            <a:r>
              <a:rPr lang="en-US" b="1" dirty="0"/>
              <a:t>)</a:t>
            </a:r>
            <a:r>
              <a:rPr lang="ru-RU" b="1" dirty="0"/>
              <a:t>Начальная идентификация рисков</a:t>
            </a:r>
          </a:p>
        </p:txBody>
      </p:sp>
      <p:sp>
        <p:nvSpPr>
          <p:cNvPr id="3" name="Объект 2">
            <a:extLst>
              <a:ext uri="{FF2B5EF4-FFF2-40B4-BE49-F238E27FC236}">
                <a16:creationId xmlns:a16="http://schemas.microsoft.com/office/drawing/2014/main" id="{AAC470DC-4ECD-4AED-88BC-C0EE5FB771AF}"/>
              </a:ext>
            </a:extLst>
          </p:cNvPr>
          <p:cNvSpPr>
            <a:spLocks noGrp="1"/>
          </p:cNvSpPr>
          <p:nvPr>
            <p:ph idx="1"/>
          </p:nvPr>
        </p:nvSpPr>
        <p:spPr>
          <a:xfrm>
            <a:off x="2222477" y="1357571"/>
            <a:ext cx="9437711" cy="4503140"/>
          </a:xfrm>
        </p:spPr>
        <p:txBody>
          <a:bodyPr>
            <a:noAutofit/>
          </a:bodyPr>
          <a:lstStyle/>
          <a:p>
            <a:r>
              <a:rPr lang="ru-RU" sz="2400" dirty="0"/>
              <a:t>Идентификация рисков </a:t>
            </a:r>
            <a:r>
              <a:rPr lang="en-US" sz="2400" dirty="0"/>
              <a:t>– </a:t>
            </a:r>
            <a:r>
              <a:rPr lang="ru-RU" sz="2400" dirty="0"/>
              <a:t>выявление рисков,</a:t>
            </a:r>
            <a:r>
              <a:rPr lang="en-US" sz="2400" dirty="0"/>
              <a:t> </a:t>
            </a:r>
            <a:r>
              <a:rPr lang="ru-RU" sz="2400" dirty="0"/>
              <a:t>способных повлиять на </a:t>
            </a:r>
            <a:r>
              <a:rPr lang="en-US" sz="2400" dirty="0"/>
              <a:t>KPI </a:t>
            </a:r>
            <a:r>
              <a:rPr lang="ru-RU" sz="2400" dirty="0"/>
              <a:t>проекта и документальное оформление их</a:t>
            </a:r>
            <a:r>
              <a:rPr lang="en-US" sz="2400" dirty="0"/>
              <a:t> </a:t>
            </a:r>
            <a:r>
              <a:rPr lang="ru-RU" sz="2400" dirty="0"/>
              <a:t>характеристик</a:t>
            </a:r>
            <a:endParaRPr lang="en-US" sz="2400" dirty="0"/>
          </a:p>
          <a:p>
            <a:r>
              <a:rPr lang="ru-RU" sz="2400" dirty="0"/>
              <a:t>Идентификация рисков – постоянный итеративный процесс в котором принимают участие все члены команды, это необходимо для совместного разделения ответственности за риски, а также за действия по реагированию на них</a:t>
            </a:r>
            <a:endParaRPr lang="en-US" sz="2400" dirty="0"/>
          </a:p>
          <a:p>
            <a:r>
              <a:rPr lang="ru-RU" sz="2400" dirty="0"/>
              <a:t>Результат идентификации – </a:t>
            </a:r>
            <a:r>
              <a:rPr lang="ru-RU" sz="2400" b="1" dirty="0">
                <a:solidFill>
                  <a:srgbClr val="FF0000"/>
                </a:solidFill>
              </a:rPr>
              <a:t>реестр рисков </a:t>
            </a:r>
            <a:endParaRPr lang="en-US" sz="2400" b="1" dirty="0">
              <a:solidFill>
                <a:srgbClr val="FF0000"/>
              </a:solidFill>
            </a:endParaRPr>
          </a:p>
          <a:p>
            <a:endParaRPr lang="en-US" sz="2400" b="1" dirty="0">
              <a:solidFill>
                <a:srgbClr val="FF0000"/>
              </a:solidFill>
            </a:endParaRPr>
          </a:p>
          <a:p>
            <a:r>
              <a:rPr lang="ru-RU" sz="2400" b="1" dirty="0">
                <a:solidFill>
                  <a:srgbClr val="FF0000"/>
                </a:solidFill>
              </a:rPr>
              <a:t>Риск с нулевой вероятностью, это факт с ним нужно работать сразу!</a:t>
            </a:r>
            <a:endParaRPr lang="en-US" sz="2400" dirty="0">
              <a:solidFill>
                <a:srgbClr val="FF0000"/>
              </a:solidFill>
            </a:endParaRPr>
          </a:p>
        </p:txBody>
      </p:sp>
      <p:sp>
        <p:nvSpPr>
          <p:cNvPr id="4" name="Номер слайда 3">
            <a:extLst>
              <a:ext uri="{FF2B5EF4-FFF2-40B4-BE49-F238E27FC236}">
                <a16:creationId xmlns:a16="http://schemas.microsoft.com/office/drawing/2014/main" id="{60CEB9D1-8254-482F-AB99-57D64FBE8F99}"/>
              </a:ext>
            </a:extLst>
          </p:cNvPr>
          <p:cNvSpPr>
            <a:spLocks noGrp="1"/>
          </p:cNvSpPr>
          <p:nvPr>
            <p:ph type="sldNum" sz="quarter" idx="12"/>
          </p:nvPr>
        </p:nvSpPr>
        <p:spPr/>
        <p:txBody>
          <a:bodyPr/>
          <a:lstStyle/>
          <a:p>
            <a:fld id="{D0593259-8AAE-44E9-8AAB-F537DF4C5159}" type="slidenum">
              <a:rPr lang="ru-RU" smtClean="0"/>
              <a:pPr/>
              <a:t>24</a:t>
            </a:fld>
            <a:endParaRPr lang="ru-RU"/>
          </a:p>
        </p:txBody>
      </p:sp>
    </p:spTree>
    <p:extLst>
      <p:ext uri="{BB962C8B-B14F-4D97-AF65-F5344CB8AC3E}">
        <p14:creationId xmlns:p14="http://schemas.microsoft.com/office/powerpoint/2010/main" val="933912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9C08B0-FC7B-488C-9A8D-D55A0B60269D}"/>
              </a:ext>
            </a:extLst>
          </p:cNvPr>
          <p:cNvSpPr>
            <a:spLocks noGrp="1"/>
          </p:cNvSpPr>
          <p:nvPr>
            <p:ph type="title"/>
          </p:nvPr>
        </p:nvSpPr>
        <p:spPr>
          <a:xfrm>
            <a:off x="1889541" y="512462"/>
            <a:ext cx="9770647" cy="739563"/>
          </a:xfrm>
        </p:spPr>
        <p:txBody>
          <a:bodyPr/>
          <a:lstStyle/>
          <a:p>
            <a:r>
              <a:rPr lang="ru-RU" b="1" dirty="0"/>
              <a:t>Документы для идентификации рисков</a:t>
            </a:r>
          </a:p>
        </p:txBody>
      </p:sp>
      <p:sp>
        <p:nvSpPr>
          <p:cNvPr id="3" name="Объект 2">
            <a:extLst>
              <a:ext uri="{FF2B5EF4-FFF2-40B4-BE49-F238E27FC236}">
                <a16:creationId xmlns:a16="http://schemas.microsoft.com/office/drawing/2014/main" id="{67B157A3-F946-4FB7-865F-EEEB91589738}"/>
              </a:ext>
            </a:extLst>
          </p:cNvPr>
          <p:cNvSpPr>
            <a:spLocks noGrp="1"/>
          </p:cNvSpPr>
          <p:nvPr>
            <p:ph idx="1"/>
          </p:nvPr>
        </p:nvSpPr>
        <p:spPr>
          <a:xfrm>
            <a:off x="2744788" y="1252025"/>
            <a:ext cx="8915400" cy="5247211"/>
          </a:xfrm>
        </p:spPr>
        <p:txBody>
          <a:bodyPr>
            <a:noAutofit/>
          </a:bodyPr>
          <a:lstStyle/>
          <a:p>
            <a:r>
              <a:rPr lang="ru-RU" sz="2400" dirty="0"/>
              <a:t>устав проекта</a:t>
            </a:r>
          </a:p>
          <a:p>
            <a:r>
              <a:rPr lang="ru-RU" sz="2400" dirty="0"/>
              <a:t>план управления рисками</a:t>
            </a:r>
          </a:p>
          <a:p>
            <a:r>
              <a:rPr lang="ru-RU" sz="2400" dirty="0"/>
              <a:t>оценка длительности операций, стоимости операций</a:t>
            </a:r>
          </a:p>
          <a:p>
            <a:r>
              <a:rPr lang="ru-RU" sz="2400" dirty="0"/>
              <a:t>базовый план по содержанию</a:t>
            </a:r>
          </a:p>
          <a:p>
            <a:r>
              <a:rPr lang="ru-RU" sz="2400" dirty="0"/>
              <a:t>реестр участников проекта</a:t>
            </a:r>
          </a:p>
          <a:p>
            <a:r>
              <a:rPr lang="ru-RU" sz="2400" dirty="0"/>
              <a:t>план управления стоимостью, содержанием, качеством</a:t>
            </a:r>
          </a:p>
          <a:p>
            <a:r>
              <a:rPr lang="ru-RU" sz="2400" dirty="0"/>
              <a:t>факторы внешней среды </a:t>
            </a:r>
          </a:p>
          <a:p>
            <a:r>
              <a:rPr lang="ru-RU" sz="2400" dirty="0"/>
              <a:t>предыдущий накопленный опыт</a:t>
            </a:r>
          </a:p>
          <a:p>
            <a:r>
              <a:rPr lang="ru-RU" sz="2400" dirty="0"/>
              <a:t>другая документация проекта</a:t>
            </a:r>
          </a:p>
          <a:p>
            <a:endParaRPr lang="ru-RU" sz="2400" dirty="0"/>
          </a:p>
        </p:txBody>
      </p:sp>
      <p:sp>
        <p:nvSpPr>
          <p:cNvPr id="4" name="Номер слайда 3">
            <a:extLst>
              <a:ext uri="{FF2B5EF4-FFF2-40B4-BE49-F238E27FC236}">
                <a16:creationId xmlns:a16="http://schemas.microsoft.com/office/drawing/2014/main" id="{25ED05E1-8553-44B5-AB6D-87954D7BC58E}"/>
              </a:ext>
            </a:extLst>
          </p:cNvPr>
          <p:cNvSpPr>
            <a:spLocks noGrp="1"/>
          </p:cNvSpPr>
          <p:nvPr>
            <p:ph type="sldNum" sz="quarter" idx="12"/>
          </p:nvPr>
        </p:nvSpPr>
        <p:spPr/>
        <p:txBody>
          <a:bodyPr/>
          <a:lstStyle/>
          <a:p>
            <a:fld id="{D0593259-8AAE-44E9-8AAB-F537DF4C5159}" type="slidenum">
              <a:rPr lang="ru-RU" smtClean="0"/>
              <a:pPr/>
              <a:t>25</a:t>
            </a:fld>
            <a:endParaRPr lang="ru-RU"/>
          </a:p>
        </p:txBody>
      </p:sp>
    </p:spTree>
    <p:extLst>
      <p:ext uri="{BB962C8B-B14F-4D97-AF65-F5344CB8AC3E}">
        <p14:creationId xmlns:p14="http://schemas.microsoft.com/office/powerpoint/2010/main" val="3322518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9C08B0-FC7B-488C-9A8D-D55A0B60269D}"/>
              </a:ext>
            </a:extLst>
          </p:cNvPr>
          <p:cNvSpPr>
            <a:spLocks noGrp="1"/>
          </p:cNvSpPr>
          <p:nvPr>
            <p:ph type="title"/>
          </p:nvPr>
        </p:nvSpPr>
        <p:spPr>
          <a:xfrm>
            <a:off x="1889541" y="512462"/>
            <a:ext cx="9770647" cy="739563"/>
          </a:xfrm>
        </p:spPr>
        <p:txBody>
          <a:bodyPr/>
          <a:lstStyle/>
          <a:p>
            <a:r>
              <a:rPr lang="ru-RU" b="1" dirty="0"/>
              <a:t>Методы идентификации рисков</a:t>
            </a:r>
          </a:p>
        </p:txBody>
      </p:sp>
      <p:sp>
        <p:nvSpPr>
          <p:cNvPr id="3" name="Объект 2">
            <a:extLst>
              <a:ext uri="{FF2B5EF4-FFF2-40B4-BE49-F238E27FC236}">
                <a16:creationId xmlns:a16="http://schemas.microsoft.com/office/drawing/2014/main" id="{67B157A3-F946-4FB7-865F-EEEB91589738}"/>
              </a:ext>
            </a:extLst>
          </p:cNvPr>
          <p:cNvSpPr>
            <a:spLocks noGrp="1"/>
          </p:cNvSpPr>
          <p:nvPr>
            <p:ph idx="1"/>
          </p:nvPr>
        </p:nvSpPr>
        <p:spPr>
          <a:xfrm>
            <a:off x="2744788" y="1252025"/>
            <a:ext cx="8915400" cy="5247211"/>
          </a:xfrm>
        </p:spPr>
        <p:txBody>
          <a:bodyPr>
            <a:noAutofit/>
          </a:bodyPr>
          <a:lstStyle/>
          <a:p>
            <a:r>
              <a:rPr lang="ru-RU" sz="2400" dirty="0"/>
              <a:t>Мозговой штурм</a:t>
            </a:r>
            <a:endParaRPr lang="en-US" sz="2400" dirty="0"/>
          </a:p>
          <a:p>
            <a:r>
              <a:rPr lang="en-US" sz="2400" dirty="0"/>
              <a:t>SWOT</a:t>
            </a:r>
            <a:r>
              <a:rPr lang="ru-RU" sz="2400" dirty="0"/>
              <a:t> анализ (анализ сильных и слабых сторон, возможностей и угроз), </a:t>
            </a:r>
            <a:r>
              <a:rPr lang="en-US" sz="2400" dirty="0"/>
              <a:t>PEST </a:t>
            </a:r>
            <a:r>
              <a:rPr lang="ru-RU" sz="2400" dirty="0"/>
              <a:t>анализ, </a:t>
            </a:r>
            <a:r>
              <a:rPr lang="en-US" sz="2400" dirty="0"/>
              <a:t>PESTLE </a:t>
            </a:r>
            <a:r>
              <a:rPr lang="ru-RU" sz="2400" dirty="0"/>
              <a:t>анализ</a:t>
            </a:r>
            <a:endParaRPr lang="en-US" sz="2400" dirty="0"/>
          </a:p>
          <a:p>
            <a:r>
              <a:rPr lang="ru-RU" sz="2400" dirty="0"/>
              <a:t>Метод </a:t>
            </a:r>
            <a:r>
              <a:rPr lang="ru-RU" sz="2400" dirty="0" err="1"/>
              <a:t>Дельфи</a:t>
            </a:r>
            <a:endParaRPr lang="en-US" sz="2400" dirty="0"/>
          </a:p>
          <a:p>
            <a:r>
              <a:rPr lang="ru-RU" sz="2400" dirty="0"/>
              <a:t>Методы с использованием диаграмм</a:t>
            </a:r>
            <a:r>
              <a:rPr lang="en-US" sz="2400" dirty="0"/>
              <a:t> (</a:t>
            </a:r>
            <a:r>
              <a:rPr lang="ru-RU" sz="2400" dirty="0"/>
              <a:t>Диаграммы </a:t>
            </a:r>
            <a:r>
              <a:rPr lang="ru-RU" sz="2400" dirty="0" err="1"/>
              <a:t>Ишикавы</a:t>
            </a:r>
            <a:r>
              <a:rPr lang="ru-RU" sz="2400" dirty="0"/>
              <a:t>, Диаграммы влияния</a:t>
            </a:r>
            <a:r>
              <a:rPr lang="en-US" sz="2400" dirty="0"/>
              <a:t>)</a:t>
            </a:r>
          </a:p>
          <a:p>
            <a:r>
              <a:rPr lang="ru-RU" sz="2400" dirty="0"/>
              <a:t>Метод номинальных групп</a:t>
            </a:r>
            <a:endParaRPr lang="en-US" sz="2400" dirty="0"/>
          </a:p>
          <a:p>
            <a:r>
              <a:rPr lang="ru-RU" sz="2400" dirty="0"/>
              <a:t>Карточки </a:t>
            </a:r>
            <a:r>
              <a:rPr lang="ru-RU" sz="2400" dirty="0" err="1"/>
              <a:t>Кроуфорда</a:t>
            </a:r>
            <a:endParaRPr lang="en-US" sz="2400" dirty="0"/>
          </a:p>
          <a:p>
            <a:r>
              <a:rPr lang="ru-RU" sz="2400" dirty="0"/>
              <a:t>Анализ контрольных списков</a:t>
            </a:r>
            <a:endParaRPr lang="en-US" sz="2400" dirty="0"/>
          </a:p>
          <a:p>
            <a:r>
              <a:rPr lang="ru-RU" sz="2400" dirty="0"/>
              <a:t>Метод аналогии</a:t>
            </a:r>
            <a:endParaRPr lang="en-US" sz="2400" dirty="0"/>
          </a:p>
          <a:p>
            <a:r>
              <a:rPr lang="ru-RU" sz="2400" dirty="0"/>
              <a:t>Анализ допущений и др.</a:t>
            </a:r>
          </a:p>
        </p:txBody>
      </p:sp>
      <p:sp>
        <p:nvSpPr>
          <p:cNvPr id="4" name="Номер слайда 3">
            <a:extLst>
              <a:ext uri="{FF2B5EF4-FFF2-40B4-BE49-F238E27FC236}">
                <a16:creationId xmlns:a16="http://schemas.microsoft.com/office/drawing/2014/main" id="{25ED05E1-8553-44B5-AB6D-87954D7BC58E}"/>
              </a:ext>
            </a:extLst>
          </p:cNvPr>
          <p:cNvSpPr>
            <a:spLocks noGrp="1"/>
          </p:cNvSpPr>
          <p:nvPr>
            <p:ph type="sldNum" sz="quarter" idx="12"/>
          </p:nvPr>
        </p:nvSpPr>
        <p:spPr/>
        <p:txBody>
          <a:bodyPr/>
          <a:lstStyle/>
          <a:p>
            <a:fld id="{D0593259-8AAE-44E9-8AAB-F537DF4C5159}" type="slidenum">
              <a:rPr lang="ru-RU" smtClean="0"/>
              <a:pPr/>
              <a:t>26</a:t>
            </a:fld>
            <a:endParaRPr lang="ru-RU"/>
          </a:p>
        </p:txBody>
      </p:sp>
    </p:spTree>
    <p:extLst>
      <p:ext uri="{BB962C8B-B14F-4D97-AF65-F5344CB8AC3E}">
        <p14:creationId xmlns:p14="http://schemas.microsoft.com/office/powerpoint/2010/main" val="387526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B02325-C4FA-46AF-8220-CAA5563F7925}"/>
              </a:ext>
            </a:extLst>
          </p:cNvPr>
          <p:cNvSpPr>
            <a:spLocks noGrp="1"/>
          </p:cNvSpPr>
          <p:nvPr>
            <p:ph type="title"/>
          </p:nvPr>
        </p:nvSpPr>
        <p:spPr/>
        <p:txBody>
          <a:bodyPr/>
          <a:lstStyle/>
          <a:p>
            <a:r>
              <a:rPr lang="en-US" b="1" dirty="0"/>
              <a:t>SWOT</a:t>
            </a:r>
            <a:r>
              <a:rPr lang="ru-RU" b="1" dirty="0"/>
              <a:t> анализ</a:t>
            </a:r>
          </a:p>
        </p:txBody>
      </p:sp>
      <p:graphicFrame>
        <p:nvGraphicFramePr>
          <p:cNvPr id="5" name="Объект 4">
            <a:extLst>
              <a:ext uri="{FF2B5EF4-FFF2-40B4-BE49-F238E27FC236}">
                <a16:creationId xmlns:a16="http://schemas.microsoft.com/office/drawing/2014/main" id="{A8907108-436D-41DD-954C-8E3A97C1D723}"/>
              </a:ext>
            </a:extLst>
          </p:cNvPr>
          <p:cNvGraphicFramePr>
            <a:graphicFrameLocks noGrp="1"/>
          </p:cNvGraphicFramePr>
          <p:nvPr>
            <p:ph idx="1"/>
            <p:extLst>
              <p:ext uri="{D42A27DB-BD31-4B8C-83A1-F6EECF244321}">
                <p14:modId xmlns:p14="http://schemas.microsoft.com/office/powerpoint/2010/main" val="3255526584"/>
              </p:ext>
            </p:extLst>
          </p:nvPr>
        </p:nvGraphicFramePr>
        <p:xfrm>
          <a:off x="1885071" y="1420838"/>
          <a:ext cx="9619542" cy="4813052"/>
        </p:xfrm>
        <a:graphic>
          <a:graphicData uri="http://schemas.openxmlformats.org/drawingml/2006/table">
            <a:tbl>
              <a:tblPr/>
              <a:tblGrid>
                <a:gridCol w="2782559">
                  <a:extLst>
                    <a:ext uri="{9D8B030D-6E8A-4147-A177-3AD203B41FA5}">
                      <a16:colId xmlns:a16="http://schemas.microsoft.com/office/drawing/2014/main" val="2803151865"/>
                    </a:ext>
                  </a:extLst>
                </a:gridCol>
                <a:gridCol w="3630469">
                  <a:extLst>
                    <a:ext uri="{9D8B030D-6E8A-4147-A177-3AD203B41FA5}">
                      <a16:colId xmlns:a16="http://schemas.microsoft.com/office/drawing/2014/main" val="879696262"/>
                    </a:ext>
                  </a:extLst>
                </a:gridCol>
                <a:gridCol w="3206514">
                  <a:extLst>
                    <a:ext uri="{9D8B030D-6E8A-4147-A177-3AD203B41FA5}">
                      <a16:colId xmlns:a16="http://schemas.microsoft.com/office/drawing/2014/main" val="3766022046"/>
                    </a:ext>
                  </a:extLst>
                </a:gridCol>
              </a:tblGrid>
              <a:tr h="806855">
                <a:tc>
                  <a:txBody>
                    <a:bodyPr/>
                    <a:lstStyle/>
                    <a:p>
                      <a:endParaRPr lang="ru-RU"/>
                    </a:p>
                  </a:txBody>
                  <a:tcPr marL="89958" marR="89958" marT="44979" marB="4497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br>
                        <a:rPr lang="ru-RU" sz="1800" dirty="0">
                          <a:effectLst/>
                        </a:rPr>
                      </a:br>
                      <a:r>
                        <a:rPr lang="ru-RU" sz="1800" dirty="0">
                          <a:effectLst/>
                        </a:rPr>
                        <a:t>Положительное влияние</a:t>
                      </a:r>
                    </a:p>
                  </a:txBody>
                  <a:tcPr marL="89958" marR="89958" marT="44979" marB="4497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ru-RU" sz="1800" dirty="0">
                          <a:effectLst/>
                        </a:rPr>
                        <a:t>Отрицательное влияние</a:t>
                      </a:r>
                    </a:p>
                  </a:txBody>
                  <a:tcPr marL="89958" marR="89958" marT="44979" marB="4497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B w="9525" cap="flat" cmpd="sng" algn="ctr">
                      <a:solidFill>
                        <a:srgbClr val="A2A9B1"/>
                      </a:solidFill>
                      <a:prstDash val="solid"/>
                      <a:round/>
                      <a:headEnd type="none" w="med" len="med"/>
                      <a:tailEnd type="none" w="med" len="med"/>
                    </a:lnB>
                  </a:tcPr>
                </a:tc>
                <a:extLst>
                  <a:ext uri="{0D108BD9-81ED-4DB2-BD59-A6C34878D82A}">
                    <a16:rowId xmlns:a16="http://schemas.microsoft.com/office/drawing/2014/main" val="1491014462"/>
                  </a:ext>
                </a:extLst>
              </a:tr>
              <a:tr h="1846648">
                <a:tc>
                  <a:txBody>
                    <a:bodyPr/>
                    <a:lstStyle/>
                    <a:p>
                      <a:pPr algn="ctr"/>
                      <a:r>
                        <a:rPr lang="ru-RU" sz="1800" dirty="0">
                          <a:effectLst/>
                        </a:rPr>
                        <a:t>Внутренняя среда</a:t>
                      </a:r>
                    </a:p>
                  </a:txBody>
                  <a:tcPr marL="89958" marR="89958" marT="44979" marB="4497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ru-RU" sz="1800" b="1" dirty="0" err="1">
                          <a:effectLst/>
                        </a:rPr>
                        <a:t>S</a:t>
                      </a:r>
                      <a:r>
                        <a:rPr lang="ru-RU" sz="1800" dirty="0" err="1">
                          <a:effectLst/>
                        </a:rPr>
                        <a:t>trengths</a:t>
                      </a:r>
                      <a:r>
                        <a:rPr lang="ru-RU" sz="1800" dirty="0">
                          <a:effectLst/>
                        </a:rPr>
                        <a:t> (свойства проекта или коллектива, дающие преимущества перед другими в отрасли)</a:t>
                      </a:r>
                    </a:p>
                  </a:txBody>
                  <a:tcPr marL="89958" marR="89958" marT="44979" marB="4497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b="1" dirty="0">
                          <a:effectLst/>
                        </a:rPr>
                        <a:t>W</a:t>
                      </a:r>
                      <a:r>
                        <a:rPr lang="en-US" sz="1800" dirty="0">
                          <a:effectLst/>
                        </a:rPr>
                        <a:t>eaknesses (</a:t>
                      </a:r>
                      <a:r>
                        <a:rPr lang="ru-RU" sz="1800" dirty="0">
                          <a:effectLst/>
                        </a:rPr>
                        <a:t>свойства, ослабляющие проект)</a:t>
                      </a:r>
                    </a:p>
                  </a:txBody>
                  <a:tcPr marL="89958" marR="89958" marT="44979" marB="4497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185238849"/>
                  </a:ext>
                </a:extLst>
              </a:tr>
              <a:tr h="2159549">
                <a:tc>
                  <a:txBody>
                    <a:bodyPr/>
                    <a:lstStyle/>
                    <a:p>
                      <a:pPr algn="ctr"/>
                      <a:r>
                        <a:rPr lang="ru-RU" sz="1800">
                          <a:effectLst/>
                        </a:rPr>
                        <a:t>Внешняя среда</a:t>
                      </a:r>
                    </a:p>
                  </a:txBody>
                  <a:tcPr marL="89958" marR="89958" marT="44979" marB="4497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ru-RU" sz="1800" b="1">
                          <a:effectLst/>
                        </a:rPr>
                        <a:t>O</a:t>
                      </a:r>
                      <a:r>
                        <a:rPr lang="ru-RU" sz="1800">
                          <a:effectLst/>
                        </a:rPr>
                        <a:t>pportunities (внешние вероятные факторы, дающие дополнительные возможности по достижению цели)</a:t>
                      </a:r>
                    </a:p>
                  </a:txBody>
                  <a:tcPr marL="89958" marR="89958" marT="44979" marB="4497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ru-RU" sz="1800" b="1" dirty="0" err="1">
                          <a:effectLst/>
                        </a:rPr>
                        <a:t>T</a:t>
                      </a:r>
                      <a:r>
                        <a:rPr lang="ru-RU" sz="1800" dirty="0" err="1">
                          <a:effectLst/>
                        </a:rPr>
                        <a:t>hreats</a:t>
                      </a:r>
                      <a:r>
                        <a:rPr lang="ru-RU" sz="1800" dirty="0">
                          <a:effectLst/>
                        </a:rPr>
                        <a:t> (внешние вероятные факторы, которые могут осложнить достижение цели)</a:t>
                      </a:r>
                    </a:p>
                  </a:txBody>
                  <a:tcPr marL="89958" marR="89958" marT="44979" marB="4497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103097938"/>
                  </a:ext>
                </a:extLst>
              </a:tr>
            </a:tbl>
          </a:graphicData>
        </a:graphic>
      </p:graphicFrame>
      <p:sp>
        <p:nvSpPr>
          <p:cNvPr id="4" name="Номер слайда 3">
            <a:extLst>
              <a:ext uri="{FF2B5EF4-FFF2-40B4-BE49-F238E27FC236}">
                <a16:creationId xmlns:a16="http://schemas.microsoft.com/office/drawing/2014/main" id="{FB259150-8E07-4FE3-AE35-926372EBB46A}"/>
              </a:ext>
            </a:extLst>
          </p:cNvPr>
          <p:cNvSpPr>
            <a:spLocks noGrp="1"/>
          </p:cNvSpPr>
          <p:nvPr>
            <p:ph type="sldNum" sz="quarter" idx="12"/>
          </p:nvPr>
        </p:nvSpPr>
        <p:spPr/>
        <p:txBody>
          <a:bodyPr/>
          <a:lstStyle/>
          <a:p>
            <a:fld id="{D0593259-8AAE-44E9-8AAB-F537DF4C5159}" type="slidenum">
              <a:rPr lang="ru-RU" smtClean="0"/>
              <a:pPr/>
              <a:t>27</a:t>
            </a:fld>
            <a:endParaRPr lang="ru-RU"/>
          </a:p>
        </p:txBody>
      </p:sp>
    </p:spTree>
    <p:extLst>
      <p:ext uri="{BB962C8B-B14F-4D97-AF65-F5344CB8AC3E}">
        <p14:creationId xmlns:p14="http://schemas.microsoft.com/office/powerpoint/2010/main" val="4121412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B02325-C4FA-46AF-8220-CAA5563F7925}"/>
              </a:ext>
            </a:extLst>
          </p:cNvPr>
          <p:cNvSpPr>
            <a:spLocks noGrp="1"/>
          </p:cNvSpPr>
          <p:nvPr>
            <p:ph type="title"/>
          </p:nvPr>
        </p:nvSpPr>
        <p:spPr>
          <a:xfrm>
            <a:off x="1903378" y="624110"/>
            <a:ext cx="8911687" cy="528797"/>
          </a:xfrm>
        </p:spPr>
        <p:txBody>
          <a:bodyPr>
            <a:normAutofit fontScale="90000"/>
          </a:bodyPr>
          <a:lstStyle/>
          <a:p>
            <a:r>
              <a:rPr lang="en-US" b="1" dirty="0"/>
              <a:t>SWOT</a:t>
            </a:r>
            <a:r>
              <a:rPr lang="ru-RU" b="1" dirty="0"/>
              <a:t> анализ - Пример</a:t>
            </a:r>
          </a:p>
        </p:txBody>
      </p:sp>
      <p:sp>
        <p:nvSpPr>
          <p:cNvPr id="4" name="Номер слайда 3">
            <a:extLst>
              <a:ext uri="{FF2B5EF4-FFF2-40B4-BE49-F238E27FC236}">
                <a16:creationId xmlns:a16="http://schemas.microsoft.com/office/drawing/2014/main" id="{FB259150-8E07-4FE3-AE35-926372EBB46A}"/>
              </a:ext>
            </a:extLst>
          </p:cNvPr>
          <p:cNvSpPr>
            <a:spLocks noGrp="1"/>
          </p:cNvSpPr>
          <p:nvPr>
            <p:ph type="sldNum" sz="quarter" idx="12"/>
          </p:nvPr>
        </p:nvSpPr>
        <p:spPr>
          <a:xfrm>
            <a:off x="531812" y="787782"/>
            <a:ext cx="779767" cy="365125"/>
          </a:xfrm>
        </p:spPr>
        <p:txBody>
          <a:bodyPr/>
          <a:lstStyle/>
          <a:p>
            <a:fld id="{D0593259-8AAE-44E9-8AAB-F537DF4C5159}" type="slidenum">
              <a:rPr lang="ru-RU" smtClean="0"/>
              <a:pPr/>
              <a:t>28</a:t>
            </a:fld>
            <a:endParaRPr lang="ru-RU"/>
          </a:p>
        </p:txBody>
      </p:sp>
      <p:pic>
        <p:nvPicPr>
          <p:cNvPr id="7" name="Рисунок 6">
            <a:extLst>
              <a:ext uri="{FF2B5EF4-FFF2-40B4-BE49-F238E27FC236}">
                <a16:creationId xmlns:a16="http://schemas.microsoft.com/office/drawing/2014/main" id="{0BB907D0-BE99-4B38-9E35-BA76D8018F61}"/>
              </a:ext>
            </a:extLst>
          </p:cNvPr>
          <p:cNvPicPr>
            <a:picLocks noChangeAspect="1"/>
          </p:cNvPicPr>
          <p:nvPr/>
        </p:nvPicPr>
        <p:blipFill>
          <a:blip r:embed="rId2" cstate="print"/>
          <a:stretch>
            <a:fillRect/>
          </a:stretch>
        </p:blipFill>
        <p:spPr>
          <a:xfrm>
            <a:off x="2141730" y="1559093"/>
            <a:ext cx="9817683" cy="5024584"/>
          </a:xfrm>
          <a:prstGeom prst="rect">
            <a:avLst/>
          </a:prstGeom>
        </p:spPr>
      </p:pic>
    </p:spTree>
    <p:extLst>
      <p:ext uri="{BB962C8B-B14F-4D97-AF65-F5344CB8AC3E}">
        <p14:creationId xmlns:p14="http://schemas.microsoft.com/office/powerpoint/2010/main" val="2743896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2ACAAB-EC7F-450E-8FE9-63380A6D6D09}"/>
              </a:ext>
            </a:extLst>
          </p:cNvPr>
          <p:cNvSpPr>
            <a:spLocks noGrp="1"/>
          </p:cNvSpPr>
          <p:nvPr>
            <p:ph type="title"/>
          </p:nvPr>
        </p:nvSpPr>
        <p:spPr>
          <a:xfrm>
            <a:off x="1640156" y="512462"/>
            <a:ext cx="8911687" cy="1280890"/>
          </a:xfrm>
        </p:spPr>
        <p:txBody>
          <a:bodyPr/>
          <a:lstStyle/>
          <a:p>
            <a:r>
              <a:rPr lang="en-US" dirty="0"/>
              <a:t>PEST</a:t>
            </a:r>
            <a:r>
              <a:rPr lang="ru-RU" dirty="0"/>
              <a:t>,</a:t>
            </a:r>
            <a:r>
              <a:rPr lang="en-US" dirty="0"/>
              <a:t>PESTLE </a:t>
            </a:r>
            <a:r>
              <a:rPr lang="ru-RU" dirty="0"/>
              <a:t>анализ</a:t>
            </a:r>
          </a:p>
        </p:txBody>
      </p:sp>
      <p:sp>
        <p:nvSpPr>
          <p:cNvPr id="3" name="Объект 2">
            <a:extLst>
              <a:ext uri="{FF2B5EF4-FFF2-40B4-BE49-F238E27FC236}">
                <a16:creationId xmlns:a16="http://schemas.microsoft.com/office/drawing/2014/main" id="{C79B5134-9831-47EE-9C85-076486F22A79}"/>
              </a:ext>
            </a:extLst>
          </p:cNvPr>
          <p:cNvSpPr>
            <a:spLocks noGrp="1"/>
          </p:cNvSpPr>
          <p:nvPr>
            <p:ph idx="1"/>
          </p:nvPr>
        </p:nvSpPr>
        <p:spPr>
          <a:xfrm>
            <a:off x="5568828" y="1540189"/>
            <a:ext cx="6237752" cy="4186054"/>
          </a:xfrm>
        </p:spPr>
        <p:txBody>
          <a:bodyPr>
            <a:normAutofit/>
          </a:bodyPr>
          <a:lstStyle/>
          <a:p>
            <a:r>
              <a:rPr lang="ru-RU" sz="2400" b="1" dirty="0"/>
              <a:t>PEST-анализ</a:t>
            </a:r>
            <a:r>
              <a:rPr lang="ru-RU" sz="2400" dirty="0"/>
              <a:t> (к </a:t>
            </a:r>
            <a:r>
              <a:rPr lang="ru-RU" sz="2400" b="1" dirty="0"/>
              <a:t>STEP</a:t>
            </a:r>
            <a:r>
              <a:rPr lang="ru-RU" sz="2400" dirty="0"/>
              <a:t>) —это маркетинговый  инструмент, предназначенный для выявления политических (</a:t>
            </a:r>
            <a:r>
              <a:rPr lang="ru-RU" sz="2400" b="1" dirty="0"/>
              <a:t>P</a:t>
            </a:r>
            <a:r>
              <a:rPr lang="ru-RU" sz="2400" dirty="0"/>
              <a:t>olitical), экономических (</a:t>
            </a:r>
            <a:r>
              <a:rPr lang="ru-RU" sz="2400" b="1" dirty="0"/>
              <a:t>E</a:t>
            </a:r>
            <a:r>
              <a:rPr lang="ru-RU" sz="2400" dirty="0"/>
              <a:t>conomic), социальных (</a:t>
            </a:r>
            <a:r>
              <a:rPr lang="ru-RU" sz="2400" b="1" dirty="0"/>
              <a:t>S</a:t>
            </a:r>
            <a:r>
              <a:rPr lang="ru-RU" sz="2400" dirty="0"/>
              <a:t>ocial) и технологических (</a:t>
            </a:r>
            <a:r>
              <a:rPr lang="ru-RU" sz="2400" b="1" dirty="0"/>
              <a:t>T</a:t>
            </a:r>
            <a:r>
              <a:rPr lang="ru-RU" sz="2400" dirty="0"/>
              <a:t>echnological) аспектов внешней среды, которые влияют на </a:t>
            </a:r>
            <a:r>
              <a:rPr lang="en-US" sz="2400" dirty="0"/>
              <a:t>KPI </a:t>
            </a:r>
            <a:r>
              <a:rPr lang="ru-RU" sz="2400" dirty="0"/>
              <a:t>проекта</a:t>
            </a:r>
          </a:p>
          <a:p>
            <a:r>
              <a:rPr lang="ru-RU" sz="2400" b="1" dirty="0"/>
              <a:t>PESTLE =</a:t>
            </a:r>
            <a:r>
              <a:rPr lang="en-US" sz="2400" dirty="0"/>
              <a:t> </a:t>
            </a:r>
            <a:r>
              <a:rPr lang="en-US" sz="2400" b="1" dirty="0"/>
              <a:t>PEST </a:t>
            </a:r>
            <a:r>
              <a:rPr lang="en-US" sz="2400" dirty="0"/>
              <a:t>+2 </a:t>
            </a:r>
            <a:r>
              <a:rPr lang="ru-RU" sz="2400" dirty="0"/>
              <a:t>фактора</a:t>
            </a:r>
            <a:r>
              <a:rPr lang="en-US" sz="2400" dirty="0"/>
              <a:t> </a:t>
            </a:r>
            <a:r>
              <a:rPr lang="ru-RU" sz="2400" dirty="0"/>
              <a:t>(</a:t>
            </a:r>
            <a:r>
              <a:rPr lang="ru-RU" sz="2400" b="1" dirty="0" err="1"/>
              <a:t>L</a:t>
            </a:r>
            <a:r>
              <a:rPr lang="ru-RU" sz="2400" dirty="0" err="1"/>
              <a:t>egal</a:t>
            </a:r>
            <a:r>
              <a:rPr lang="ru-RU" sz="2400" dirty="0"/>
              <a:t> ) и (</a:t>
            </a:r>
            <a:r>
              <a:rPr lang="ru-RU" sz="2400" b="1" dirty="0" err="1"/>
              <a:t>E</a:t>
            </a:r>
            <a:r>
              <a:rPr lang="ru-RU" sz="2400" dirty="0" err="1"/>
              <a:t>nvironmental</a:t>
            </a:r>
            <a:r>
              <a:rPr lang="ru-RU" sz="2400" dirty="0"/>
              <a:t>)</a:t>
            </a:r>
          </a:p>
        </p:txBody>
      </p:sp>
      <p:sp>
        <p:nvSpPr>
          <p:cNvPr id="4" name="Номер слайда 3">
            <a:extLst>
              <a:ext uri="{FF2B5EF4-FFF2-40B4-BE49-F238E27FC236}">
                <a16:creationId xmlns:a16="http://schemas.microsoft.com/office/drawing/2014/main" id="{D5B84991-341A-4EB9-B706-374980DDC840}"/>
              </a:ext>
            </a:extLst>
          </p:cNvPr>
          <p:cNvSpPr>
            <a:spLocks noGrp="1"/>
          </p:cNvSpPr>
          <p:nvPr>
            <p:ph type="sldNum" sz="quarter" idx="12"/>
          </p:nvPr>
        </p:nvSpPr>
        <p:spPr/>
        <p:txBody>
          <a:bodyPr/>
          <a:lstStyle/>
          <a:p>
            <a:fld id="{D0593259-8AAE-44E9-8AAB-F537DF4C5159}" type="slidenum">
              <a:rPr lang="ru-RU" smtClean="0"/>
              <a:pPr/>
              <a:t>29</a:t>
            </a:fld>
            <a:endParaRPr lang="ru-RU"/>
          </a:p>
        </p:txBody>
      </p:sp>
      <p:pic>
        <p:nvPicPr>
          <p:cNvPr id="5" name="Рисунок 4">
            <a:extLst>
              <a:ext uri="{FF2B5EF4-FFF2-40B4-BE49-F238E27FC236}">
                <a16:creationId xmlns:a16="http://schemas.microsoft.com/office/drawing/2014/main" id="{575F81E2-3852-4BD5-8A7F-C5DA492826E0}"/>
              </a:ext>
            </a:extLst>
          </p:cNvPr>
          <p:cNvPicPr>
            <a:picLocks noChangeAspect="1"/>
          </p:cNvPicPr>
          <p:nvPr/>
        </p:nvPicPr>
        <p:blipFill>
          <a:blip r:embed="rId2" cstate="print"/>
          <a:stretch>
            <a:fillRect/>
          </a:stretch>
        </p:blipFill>
        <p:spPr>
          <a:xfrm>
            <a:off x="385419" y="1540189"/>
            <a:ext cx="4854832" cy="4186054"/>
          </a:xfrm>
          <a:prstGeom prst="rect">
            <a:avLst/>
          </a:prstGeom>
        </p:spPr>
      </p:pic>
    </p:spTree>
    <p:extLst>
      <p:ext uri="{BB962C8B-B14F-4D97-AF65-F5344CB8AC3E}">
        <p14:creationId xmlns:p14="http://schemas.microsoft.com/office/powerpoint/2010/main" val="2261901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2A6324-E254-4C2A-B21F-15456CC0FE2C}"/>
              </a:ext>
            </a:extLst>
          </p:cNvPr>
          <p:cNvSpPr>
            <a:spLocks noGrp="1"/>
          </p:cNvSpPr>
          <p:nvPr>
            <p:ph type="title"/>
          </p:nvPr>
        </p:nvSpPr>
        <p:spPr>
          <a:xfrm>
            <a:off x="1640156" y="512462"/>
            <a:ext cx="8911687" cy="1280890"/>
          </a:xfrm>
        </p:spPr>
        <p:txBody>
          <a:bodyPr/>
          <a:lstStyle/>
          <a:p>
            <a:r>
              <a:rPr lang="ru-RU" dirty="0"/>
              <a:t>Определение проекта</a:t>
            </a:r>
            <a:br>
              <a:rPr lang="ru-RU" b="1" i="1" dirty="0"/>
            </a:br>
            <a:endParaRPr lang="ru-RU" dirty="0"/>
          </a:p>
        </p:txBody>
      </p:sp>
      <p:sp>
        <p:nvSpPr>
          <p:cNvPr id="3" name="Объект 2">
            <a:extLst>
              <a:ext uri="{FF2B5EF4-FFF2-40B4-BE49-F238E27FC236}">
                <a16:creationId xmlns:a16="http://schemas.microsoft.com/office/drawing/2014/main" id="{1C4E4553-0E4D-406B-B1B7-12CCE5F5D360}"/>
              </a:ext>
            </a:extLst>
          </p:cNvPr>
          <p:cNvSpPr>
            <a:spLocks noGrp="1"/>
          </p:cNvSpPr>
          <p:nvPr>
            <p:ph idx="1"/>
          </p:nvPr>
        </p:nvSpPr>
        <p:spPr>
          <a:xfrm>
            <a:off x="2589212" y="1540188"/>
            <a:ext cx="8915400" cy="5093693"/>
          </a:xfrm>
        </p:spPr>
        <p:txBody>
          <a:bodyPr>
            <a:noAutofit/>
          </a:bodyPr>
          <a:lstStyle/>
          <a:p>
            <a:pPr algn="just"/>
            <a:r>
              <a:rPr lang="ru-RU" sz="2400" dirty="0"/>
              <a:t>Проект – это комплекс усилий, предпринимаемых с целью получения конкретных уникальных результатов в рамках отведённого времени и в пределах утверждённого бюджета, который выделяется на оплату ресурсов, используемых или потребляемых в ходе проекта” </a:t>
            </a:r>
          </a:p>
          <a:p>
            <a:pPr marL="0" indent="0" algn="r">
              <a:buNone/>
            </a:pPr>
            <a:r>
              <a:rPr lang="ru-RU" sz="2400" i="1" dirty="0"/>
              <a:t>Рассел Арчибальд</a:t>
            </a:r>
          </a:p>
          <a:p>
            <a:endParaRPr lang="ru-RU" sz="2400" dirty="0"/>
          </a:p>
          <a:p>
            <a:pPr algn="just"/>
            <a:r>
              <a:rPr lang="ru-RU" sz="2400" dirty="0"/>
              <a:t>Проект – это временное предприятие, предназначенное для создания уникальных продуктов, услуг или результатов”</a:t>
            </a:r>
          </a:p>
          <a:p>
            <a:pPr marL="0" indent="0" algn="r">
              <a:buNone/>
            </a:pPr>
            <a:r>
              <a:rPr lang="en-US" sz="2400" i="1" dirty="0"/>
              <a:t>PMB</a:t>
            </a:r>
            <a:r>
              <a:rPr lang="ru-RU" sz="2400" i="1" dirty="0"/>
              <a:t>о</a:t>
            </a:r>
            <a:r>
              <a:rPr lang="en-US" sz="2400" i="1" dirty="0"/>
              <a:t>K</a:t>
            </a:r>
            <a:endParaRPr lang="ru-RU" sz="2400" i="1" dirty="0"/>
          </a:p>
        </p:txBody>
      </p:sp>
      <p:sp>
        <p:nvSpPr>
          <p:cNvPr id="4" name="Номер слайда 3">
            <a:extLst>
              <a:ext uri="{FF2B5EF4-FFF2-40B4-BE49-F238E27FC236}">
                <a16:creationId xmlns:a16="http://schemas.microsoft.com/office/drawing/2014/main" id="{6E99FFB4-1771-4CFD-884B-7349E7BB3FD7}"/>
              </a:ext>
            </a:extLst>
          </p:cNvPr>
          <p:cNvSpPr>
            <a:spLocks noGrp="1"/>
          </p:cNvSpPr>
          <p:nvPr>
            <p:ph type="sldNum" sz="quarter" idx="12"/>
          </p:nvPr>
        </p:nvSpPr>
        <p:spPr/>
        <p:txBody>
          <a:bodyPr/>
          <a:lstStyle/>
          <a:p>
            <a:fld id="{D0593259-8AAE-44E9-8AAB-F537DF4C5159}" type="slidenum">
              <a:rPr lang="ru-RU" smtClean="0"/>
              <a:pPr/>
              <a:t>3</a:t>
            </a:fld>
            <a:endParaRPr lang="ru-RU"/>
          </a:p>
        </p:txBody>
      </p:sp>
    </p:spTree>
    <p:extLst>
      <p:ext uri="{BB962C8B-B14F-4D97-AF65-F5344CB8AC3E}">
        <p14:creationId xmlns:p14="http://schemas.microsoft.com/office/powerpoint/2010/main" val="1631452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B25A13-4D4F-4189-9D81-BAD5DCA586AE}"/>
              </a:ext>
            </a:extLst>
          </p:cNvPr>
          <p:cNvSpPr>
            <a:spLocks noGrp="1"/>
          </p:cNvSpPr>
          <p:nvPr>
            <p:ph type="title"/>
          </p:nvPr>
        </p:nvSpPr>
        <p:spPr>
          <a:xfrm>
            <a:off x="1812992" y="512462"/>
            <a:ext cx="9847196" cy="640445"/>
          </a:xfrm>
        </p:spPr>
        <p:txBody>
          <a:bodyPr>
            <a:noAutofit/>
          </a:bodyPr>
          <a:lstStyle/>
          <a:p>
            <a:r>
              <a:rPr lang="ru-RU" dirty="0"/>
              <a:t>Диаграмма </a:t>
            </a:r>
            <a:r>
              <a:rPr lang="ru-RU" dirty="0" err="1"/>
              <a:t>Ишикавы</a:t>
            </a:r>
            <a:r>
              <a:rPr lang="ru-RU" dirty="0"/>
              <a:t> (</a:t>
            </a:r>
            <a:r>
              <a:rPr lang="en-US" dirty="0"/>
              <a:t>Fishbone Diagram</a:t>
            </a:r>
            <a:r>
              <a:rPr lang="ru-RU" b="1" dirty="0"/>
              <a:t>)</a:t>
            </a:r>
            <a:endParaRPr lang="ru-RU" dirty="0"/>
          </a:p>
        </p:txBody>
      </p:sp>
      <p:sp>
        <p:nvSpPr>
          <p:cNvPr id="4" name="Номер слайда 3">
            <a:extLst>
              <a:ext uri="{FF2B5EF4-FFF2-40B4-BE49-F238E27FC236}">
                <a16:creationId xmlns:a16="http://schemas.microsoft.com/office/drawing/2014/main" id="{ED2D14C7-C956-4EB4-9F5C-C4784E88CE5A}"/>
              </a:ext>
            </a:extLst>
          </p:cNvPr>
          <p:cNvSpPr>
            <a:spLocks noGrp="1"/>
          </p:cNvSpPr>
          <p:nvPr>
            <p:ph type="sldNum" sz="quarter" idx="12"/>
          </p:nvPr>
        </p:nvSpPr>
        <p:spPr/>
        <p:txBody>
          <a:bodyPr/>
          <a:lstStyle/>
          <a:p>
            <a:fld id="{D0593259-8AAE-44E9-8AAB-F537DF4C5159}" type="slidenum">
              <a:rPr lang="ru-RU" smtClean="0"/>
              <a:pPr/>
              <a:t>30</a:t>
            </a:fld>
            <a:endParaRPr lang="ru-RU"/>
          </a:p>
        </p:txBody>
      </p:sp>
      <p:pic>
        <p:nvPicPr>
          <p:cNvPr id="5" name="Рисунок 4">
            <a:extLst>
              <a:ext uri="{FF2B5EF4-FFF2-40B4-BE49-F238E27FC236}">
                <a16:creationId xmlns:a16="http://schemas.microsoft.com/office/drawing/2014/main" id="{CFC7C54E-B842-4B23-9827-82F480EB830B}"/>
              </a:ext>
            </a:extLst>
          </p:cNvPr>
          <p:cNvPicPr>
            <a:picLocks noChangeAspect="1"/>
          </p:cNvPicPr>
          <p:nvPr/>
        </p:nvPicPr>
        <p:blipFill>
          <a:blip r:embed="rId3" cstate="print"/>
          <a:stretch>
            <a:fillRect/>
          </a:stretch>
        </p:blipFill>
        <p:spPr>
          <a:xfrm>
            <a:off x="1420066" y="1805623"/>
            <a:ext cx="10633047" cy="4763128"/>
          </a:xfrm>
          <a:prstGeom prst="rect">
            <a:avLst/>
          </a:prstGeom>
        </p:spPr>
      </p:pic>
    </p:spTree>
    <p:extLst>
      <p:ext uri="{BB962C8B-B14F-4D97-AF65-F5344CB8AC3E}">
        <p14:creationId xmlns:p14="http://schemas.microsoft.com/office/powerpoint/2010/main" val="3491117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BB439F-F926-45DA-80C4-28D1068B7F9A}"/>
              </a:ext>
            </a:extLst>
          </p:cNvPr>
          <p:cNvSpPr>
            <a:spLocks noGrp="1"/>
          </p:cNvSpPr>
          <p:nvPr>
            <p:ph type="title"/>
          </p:nvPr>
        </p:nvSpPr>
        <p:spPr/>
        <p:txBody>
          <a:bodyPr/>
          <a:lstStyle/>
          <a:p>
            <a:r>
              <a:rPr lang="ru-RU" b="1" dirty="0"/>
              <a:t>Реестр рисков содержит</a:t>
            </a:r>
          </a:p>
        </p:txBody>
      </p:sp>
      <p:sp>
        <p:nvSpPr>
          <p:cNvPr id="3" name="Объект 2">
            <a:extLst>
              <a:ext uri="{FF2B5EF4-FFF2-40B4-BE49-F238E27FC236}">
                <a16:creationId xmlns:a16="http://schemas.microsoft.com/office/drawing/2014/main" id="{198DF60F-9FAD-4AAE-952B-F6C93DF18DB4}"/>
              </a:ext>
            </a:extLst>
          </p:cNvPr>
          <p:cNvSpPr>
            <a:spLocks noGrp="1"/>
          </p:cNvSpPr>
          <p:nvPr>
            <p:ph idx="1"/>
          </p:nvPr>
        </p:nvSpPr>
        <p:spPr>
          <a:xfrm>
            <a:off x="2592925" y="1540189"/>
            <a:ext cx="8915400" cy="3777622"/>
          </a:xfrm>
        </p:spPr>
        <p:txBody>
          <a:bodyPr/>
          <a:lstStyle/>
          <a:p>
            <a:pPr>
              <a:lnSpc>
                <a:spcPct val="150000"/>
              </a:lnSpc>
            </a:pPr>
            <a:r>
              <a:rPr lang="ru-RU" sz="2400" dirty="0"/>
              <a:t>список идентифицированных рисков</a:t>
            </a:r>
          </a:p>
          <a:p>
            <a:pPr>
              <a:lnSpc>
                <a:spcPct val="150000"/>
              </a:lnSpc>
            </a:pPr>
            <a:r>
              <a:rPr lang="ru-RU" sz="2400" dirty="0"/>
              <a:t>список действий по реагированию</a:t>
            </a:r>
          </a:p>
          <a:p>
            <a:pPr>
              <a:lnSpc>
                <a:spcPct val="150000"/>
              </a:lnSpc>
            </a:pPr>
            <a:r>
              <a:rPr lang="ru-RU" sz="2400" dirty="0"/>
              <a:t>основные причины возникновения риска</a:t>
            </a:r>
          </a:p>
          <a:p>
            <a:pPr>
              <a:lnSpc>
                <a:spcPct val="150000"/>
              </a:lnSpc>
            </a:pPr>
            <a:r>
              <a:rPr lang="ru-RU" sz="2400" dirty="0"/>
              <a:t>уточнённые категорий рисков</a:t>
            </a:r>
          </a:p>
          <a:p>
            <a:endParaRPr lang="ru-RU" dirty="0"/>
          </a:p>
        </p:txBody>
      </p:sp>
      <p:sp>
        <p:nvSpPr>
          <p:cNvPr id="4" name="Номер слайда 3">
            <a:extLst>
              <a:ext uri="{FF2B5EF4-FFF2-40B4-BE49-F238E27FC236}">
                <a16:creationId xmlns:a16="http://schemas.microsoft.com/office/drawing/2014/main" id="{FF0097BE-107E-4E50-8E40-72F186D1953C}"/>
              </a:ext>
            </a:extLst>
          </p:cNvPr>
          <p:cNvSpPr>
            <a:spLocks noGrp="1"/>
          </p:cNvSpPr>
          <p:nvPr>
            <p:ph type="sldNum" sz="quarter" idx="12"/>
          </p:nvPr>
        </p:nvSpPr>
        <p:spPr/>
        <p:txBody>
          <a:bodyPr/>
          <a:lstStyle/>
          <a:p>
            <a:fld id="{D0593259-8AAE-44E9-8AAB-F537DF4C5159}" type="slidenum">
              <a:rPr lang="ru-RU" smtClean="0"/>
              <a:pPr/>
              <a:t>31</a:t>
            </a:fld>
            <a:endParaRPr lang="ru-RU"/>
          </a:p>
        </p:txBody>
      </p:sp>
    </p:spTree>
    <p:extLst>
      <p:ext uri="{BB962C8B-B14F-4D97-AF65-F5344CB8AC3E}">
        <p14:creationId xmlns:p14="http://schemas.microsoft.com/office/powerpoint/2010/main" val="3596750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84F14-3969-48C1-8A28-CA4D2DC04179}"/>
              </a:ext>
            </a:extLst>
          </p:cNvPr>
          <p:cNvSpPr>
            <a:spLocks noGrp="1"/>
          </p:cNvSpPr>
          <p:nvPr>
            <p:ph type="title"/>
          </p:nvPr>
        </p:nvSpPr>
        <p:spPr>
          <a:xfrm>
            <a:off x="1640156" y="567008"/>
            <a:ext cx="10020032" cy="806672"/>
          </a:xfrm>
        </p:spPr>
        <p:txBody>
          <a:bodyPr>
            <a:normAutofit/>
          </a:bodyPr>
          <a:lstStyle/>
          <a:p>
            <a:r>
              <a:rPr lang="ru-RU" b="1" dirty="0"/>
              <a:t>(</a:t>
            </a:r>
            <a:r>
              <a:rPr lang="ru-RU" b="1" dirty="0">
                <a:solidFill>
                  <a:srgbClr val="FF0000"/>
                </a:solidFill>
              </a:rPr>
              <a:t>3</a:t>
            </a:r>
            <a:r>
              <a:rPr lang="ru-RU" b="1" dirty="0"/>
              <a:t>)Качественный анализ</a:t>
            </a:r>
          </a:p>
        </p:txBody>
      </p:sp>
      <p:sp>
        <p:nvSpPr>
          <p:cNvPr id="3" name="Объект 2">
            <a:extLst>
              <a:ext uri="{FF2B5EF4-FFF2-40B4-BE49-F238E27FC236}">
                <a16:creationId xmlns:a16="http://schemas.microsoft.com/office/drawing/2014/main" id="{AAC470DC-4ECD-4AED-88BC-C0EE5FB771AF}"/>
              </a:ext>
            </a:extLst>
          </p:cNvPr>
          <p:cNvSpPr>
            <a:spLocks noGrp="1"/>
          </p:cNvSpPr>
          <p:nvPr>
            <p:ph idx="1"/>
          </p:nvPr>
        </p:nvSpPr>
        <p:spPr>
          <a:xfrm>
            <a:off x="1640156" y="1497625"/>
            <a:ext cx="10127123" cy="4503140"/>
          </a:xfrm>
        </p:spPr>
        <p:txBody>
          <a:bodyPr>
            <a:normAutofit fontScale="25000" lnSpcReduction="20000"/>
          </a:bodyPr>
          <a:lstStyle/>
          <a:p>
            <a:endParaRPr lang="ru-RU" dirty="0"/>
          </a:p>
          <a:p>
            <a:pPr>
              <a:lnSpc>
                <a:spcPct val="120000"/>
              </a:lnSpc>
            </a:pPr>
            <a:r>
              <a:rPr lang="ru-RU" sz="9600" dirty="0"/>
              <a:t>Цель – </a:t>
            </a:r>
            <a:r>
              <a:rPr lang="ru-RU" sz="9600" b="1" dirty="0">
                <a:solidFill>
                  <a:srgbClr val="FF0000"/>
                </a:solidFill>
              </a:rPr>
              <a:t>приоритизация рисков  </a:t>
            </a:r>
          </a:p>
          <a:p>
            <a:pPr>
              <a:lnSpc>
                <a:spcPct val="120000"/>
              </a:lnSpc>
            </a:pPr>
            <a:r>
              <a:rPr lang="ru-RU" sz="9600" dirty="0"/>
              <a:t>Включает в себя расстановку приоритетов для идентифицированных рисков. Результаты используются в ходе количественного анализа рисков и при планировании реагирования на риски</a:t>
            </a:r>
          </a:p>
          <a:p>
            <a:pPr>
              <a:lnSpc>
                <a:spcPct val="120000"/>
              </a:lnSpc>
            </a:pPr>
            <a:r>
              <a:rPr lang="ru-RU" sz="9600" dirty="0"/>
              <a:t>Приоритеты идентифицированных рисков определяются на основании </a:t>
            </a:r>
            <a:r>
              <a:rPr lang="ru-RU" sz="9600" b="1" dirty="0"/>
              <a:t>вероятности</a:t>
            </a:r>
            <a:r>
              <a:rPr lang="ru-RU" sz="9600" dirty="0"/>
              <a:t> их возникновения, и </a:t>
            </a:r>
            <a:r>
              <a:rPr lang="ru-RU" sz="9600" b="1" dirty="0"/>
              <a:t>степени влияния </a:t>
            </a:r>
            <a:r>
              <a:rPr lang="ru-RU" sz="9600" dirty="0"/>
              <a:t>на </a:t>
            </a:r>
            <a:r>
              <a:rPr lang="en-US" sz="9600" dirty="0"/>
              <a:t>KPI </a:t>
            </a:r>
            <a:r>
              <a:rPr lang="ru-RU" sz="9600" dirty="0"/>
              <a:t>проекта</a:t>
            </a:r>
          </a:p>
          <a:p>
            <a:pPr>
              <a:lnSpc>
                <a:spcPct val="120000"/>
              </a:lnSpc>
            </a:pPr>
            <a:r>
              <a:rPr lang="ru-RU" sz="9600" dirty="0"/>
              <a:t>Качественный анализ рисков подлежит уточнению на протяжении всего жизненного цикла проекта</a:t>
            </a:r>
          </a:p>
          <a:p>
            <a:endParaRPr lang="ru-RU" dirty="0"/>
          </a:p>
        </p:txBody>
      </p:sp>
      <p:sp>
        <p:nvSpPr>
          <p:cNvPr id="4" name="Номер слайда 3">
            <a:extLst>
              <a:ext uri="{FF2B5EF4-FFF2-40B4-BE49-F238E27FC236}">
                <a16:creationId xmlns:a16="http://schemas.microsoft.com/office/drawing/2014/main" id="{60CEB9D1-8254-482F-AB99-57D64FBE8F99}"/>
              </a:ext>
            </a:extLst>
          </p:cNvPr>
          <p:cNvSpPr>
            <a:spLocks noGrp="1"/>
          </p:cNvSpPr>
          <p:nvPr>
            <p:ph type="sldNum" sz="quarter" idx="12"/>
          </p:nvPr>
        </p:nvSpPr>
        <p:spPr/>
        <p:txBody>
          <a:bodyPr/>
          <a:lstStyle/>
          <a:p>
            <a:fld id="{D0593259-8AAE-44E9-8AAB-F537DF4C5159}" type="slidenum">
              <a:rPr lang="ru-RU" smtClean="0"/>
              <a:pPr/>
              <a:t>32</a:t>
            </a:fld>
            <a:endParaRPr lang="ru-RU"/>
          </a:p>
        </p:txBody>
      </p:sp>
    </p:spTree>
    <p:extLst>
      <p:ext uri="{BB962C8B-B14F-4D97-AF65-F5344CB8AC3E}">
        <p14:creationId xmlns:p14="http://schemas.microsoft.com/office/powerpoint/2010/main" val="707725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84F14-3969-48C1-8A28-CA4D2DC04179}"/>
              </a:ext>
            </a:extLst>
          </p:cNvPr>
          <p:cNvSpPr>
            <a:spLocks noGrp="1"/>
          </p:cNvSpPr>
          <p:nvPr>
            <p:ph type="title"/>
          </p:nvPr>
        </p:nvSpPr>
        <p:spPr>
          <a:xfrm>
            <a:off x="1640156" y="567008"/>
            <a:ext cx="10020032" cy="1246802"/>
          </a:xfrm>
        </p:spPr>
        <p:txBody>
          <a:bodyPr>
            <a:noAutofit/>
          </a:bodyPr>
          <a:lstStyle/>
          <a:p>
            <a:r>
              <a:rPr lang="ru-RU" dirty="0"/>
              <a:t>Инструменты качественной оценки рисков </a:t>
            </a:r>
            <a:endParaRPr lang="ru-RU" b="1" dirty="0"/>
          </a:p>
        </p:txBody>
      </p:sp>
      <p:sp>
        <p:nvSpPr>
          <p:cNvPr id="3" name="Объект 2">
            <a:extLst>
              <a:ext uri="{FF2B5EF4-FFF2-40B4-BE49-F238E27FC236}">
                <a16:creationId xmlns:a16="http://schemas.microsoft.com/office/drawing/2014/main" id="{AAC470DC-4ECD-4AED-88BC-C0EE5FB771AF}"/>
              </a:ext>
            </a:extLst>
          </p:cNvPr>
          <p:cNvSpPr>
            <a:spLocks noGrp="1"/>
          </p:cNvSpPr>
          <p:nvPr>
            <p:ph idx="1"/>
          </p:nvPr>
        </p:nvSpPr>
        <p:spPr>
          <a:xfrm>
            <a:off x="2064877" y="2022280"/>
            <a:ext cx="10127123" cy="4503140"/>
          </a:xfrm>
        </p:spPr>
        <p:txBody>
          <a:bodyPr>
            <a:normAutofit/>
          </a:bodyPr>
          <a:lstStyle/>
          <a:p>
            <a:endParaRPr lang="ru-RU" dirty="0"/>
          </a:p>
          <a:p>
            <a:pPr>
              <a:lnSpc>
                <a:spcPct val="150000"/>
              </a:lnSpc>
            </a:pPr>
            <a:r>
              <a:rPr lang="ru-RU" sz="2400" dirty="0"/>
              <a:t>Матрица</a:t>
            </a:r>
            <a:r>
              <a:rPr lang="en-US" sz="2400" dirty="0"/>
              <a:t>: </a:t>
            </a:r>
            <a:r>
              <a:rPr lang="ru-RU" sz="2400" dirty="0"/>
              <a:t>вероятность - последствия</a:t>
            </a:r>
          </a:p>
          <a:p>
            <a:pPr>
              <a:lnSpc>
                <a:spcPct val="150000"/>
              </a:lnSpc>
            </a:pPr>
            <a:r>
              <a:rPr lang="ru-RU" sz="2400" dirty="0"/>
              <a:t>Создание карты рисков </a:t>
            </a:r>
          </a:p>
          <a:p>
            <a:pPr>
              <a:lnSpc>
                <a:spcPct val="150000"/>
              </a:lnSpc>
            </a:pPr>
            <a:r>
              <a:rPr lang="ru-RU" sz="2400" dirty="0"/>
              <a:t>Метод парных сравнений </a:t>
            </a:r>
            <a:r>
              <a:rPr lang="ru-RU" sz="2400" dirty="0" err="1"/>
              <a:t>Саати</a:t>
            </a:r>
            <a:endParaRPr lang="ru-RU" sz="2400" dirty="0"/>
          </a:p>
          <a:p>
            <a:pPr>
              <a:lnSpc>
                <a:spcPct val="150000"/>
              </a:lnSpc>
            </a:pPr>
            <a:r>
              <a:rPr lang="en-US" sz="2400" dirty="0"/>
              <a:t>FMEA-</a:t>
            </a:r>
            <a:r>
              <a:rPr lang="ru-RU" sz="2400" dirty="0"/>
              <a:t>анализ </a:t>
            </a:r>
          </a:p>
          <a:p>
            <a:endParaRPr lang="ru-RU" dirty="0"/>
          </a:p>
        </p:txBody>
      </p:sp>
      <p:sp>
        <p:nvSpPr>
          <p:cNvPr id="4" name="Номер слайда 3">
            <a:extLst>
              <a:ext uri="{FF2B5EF4-FFF2-40B4-BE49-F238E27FC236}">
                <a16:creationId xmlns:a16="http://schemas.microsoft.com/office/drawing/2014/main" id="{60CEB9D1-8254-482F-AB99-57D64FBE8F99}"/>
              </a:ext>
            </a:extLst>
          </p:cNvPr>
          <p:cNvSpPr>
            <a:spLocks noGrp="1"/>
          </p:cNvSpPr>
          <p:nvPr>
            <p:ph type="sldNum" sz="quarter" idx="12"/>
          </p:nvPr>
        </p:nvSpPr>
        <p:spPr/>
        <p:txBody>
          <a:bodyPr/>
          <a:lstStyle/>
          <a:p>
            <a:fld id="{D0593259-8AAE-44E9-8AAB-F537DF4C5159}" type="slidenum">
              <a:rPr lang="ru-RU" smtClean="0"/>
              <a:pPr/>
              <a:t>33</a:t>
            </a:fld>
            <a:endParaRPr lang="ru-RU"/>
          </a:p>
        </p:txBody>
      </p:sp>
    </p:spTree>
    <p:extLst>
      <p:ext uri="{BB962C8B-B14F-4D97-AF65-F5344CB8AC3E}">
        <p14:creationId xmlns:p14="http://schemas.microsoft.com/office/powerpoint/2010/main" val="2243247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C390C8-1094-4818-B71C-9B0BEC32636F}"/>
              </a:ext>
            </a:extLst>
          </p:cNvPr>
          <p:cNvSpPr>
            <a:spLocks noGrp="1"/>
          </p:cNvSpPr>
          <p:nvPr>
            <p:ph type="title"/>
          </p:nvPr>
        </p:nvSpPr>
        <p:spPr>
          <a:xfrm>
            <a:off x="2083260" y="512462"/>
            <a:ext cx="8911687" cy="1280890"/>
          </a:xfrm>
        </p:spPr>
        <p:txBody>
          <a:bodyPr/>
          <a:lstStyle/>
          <a:p>
            <a:r>
              <a:rPr lang="ru-RU" dirty="0"/>
              <a:t>Матрица</a:t>
            </a:r>
            <a:r>
              <a:rPr lang="en-US" dirty="0"/>
              <a:t>: </a:t>
            </a:r>
            <a:r>
              <a:rPr lang="ru-RU" dirty="0"/>
              <a:t>вероятность - последствия</a:t>
            </a:r>
            <a:br>
              <a:rPr lang="ru-RU" dirty="0"/>
            </a:br>
            <a:endParaRPr lang="ru-RU" dirty="0"/>
          </a:p>
        </p:txBody>
      </p:sp>
      <p:sp>
        <p:nvSpPr>
          <p:cNvPr id="4" name="Номер слайда 3">
            <a:extLst>
              <a:ext uri="{FF2B5EF4-FFF2-40B4-BE49-F238E27FC236}">
                <a16:creationId xmlns:a16="http://schemas.microsoft.com/office/drawing/2014/main" id="{A1B33AF0-0E6C-4F35-A0EA-BA3674C9C291}"/>
              </a:ext>
            </a:extLst>
          </p:cNvPr>
          <p:cNvSpPr>
            <a:spLocks noGrp="1"/>
          </p:cNvSpPr>
          <p:nvPr>
            <p:ph type="sldNum" sz="quarter" idx="12"/>
          </p:nvPr>
        </p:nvSpPr>
        <p:spPr/>
        <p:txBody>
          <a:bodyPr/>
          <a:lstStyle/>
          <a:p>
            <a:fld id="{D0593259-8AAE-44E9-8AAB-F537DF4C5159}" type="slidenum">
              <a:rPr lang="ru-RU" smtClean="0"/>
              <a:pPr/>
              <a:t>34</a:t>
            </a:fld>
            <a:endParaRPr lang="ru-RU"/>
          </a:p>
        </p:txBody>
      </p:sp>
      <p:pic>
        <p:nvPicPr>
          <p:cNvPr id="5" name="Рисунок 4">
            <a:extLst>
              <a:ext uri="{FF2B5EF4-FFF2-40B4-BE49-F238E27FC236}">
                <a16:creationId xmlns:a16="http://schemas.microsoft.com/office/drawing/2014/main" id="{7DCE8735-1D4A-4EE4-BB74-7E8076731D18}"/>
              </a:ext>
            </a:extLst>
          </p:cNvPr>
          <p:cNvPicPr>
            <a:picLocks noChangeAspect="1"/>
          </p:cNvPicPr>
          <p:nvPr/>
        </p:nvPicPr>
        <p:blipFill>
          <a:blip r:embed="rId2" cstate="print"/>
          <a:stretch>
            <a:fillRect/>
          </a:stretch>
        </p:blipFill>
        <p:spPr>
          <a:xfrm>
            <a:off x="2592925" y="1333499"/>
            <a:ext cx="8911687" cy="5423433"/>
          </a:xfrm>
          <a:prstGeom prst="rect">
            <a:avLst/>
          </a:prstGeom>
        </p:spPr>
      </p:pic>
    </p:spTree>
    <p:extLst>
      <p:ext uri="{BB962C8B-B14F-4D97-AF65-F5344CB8AC3E}">
        <p14:creationId xmlns:p14="http://schemas.microsoft.com/office/powerpoint/2010/main" val="2640125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A7F895-6215-4F20-9FCA-861D3707E6F6}"/>
              </a:ext>
            </a:extLst>
          </p:cNvPr>
          <p:cNvSpPr>
            <a:spLocks noGrp="1"/>
          </p:cNvSpPr>
          <p:nvPr>
            <p:ph type="title"/>
          </p:nvPr>
        </p:nvSpPr>
        <p:spPr>
          <a:xfrm>
            <a:off x="1933358" y="512462"/>
            <a:ext cx="8911687" cy="1280890"/>
          </a:xfrm>
        </p:spPr>
        <p:txBody>
          <a:bodyPr/>
          <a:lstStyle/>
          <a:p>
            <a:r>
              <a:rPr lang="ru-RU" dirty="0"/>
              <a:t>Шкалы влияния рисков </a:t>
            </a:r>
          </a:p>
        </p:txBody>
      </p:sp>
      <p:sp>
        <p:nvSpPr>
          <p:cNvPr id="4" name="Номер слайда 3">
            <a:extLst>
              <a:ext uri="{FF2B5EF4-FFF2-40B4-BE49-F238E27FC236}">
                <a16:creationId xmlns:a16="http://schemas.microsoft.com/office/drawing/2014/main" id="{A795C7E1-51BF-4ABA-90B7-8AF8BAF5A33D}"/>
              </a:ext>
            </a:extLst>
          </p:cNvPr>
          <p:cNvSpPr>
            <a:spLocks noGrp="1"/>
          </p:cNvSpPr>
          <p:nvPr>
            <p:ph type="sldNum" sz="quarter" idx="12"/>
          </p:nvPr>
        </p:nvSpPr>
        <p:spPr/>
        <p:txBody>
          <a:bodyPr/>
          <a:lstStyle/>
          <a:p>
            <a:fld id="{D0593259-8AAE-44E9-8AAB-F537DF4C5159}" type="slidenum">
              <a:rPr lang="ru-RU" smtClean="0"/>
              <a:pPr/>
              <a:t>35</a:t>
            </a:fld>
            <a:endParaRPr lang="ru-RU"/>
          </a:p>
        </p:txBody>
      </p:sp>
      <p:pic>
        <p:nvPicPr>
          <p:cNvPr id="5" name="Рисунок 4">
            <a:extLst>
              <a:ext uri="{FF2B5EF4-FFF2-40B4-BE49-F238E27FC236}">
                <a16:creationId xmlns:a16="http://schemas.microsoft.com/office/drawing/2014/main" id="{51E0A4E4-E18E-4A42-AB08-A811FA821A32}"/>
              </a:ext>
            </a:extLst>
          </p:cNvPr>
          <p:cNvPicPr>
            <a:picLocks noChangeAspect="1"/>
          </p:cNvPicPr>
          <p:nvPr/>
        </p:nvPicPr>
        <p:blipFill>
          <a:blip r:embed="rId2" cstate="print"/>
          <a:stretch>
            <a:fillRect/>
          </a:stretch>
        </p:blipFill>
        <p:spPr>
          <a:xfrm>
            <a:off x="1548639" y="1367538"/>
            <a:ext cx="10461547" cy="5273103"/>
          </a:xfrm>
          <a:prstGeom prst="rect">
            <a:avLst/>
          </a:prstGeom>
        </p:spPr>
      </p:pic>
    </p:spTree>
    <p:extLst>
      <p:ext uri="{BB962C8B-B14F-4D97-AF65-F5344CB8AC3E}">
        <p14:creationId xmlns:p14="http://schemas.microsoft.com/office/powerpoint/2010/main" val="2615734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84F14-3969-48C1-8A28-CA4D2DC04179}"/>
              </a:ext>
            </a:extLst>
          </p:cNvPr>
          <p:cNvSpPr>
            <a:spLocks noGrp="1"/>
          </p:cNvSpPr>
          <p:nvPr>
            <p:ph type="title"/>
          </p:nvPr>
        </p:nvSpPr>
        <p:spPr>
          <a:xfrm>
            <a:off x="1640156" y="512462"/>
            <a:ext cx="10020032" cy="1280890"/>
          </a:xfrm>
        </p:spPr>
        <p:txBody>
          <a:bodyPr>
            <a:normAutofit/>
          </a:bodyPr>
          <a:lstStyle/>
          <a:p>
            <a:r>
              <a:rPr lang="ru-RU" b="1" dirty="0"/>
              <a:t>(</a:t>
            </a:r>
            <a:r>
              <a:rPr lang="ru-RU" b="1" dirty="0">
                <a:solidFill>
                  <a:srgbClr val="FF0000"/>
                </a:solidFill>
              </a:rPr>
              <a:t>4</a:t>
            </a:r>
            <a:r>
              <a:rPr lang="ru-RU" b="1" dirty="0"/>
              <a:t>)Количественный анализ рисков</a:t>
            </a:r>
          </a:p>
        </p:txBody>
      </p:sp>
      <p:sp>
        <p:nvSpPr>
          <p:cNvPr id="3" name="Объект 2">
            <a:extLst>
              <a:ext uri="{FF2B5EF4-FFF2-40B4-BE49-F238E27FC236}">
                <a16:creationId xmlns:a16="http://schemas.microsoft.com/office/drawing/2014/main" id="{AAC470DC-4ECD-4AED-88BC-C0EE5FB771AF}"/>
              </a:ext>
            </a:extLst>
          </p:cNvPr>
          <p:cNvSpPr>
            <a:spLocks noGrp="1"/>
          </p:cNvSpPr>
          <p:nvPr>
            <p:ph idx="1"/>
          </p:nvPr>
        </p:nvSpPr>
        <p:spPr>
          <a:xfrm>
            <a:off x="1640156" y="1452654"/>
            <a:ext cx="10157103" cy="5098048"/>
          </a:xfrm>
        </p:spPr>
        <p:txBody>
          <a:bodyPr>
            <a:normAutofit fontScale="25000" lnSpcReduction="20000"/>
          </a:bodyPr>
          <a:lstStyle/>
          <a:p>
            <a:endParaRPr lang="ru-RU" dirty="0"/>
          </a:p>
          <a:p>
            <a:pPr>
              <a:lnSpc>
                <a:spcPct val="120000"/>
              </a:lnSpc>
            </a:pPr>
            <a:r>
              <a:rPr lang="ru-RU" sz="9600" dirty="0"/>
              <a:t>Цель - оценка потенциального </a:t>
            </a:r>
            <a:r>
              <a:rPr lang="ru-RU" sz="9600" b="1" dirty="0">
                <a:solidFill>
                  <a:srgbClr val="FF0000"/>
                </a:solidFill>
              </a:rPr>
              <a:t>воздействия всех идентифицированных рисков на </a:t>
            </a:r>
            <a:r>
              <a:rPr lang="en-US" sz="9600" b="1" dirty="0">
                <a:solidFill>
                  <a:srgbClr val="FF0000"/>
                </a:solidFill>
              </a:rPr>
              <a:t>KPI </a:t>
            </a:r>
            <a:r>
              <a:rPr lang="ru-RU" sz="9600" b="1" dirty="0">
                <a:solidFill>
                  <a:srgbClr val="FF0000"/>
                </a:solidFill>
              </a:rPr>
              <a:t>проекта</a:t>
            </a:r>
          </a:p>
          <a:p>
            <a:pPr algn="just">
              <a:lnSpc>
                <a:spcPct val="120000"/>
              </a:lnSpc>
            </a:pPr>
            <a:r>
              <a:rPr lang="ru-RU" sz="9600" dirty="0"/>
              <a:t>Проводится в отношении рисков, которые в процессе качественного анализа рисков были квалифицированы как потенциально или существенным образом влияющие на </a:t>
            </a:r>
            <a:r>
              <a:rPr lang="en-US" sz="9600" dirty="0"/>
              <a:t>KPI </a:t>
            </a:r>
            <a:endParaRPr lang="ru-RU" sz="9600" dirty="0"/>
          </a:p>
          <a:p>
            <a:pPr algn="just">
              <a:lnSpc>
                <a:spcPct val="120000"/>
              </a:lnSpc>
            </a:pPr>
            <a:r>
              <a:rPr lang="ru-RU" sz="9600" dirty="0"/>
              <a:t>Данный анализ представляет количественный подход к принятию решений в условиях неопределенности. </a:t>
            </a:r>
          </a:p>
          <a:p>
            <a:pPr algn="just">
              <a:lnSpc>
                <a:spcPct val="120000"/>
              </a:lnSpc>
            </a:pPr>
            <a:r>
              <a:rPr lang="ru-RU" sz="9600" dirty="0"/>
              <a:t>Инструменты</a:t>
            </a:r>
            <a:r>
              <a:rPr lang="en-US" sz="9600" dirty="0"/>
              <a:t>:</a:t>
            </a:r>
            <a:endParaRPr lang="ru-RU" sz="9600" dirty="0"/>
          </a:p>
          <a:p>
            <a:pPr lvl="1" algn="just">
              <a:lnSpc>
                <a:spcPct val="120000"/>
              </a:lnSpc>
            </a:pPr>
            <a:r>
              <a:rPr lang="ru-RU" sz="9600" dirty="0"/>
              <a:t>анализ чувствительности, </a:t>
            </a:r>
            <a:endParaRPr lang="en-US" sz="9600" dirty="0"/>
          </a:p>
          <a:p>
            <a:pPr lvl="1" algn="just">
              <a:lnSpc>
                <a:spcPct val="120000"/>
              </a:lnSpc>
            </a:pPr>
            <a:r>
              <a:rPr lang="ru-RU" sz="9600" dirty="0"/>
              <a:t>сценарный анализ, </a:t>
            </a:r>
            <a:endParaRPr lang="en-US" sz="9600" dirty="0"/>
          </a:p>
          <a:p>
            <a:pPr lvl="1" algn="just">
              <a:lnSpc>
                <a:spcPct val="120000"/>
              </a:lnSpc>
            </a:pPr>
            <a:r>
              <a:rPr lang="ru-RU" sz="9600" dirty="0"/>
              <a:t>моделирование Монте-Карло и др. </a:t>
            </a:r>
          </a:p>
          <a:p>
            <a:endParaRPr lang="ru-RU" dirty="0"/>
          </a:p>
        </p:txBody>
      </p:sp>
      <p:sp>
        <p:nvSpPr>
          <p:cNvPr id="4" name="Номер слайда 3">
            <a:extLst>
              <a:ext uri="{FF2B5EF4-FFF2-40B4-BE49-F238E27FC236}">
                <a16:creationId xmlns:a16="http://schemas.microsoft.com/office/drawing/2014/main" id="{60CEB9D1-8254-482F-AB99-57D64FBE8F99}"/>
              </a:ext>
            </a:extLst>
          </p:cNvPr>
          <p:cNvSpPr>
            <a:spLocks noGrp="1"/>
          </p:cNvSpPr>
          <p:nvPr>
            <p:ph type="sldNum" sz="quarter" idx="12"/>
          </p:nvPr>
        </p:nvSpPr>
        <p:spPr/>
        <p:txBody>
          <a:bodyPr/>
          <a:lstStyle/>
          <a:p>
            <a:fld id="{D0593259-8AAE-44E9-8AAB-F537DF4C5159}" type="slidenum">
              <a:rPr lang="ru-RU" smtClean="0"/>
              <a:pPr/>
              <a:t>36</a:t>
            </a:fld>
            <a:endParaRPr lang="ru-RU"/>
          </a:p>
        </p:txBody>
      </p:sp>
    </p:spTree>
    <p:extLst>
      <p:ext uri="{BB962C8B-B14F-4D97-AF65-F5344CB8AC3E}">
        <p14:creationId xmlns:p14="http://schemas.microsoft.com/office/powerpoint/2010/main" val="3110318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84F14-3969-48C1-8A28-CA4D2DC04179}"/>
              </a:ext>
            </a:extLst>
          </p:cNvPr>
          <p:cNvSpPr>
            <a:spLocks noGrp="1"/>
          </p:cNvSpPr>
          <p:nvPr>
            <p:ph type="title"/>
          </p:nvPr>
        </p:nvSpPr>
        <p:spPr>
          <a:xfrm>
            <a:off x="1640156" y="512462"/>
            <a:ext cx="10020032" cy="1280890"/>
          </a:xfrm>
        </p:spPr>
        <p:txBody>
          <a:bodyPr>
            <a:normAutofit fontScale="90000"/>
          </a:bodyPr>
          <a:lstStyle/>
          <a:p>
            <a:r>
              <a:rPr lang="ru-RU" sz="4000" b="1" dirty="0"/>
              <a:t>(</a:t>
            </a:r>
            <a:r>
              <a:rPr lang="ru-RU" sz="4000" b="1" dirty="0">
                <a:solidFill>
                  <a:srgbClr val="FF0000"/>
                </a:solidFill>
              </a:rPr>
              <a:t>5</a:t>
            </a:r>
            <a:r>
              <a:rPr lang="ru-RU" sz="4000" b="1" dirty="0"/>
              <a:t>) Выработка плана реагирования на риски</a:t>
            </a:r>
            <a:br>
              <a:rPr lang="ru-RU" sz="4000" dirty="0"/>
            </a:br>
            <a:br>
              <a:rPr lang="ru-RU" dirty="0"/>
            </a:br>
            <a:endParaRPr lang="ru-RU" dirty="0"/>
          </a:p>
        </p:txBody>
      </p:sp>
      <p:sp>
        <p:nvSpPr>
          <p:cNvPr id="3" name="Объект 2">
            <a:extLst>
              <a:ext uri="{FF2B5EF4-FFF2-40B4-BE49-F238E27FC236}">
                <a16:creationId xmlns:a16="http://schemas.microsoft.com/office/drawing/2014/main" id="{AAC470DC-4ECD-4AED-88BC-C0EE5FB771AF}"/>
              </a:ext>
            </a:extLst>
          </p:cNvPr>
          <p:cNvSpPr>
            <a:spLocks noGrp="1"/>
          </p:cNvSpPr>
          <p:nvPr>
            <p:ph idx="1"/>
          </p:nvPr>
        </p:nvSpPr>
        <p:spPr>
          <a:xfrm>
            <a:off x="1640156" y="1310986"/>
            <a:ext cx="9572487" cy="4503140"/>
          </a:xfrm>
        </p:spPr>
        <p:txBody>
          <a:bodyPr>
            <a:noAutofit/>
          </a:bodyPr>
          <a:lstStyle/>
          <a:p>
            <a:endParaRPr lang="ru-RU" dirty="0"/>
          </a:p>
          <a:p>
            <a:r>
              <a:rPr lang="ru-RU" sz="2400" dirty="0"/>
              <a:t>Цель – разработка возможных действий, способствующих </a:t>
            </a:r>
            <a:r>
              <a:rPr lang="ru-RU" sz="2400" b="1" dirty="0">
                <a:solidFill>
                  <a:srgbClr val="FF0000"/>
                </a:solidFill>
              </a:rPr>
              <a:t>повышению благоприятных возможностей и снижению угроз </a:t>
            </a:r>
            <a:r>
              <a:rPr lang="ru-RU" sz="2400" dirty="0"/>
              <a:t>для достижения </a:t>
            </a:r>
            <a:r>
              <a:rPr lang="en-US" sz="2400" dirty="0"/>
              <a:t>KPI</a:t>
            </a:r>
            <a:r>
              <a:rPr lang="ru-RU" sz="2400" dirty="0"/>
              <a:t> проекта </a:t>
            </a:r>
          </a:p>
          <a:p>
            <a:r>
              <a:rPr lang="ru-RU" sz="2400" dirty="0"/>
              <a:t>Включает в себя определение и назначение ответственных лиц, в обязанности которых входит реагирование на риск. </a:t>
            </a:r>
          </a:p>
          <a:p>
            <a:r>
              <a:rPr lang="ru-RU" sz="2400" dirty="0"/>
              <a:t>Запланированные мероприятия должны соответствовать степени риска, быть экономически эффективными, своевременными и реалистичными в контексте проекта </a:t>
            </a:r>
          </a:p>
          <a:p>
            <a:r>
              <a:rPr lang="ru-RU" sz="2400" dirty="0"/>
              <a:t>Часто требуется выбор наилучшего способа реагирования на риски из нескольких возможных вариантов.</a:t>
            </a:r>
          </a:p>
        </p:txBody>
      </p:sp>
      <p:sp>
        <p:nvSpPr>
          <p:cNvPr id="4" name="Номер слайда 3">
            <a:extLst>
              <a:ext uri="{FF2B5EF4-FFF2-40B4-BE49-F238E27FC236}">
                <a16:creationId xmlns:a16="http://schemas.microsoft.com/office/drawing/2014/main" id="{60CEB9D1-8254-482F-AB99-57D64FBE8F99}"/>
              </a:ext>
            </a:extLst>
          </p:cNvPr>
          <p:cNvSpPr>
            <a:spLocks noGrp="1"/>
          </p:cNvSpPr>
          <p:nvPr>
            <p:ph type="sldNum" sz="quarter" idx="12"/>
          </p:nvPr>
        </p:nvSpPr>
        <p:spPr/>
        <p:txBody>
          <a:bodyPr/>
          <a:lstStyle/>
          <a:p>
            <a:fld id="{D0593259-8AAE-44E9-8AAB-F537DF4C5159}" type="slidenum">
              <a:rPr lang="ru-RU" smtClean="0"/>
              <a:pPr/>
              <a:t>37</a:t>
            </a:fld>
            <a:endParaRPr lang="ru-RU"/>
          </a:p>
        </p:txBody>
      </p:sp>
    </p:spTree>
    <p:extLst>
      <p:ext uri="{BB962C8B-B14F-4D97-AF65-F5344CB8AC3E}">
        <p14:creationId xmlns:p14="http://schemas.microsoft.com/office/powerpoint/2010/main" val="3497747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ED6657-BDAA-4BBB-AD38-18EF17A5E4B1}"/>
              </a:ext>
            </a:extLst>
          </p:cNvPr>
          <p:cNvSpPr>
            <a:spLocks noGrp="1"/>
          </p:cNvSpPr>
          <p:nvPr>
            <p:ph type="title"/>
          </p:nvPr>
        </p:nvSpPr>
        <p:spPr/>
        <p:txBody>
          <a:bodyPr/>
          <a:lstStyle/>
          <a:p>
            <a:r>
              <a:rPr lang="ru-RU" b="1" dirty="0"/>
              <a:t>Стратегии реагирования на риски</a:t>
            </a:r>
          </a:p>
        </p:txBody>
      </p:sp>
      <p:sp>
        <p:nvSpPr>
          <p:cNvPr id="3" name="Объект 2">
            <a:extLst>
              <a:ext uri="{FF2B5EF4-FFF2-40B4-BE49-F238E27FC236}">
                <a16:creationId xmlns:a16="http://schemas.microsoft.com/office/drawing/2014/main" id="{481FCEA4-C30C-4C47-8986-46C82141786B}"/>
              </a:ext>
            </a:extLst>
          </p:cNvPr>
          <p:cNvSpPr>
            <a:spLocks noGrp="1"/>
          </p:cNvSpPr>
          <p:nvPr>
            <p:ph idx="1"/>
          </p:nvPr>
        </p:nvSpPr>
        <p:spPr>
          <a:xfrm>
            <a:off x="2424320" y="2028668"/>
            <a:ext cx="5310606" cy="2663253"/>
          </a:xfrm>
        </p:spPr>
        <p:txBody>
          <a:bodyPr numCol="2">
            <a:normAutofit/>
          </a:bodyPr>
          <a:lstStyle/>
          <a:p>
            <a:pPr>
              <a:buFont typeface="Wingdings" panose="05000000000000000000" pitchFamily="2" charset="2"/>
              <a:buChar char="§"/>
              <a:tabLst>
                <a:tab pos="5291138" algn="l"/>
              </a:tabLst>
            </a:pPr>
            <a:r>
              <a:rPr lang="ru-RU" sz="2400" b="1" dirty="0">
                <a:solidFill>
                  <a:srgbClr val="FF0000"/>
                </a:solidFill>
              </a:rPr>
              <a:t>Угрозы</a:t>
            </a:r>
          </a:p>
          <a:p>
            <a:pPr lvl="1">
              <a:buFont typeface="Wingdings" panose="05000000000000000000" pitchFamily="2" charset="2"/>
              <a:buChar char="Ø"/>
            </a:pPr>
            <a:r>
              <a:rPr lang="ru-RU" sz="2400" dirty="0"/>
              <a:t>Уклонение</a:t>
            </a:r>
          </a:p>
          <a:p>
            <a:pPr lvl="1">
              <a:buFont typeface="Wingdings" panose="05000000000000000000" pitchFamily="2" charset="2"/>
              <a:buChar char="Ø"/>
            </a:pPr>
            <a:r>
              <a:rPr lang="ru-RU" sz="2400" dirty="0"/>
              <a:t>Передача</a:t>
            </a:r>
          </a:p>
          <a:p>
            <a:pPr lvl="1">
              <a:buFont typeface="Wingdings" panose="05000000000000000000" pitchFamily="2" charset="2"/>
              <a:buChar char="Ø"/>
              <a:tabLst>
                <a:tab pos="2863850" algn="l"/>
              </a:tabLst>
            </a:pPr>
            <a:r>
              <a:rPr lang="ru-RU" sz="2400" dirty="0"/>
              <a:t>Снижение</a:t>
            </a:r>
          </a:p>
          <a:p>
            <a:pPr lvl="1">
              <a:buFont typeface="Wingdings" panose="05000000000000000000" pitchFamily="2" charset="2"/>
              <a:buChar char="Ø"/>
            </a:pPr>
            <a:r>
              <a:rPr lang="ru-RU" sz="2400" dirty="0"/>
              <a:t>Принятие</a:t>
            </a:r>
            <a:endParaRPr lang="ru-RU" dirty="0"/>
          </a:p>
        </p:txBody>
      </p:sp>
      <p:sp>
        <p:nvSpPr>
          <p:cNvPr id="5" name="Прямоугольник 4">
            <a:extLst>
              <a:ext uri="{FF2B5EF4-FFF2-40B4-BE49-F238E27FC236}">
                <a16:creationId xmlns:a16="http://schemas.microsoft.com/office/drawing/2014/main" id="{B3796D0E-3D8E-4D55-83E4-5ED7C9B81B90}"/>
              </a:ext>
            </a:extLst>
          </p:cNvPr>
          <p:cNvSpPr/>
          <p:nvPr/>
        </p:nvSpPr>
        <p:spPr>
          <a:xfrm>
            <a:off x="5881140" y="2048654"/>
            <a:ext cx="6096000" cy="2451953"/>
          </a:xfrm>
          <a:prstGeom prst="rect">
            <a:avLst/>
          </a:prstGeom>
        </p:spPr>
        <p:txBody>
          <a:bodyPr>
            <a:spAutoFit/>
          </a:bodyPr>
          <a:lstStyle/>
          <a:p>
            <a:pPr marL="800100" lvl="1" indent="-342900">
              <a:spcBef>
                <a:spcPts val="1000"/>
              </a:spcBef>
              <a:buClr>
                <a:schemeClr val="accent1"/>
              </a:buClr>
              <a:buFont typeface="Arial" panose="020B0604020202020204" pitchFamily="34" charset="0"/>
              <a:buChar char="•"/>
            </a:pPr>
            <a:r>
              <a:rPr lang="ru-RU" sz="2400" b="1" dirty="0">
                <a:solidFill>
                  <a:srgbClr val="00B050"/>
                </a:solidFill>
              </a:rPr>
              <a:t>Возможности</a:t>
            </a:r>
          </a:p>
          <a:p>
            <a:pPr marL="1257300" lvl="2" indent="-342900">
              <a:spcBef>
                <a:spcPts val="1000"/>
              </a:spcBef>
              <a:buClr>
                <a:schemeClr val="accent1"/>
              </a:buClr>
              <a:buFont typeface="Arial" panose="020B0604020202020204" pitchFamily="34" charset="0"/>
              <a:buChar char="•"/>
            </a:pPr>
            <a:r>
              <a:rPr lang="ru-RU" sz="2400" dirty="0">
                <a:solidFill>
                  <a:schemeClr val="tx1">
                    <a:lumMod val="75000"/>
                    <a:lumOff val="25000"/>
                  </a:schemeClr>
                </a:solidFill>
              </a:rPr>
              <a:t>Использование	</a:t>
            </a:r>
          </a:p>
          <a:p>
            <a:pPr marL="1257300" lvl="2" indent="-342900">
              <a:spcBef>
                <a:spcPts val="1000"/>
              </a:spcBef>
              <a:buClr>
                <a:schemeClr val="accent1"/>
              </a:buClr>
              <a:buFont typeface="Arial" panose="020B0604020202020204" pitchFamily="34" charset="0"/>
              <a:buChar char="•"/>
            </a:pPr>
            <a:r>
              <a:rPr lang="ru-RU" sz="2400" dirty="0">
                <a:solidFill>
                  <a:schemeClr val="tx1">
                    <a:lumMod val="75000"/>
                    <a:lumOff val="25000"/>
                  </a:schemeClr>
                </a:solidFill>
              </a:rPr>
              <a:t>Совместное использование</a:t>
            </a:r>
          </a:p>
          <a:p>
            <a:pPr marL="1257300" lvl="2" indent="-342900">
              <a:spcBef>
                <a:spcPts val="1000"/>
              </a:spcBef>
              <a:buClr>
                <a:schemeClr val="accent1"/>
              </a:buClr>
              <a:buFont typeface="Arial" panose="020B0604020202020204" pitchFamily="34" charset="0"/>
              <a:buChar char="•"/>
            </a:pPr>
            <a:r>
              <a:rPr lang="ru-RU" sz="2400" dirty="0">
                <a:solidFill>
                  <a:schemeClr val="tx1">
                    <a:lumMod val="75000"/>
                    <a:lumOff val="25000"/>
                  </a:schemeClr>
                </a:solidFill>
              </a:rPr>
              <a:t>Усиление</a:t>
            </a:r>
          </a:p>
          <a:p>
            <a:pPr marL="1257300" lvl="2" indent="-342900">
              <a:spcBef>
                <a:spcPts val="1000"/>
              </a:spcBef>
              <a:buClr>
                <a:schemeClr val="accent1"/>
              </a:buClr>
              <a:buFont typeface="Arial" panose="020B0604020202020204" pitchFamily="34" charset="0"/>
              <a:buChar char="•"/>
            </a:pPr>
            <a:r>
              <a:rPr lang="ru-RU" sz="2400" dirty="0">
                <a:solidFill>
                  <a:schemeClr val="tx1">
                    <a:lumMod val="75000"/>
                    <a:lumOff val="25000"/>
                  </a:schemeClr>
                </a:solidFill>
              </a:rPr>
              <a:t>Принятие</a:t>
            </a:r>
          </a:p>
        </p:txBody>
      </p:sp>
      <p:sp>
        <p:nvSpPr>
          <p:cNvPr id="4" name="Номер слайда 3">
            <a:extLst>
              <a:ext uri="{FF2B5EF4-FFF2-40B4-BE49-F238E27FC236}">
                <a16:creationId xmlns:a16="http://schemas.microsoft.com/office/drawing/2014/main" id="{DC69356E-B709-4B9F-8C96-78950C636E97}"/>
              </a:ext>
            </a:extLst>
          </p:cNvPr>
          <p:cNvSpPr>
            <a:spLocks noGrp="1"/>
          </p:cNvSpPr>
          <p:nvPr>
            <p:ph type="sldNum" sz="quarter" idx="12"/>
          </p:nvPr>
        </p:nvSpPr>
        <p:spPr/>
        <p:txBody>
          <a:bodyPr/>
          <a:lstStyle/>
          <a:p>
            <a:fld id="{D0593259-8AAE-44E9-8AAB-F537DF4C5159}" type="slidenum">
              <a:rPr lang="ru-RU" smtClean="0"/>
              <a:pPr/>
              <a:t>38</a:t>
            </a:fld>
            <a:endParaRPr lang="ru-RU"/>
          </a:p>
        </p:txBody>
      </p:sp>
    </p:spTree>
    <p:extLst>
      <p:ext uri="{BB962C8B-B14F-4D97-AF65-F5344CB8AC3E}">
        <p14:creationId xmlns:p14="http://schemas.microsoft.com/office/powerpoint/2010/main" val="1227620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ED6657-BDAA-4BBB-AD38-18EF17A5E4B1}"/>
              </a:ext>
            </a:extLst>
          </p:cNvPr>
          <p:cNvSpPr>
            <a:spLocks noGrp="1"/>
          </p:cNvSpPr>
          <p:nvPr>
            <p:ph type="title"/>
          </p:nvPr>
        </p:nvSpPr>
        <p:spPr>
          <a:xfrm>
            <a:off x="1948721" y="624110"/>
            <a:ext cx="9555891" cy="1280890"/>
          </a:xfrm>
        </p:spPr>
        <p:txBody>
          <a:bodyPr>
            <a:normAutofit fontScale="90000"/>
          </a:bodyPr>
          <a:lstStyle/>
          <a:p>
            <a:r>
              <a:rPr lang="ru-RU" sz="4000" b="1" dirty="0"/>
              <a:t>Стратегии реагирования на риски</a:t>
            </a:r>
            <a:r>
              <a:rPr lang="en-US" sz="4000" b="1" dirty="0"/>
              <a:t> </a:t>
            </a:r>
            <a:r>
              <a:rPr lang="ru-RU" sz="4000" b="1" dirty="0">
                <a:solidFill>
                  <a:srgbClr val="FF0000"/>
                </a:solidFill>
              </a:rPr>
              <a:t>Угрозы</a:t>
            </a:r>
            <a:r>
              <a:rPr lang="en-US" sz="4000" b="1" dirty="0">
                <a:solidFill>
                  <a:srgbClr val="FF0000"/>
                </a:solidFill>
              </a:rPr>
              <a:t> - </a:t>
            </a:r>
            <a:r>
              <a:rPr lang="ru-RU" sz="4000" b="1" dirty="0">
                <a:solidFill>
                  <a:srgbClr val="FF0000"/>
                </a:solidFill>
              </a:rPr>
              <a:t>уклонение</a:t>
            </a:r>
            <a:br>
              <a:rPr lang="ru-RU" b="1" dirty="0">
                <a:solidFill>
                  <a:srgbClr val="FF0000"/>
                </a:solidFill>
              </a:rPr>
            </a:br>
            <a:endParaRPr lang="ru-RU" b="1" dirty="0"/>
          </a:p>
        </p:txBody>
      </p:sp>
      <p:sp>
        <p:nvSpPr>
          <p:cNvPr id="4" name="Номер слайда 3">
            <a:extLst>
              <a:ext uri="{FF2B5EF4-FFF2-40B4-BE49-F238E27FC236}">
                <a16:creationId xmlns:a16="http://schemas.microsoft.com/office/drawing/2014/main" id="{DC69356E-B709-4B9F-8C96-78950C636E97}"/>
              </a:ext>
            </a:extLst>
          </p:cNvPr>
          <p:cNvSpPr>
            <a:spLocks noGrp="1"/>
          </p:cNvSpPr>
          <p:nvPr>
            <p:ph type="sldNum" sz="quarter" idx="12"/>
          </p:nvPr>
        </p:nvSpPr>
        <p:spPr/>
        <p:txBody>
          <a:bodyPr/>
          <a:lstStyle/>
          <a:p>
            <a:fld id="{D0593259-8AAE-44E9-8AAB-F537DF4C5159}" type="slidenum">
              <a:rPr lang="ru-RU" smtClean="0"/>
              <a:pPr/>
              <a:t>39</a:t>
            </a:fld>
            <a:endParaRPr lang="ru-RU"/>
          </a:p>
        </p:txBody>
      </p:sp>
      <p:sp>
        <p:nvSpPr>
          <p:cNvPr id="7" name="Объект 6">
            <a:extLst>
              <a:ext uri="{FF2B5EF4-FFF2-40B4-BE49-F238E27FC236}">
                <a16:creationId xmlns:a16="http://schemas.microsoft.com/office/drawing/2014/main" id="{7DD346A0-0F5E-411C-8910-12393CC3EDFC}"/>
              </a:ext>
            </a:extLst>
          </p:cNvPr>
          <p:cNvSpPr>
            <a:spLocks noGrp="1"/>
          </p:cNvSpPr>
          <p:nvPr>
            <p:ph idx="1"/>
          </p:nvPr>
        </p:nvSpPr>
        <p:spPr>
          <a:xfrm>
            <a:off x="1948721" y="1905000"/>
            <a:ext cx="9555891" cy="4522033"/>
          </a:xfrm>
        </p:spPr>
        <p:txBody>
          <a:bodyPr>
            <a:noAutofit/>
          </a:bodyPr>
          <a:lstStyle/>
          <a:p>
            <a:r>
              <a:rPr lang="ru-RU" sz="2400" dirty="0"/>
              <a:t>По сути это исключение опасности. Включает все мероприятия, для защиты </a:t>
            </a:r>
            <a:r>
              <a:rPr lang="en-US" sz="2400" dirty="0"/>
              <a:t>KPI </a:t>
            </a:r>
            <a:r>
              <a:rPr lang="ru-RU" sz="2400" dirty="0"/>
              <a:t>проектов</a:t>
            </a:r>
          </a:p>
          <a:p>
            <a:r>
              <a:rPr lang="ru-RU" sz="2400" dirty="0"/>
              <a:t>Возможно, придется изменить сами цели — смягчить требования, узнать дополнительную информацию</a:t>
            </a:r>
          </a:p>
          <a:p>
            <a:r>
              <a:rPr lang="ru-RU" sz="2400" dirty="0"/>
              <a:t>Например, если появляется риск сорвать сроки проекта, можно попробовать упростить продукт, сократить количество задач, улучшить коммуникацию</a:t>
            </a:r>
          </a:p>
          <a:p>
            <a:pPr marL="0" indent="0">
              <a:buNone/>
            </a:pPr>
            <a:r>
              <a:rPr lang="ru-RU" sz="2400" b="1" dirty="0"/>
              <a:t>Как реагировать</a:t>
            </a:r>
            <a:r>
              <a:rPr lang="en-US" sz="2400" b="1" dirty="0"/>
              <a:t>: </a:t>
            </a:r>
            <a:r>
              <a:rPr lang="ru-RU" sz="2400" dirty="0"/>
              <a:t>прекращение проекта, отказ от части работ, изменение тройственного ограничения, смена подрядчиков, технологий и т.д.</a:t>
            </a:r>
            <a:endParaRPr lang="en-US" sz="2400" dirty="0"/>
          </a:p>
        </p:txBody>
      </p:sp>
    </p:spTree>
    <p:extLst>
      <p:ext uri="{BB962C8B-B14F-4D97-AF65-F5344CB8AC3E}">
        <p14:creationId xmlns:p14="http://schemas.microsoft.com/office/powerpoint/2010/main" val="254756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6501A1-4BBD-4805-9CAF-65B8E507B0FB}"/>
              </a:ext>
            </a:extLst>
          </p:cNvPr>
          <p:cNvSpPr>
            <a:spLocks noGrp="1"/>
          </p:cNvSpPr>
          <p:nvPr>
            <p:ph type="title"/>
          </p:nvPr>
        </p:nvSpPr>
        <p:spPr>
          <a:xfrm>
            <a:off x="1640156" y="512462"/>
            <a:ext cx="8911687" cy="1280890"/>
          </a:xfrm>
        </p:spPr>
        <p:txBody>
          <a:bodyPr>
            <a:normAutofit/>
          </a:bodyPr>
          <a:lstStyle/>
          <a:p>
            <a:r>
              <a:rPr lang="ru-RU" dirty="0"/>
              <a:t>Отличие  проектов от других видов деятельности</a:t>
            </a:r>
            <a:r>
              <a:rPr lang="en-US" dirty="0"/>
              <a:t>:</a:t>
            </a:r>
            <a:r>
              <a:rPr lang="ru-RU" dirty="0"/>
              <a:t> </a:t>
            </a:r>
          </a:p>
        </p:txBody>
      </p:sp>
      <p:sp>
        <p:nvSpPr>
          <p:cNvPr id="3" name="Объект 2">
            <a:extLst>
              <a:ext uri="{FF2B5EF4-FFF2-40B4-BE49-F238E27FC236}">
                <a16:creationId xmlns:a16="http://schemas.microsoft.com/office/drawing/2014/main" id="{46AEF825-6611-46A1-87C5-4A1ADDB81B9C}"/>
              </a:ext>
            </a:extLst>
          </p:cNvPr>
          <p:cNvSpPr>
            <a:spLocks noGrp="1"/>
          </p:cNvSpPr>
          <p:nvPr>
            <p:ph idx="1"/>
          </p:nvPr>
        </p:nvSpPr>
        <p:spPr/>
        <p:txBody>
          <a:bodyPr>
            <a:normAutofit/>
          </a:bodyPr>
          <a:lstStyle/>
          <a:p>
            <a:pPr lvl="0" algn="just"/>
            <a:r>
              <a:rPr lang="ru-RU" sz="2400" dirty="0"/>
              <a:t>Направлены на достижение определённых целей</a:t>
            </a:r>
          </a:p>
          <a:p>
            <a:pPr lvl="0" algn="just"/>
            <a:r>
              <a:rPr lang="ru-RU" sz="2400" dirty="0"/>
              <a:t>Включают последовательное выполнение логически  взаимосвязанных операций</a:t>
            </a:r>
          </a:p>
          <a:p>
            <a:pPr lvl="0" algn="just"/>
            <a:r>
              <a:rPr lang="ru-RU" sz="2400" dirty="0"/>
              <a:t>Имеют определённую ограниченную протяжённость во времени, с фиксированным началом и концом </a:t>
            </a:r>
          </a:p>
          <a:p>
            <a:pPr lvl="0" algn="just"/>
            <a:r>
              <a:rPr lang="ru-RU" sz="2400" dirty="0"/>
              <a:t>Неповторимы и уникальны</a:t>
            </a:r>
          </a:p>
          <a:p>
            <a:endParaRPr lang="ru-RU" dirty="0"/>
          </a:p>
        </p:txBody>
      </p:sp>
      <p:sp>
        <p:nvSpPr>
          <p:cNvPr id="4" name="Номер слайда 3">
            <a:extLst>
              <a:ext uri="{FF2B5EF4-FFF2-40B4-BE49-F238E27FC236}">
                <a16:creationId xmlns:a16="http://schemas.microsoft.com/office/drawing/2014/main" id="{E3B0C201-2833-4A15-BDF4-27A0078638A3}"/>
              </a:ext>
            </a:extLst>
          </p:cNvPr>
          <p:cNvSpPr>
            <a:spLocks noGrp="1"/>
          </p:cNvSpPr>
          <p:nvPr>
            <p:ph type="sldNum" sz="quarter" idx="12"/>
          </p:nvPr>
        </p:nvSpPr>
        <p:spPr/>
        <p:txBody>
          <a:bodyPr/>
          <a:lstStyle/>
          <a:p>
            <a:fld id="{D0593259-8AAE-44E9-8AAB-F537DF4C5159}" type="slidenum">
              <a:rPr lang="ru-RU" smtClean="0"/>
              <a:pPr/>
              <a:t>4</a:t>
            </a:fld>
            <a:endParaRPr lang="ru-RU"/>
          </a:p>
        </p:txBody>
      </p:sp>
    </p:spTree>
    <p:extLst>
      <p:ext uri="{BB962C8B-B14F-4D97-AF65-F5344CB8AC3E}">
        <p14:creationId xmlns:p14="http://schemas.microsoft.com/office/powerpoint/2010/main" val="3686493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ED6657-BDAA-4BBB-AD38-18EF17A5E4B1}"/>
              </a:ext>
            </a:extLst>
          </p:cNvPr>
          <p:cNvSpPr>
            <a:spLocks noGrp="1"/>
          </p:cNvSpPr>
          <p:nvPr>
            <p:ph type="title"/>
          </p:nvPr>
        </p:nvSpPr>
        <p:spPr>
          <a:xfrm>
            <a:off x="1948721" y="624110"/>
            <a:ext cx="9555891" cy="1280890"/>
          </a:xfrm>
        </p:spPr>
        <p:txBody>
          <a:bodyPr>
            <a:normAutofit fontScale="90000"/>
          </a:bodyPr>
          <a:lstStyle/>
          <a:p>
            <a:r>
              <a:rPr lang="ru-RU" sz="4000" b="1" dirty="0"/>
              <a:t>Стратегии реагирования на риски</a:t>
            </a:r>
            <a:r>
              <a:rPr lang="en-US" sz="4000" b="1" dirty="0"/>
              <a:t> </a:t>
            </a:r>
            <a:r>
              <a:rPr lang="ru-RU" sz="4000" b="1" dirty="0">
                <a:solidFill>
                  <a:srgbClr val="FF0000"/>
                </a:solidFill>
              </a:rPr>
              <a:t>Угрозы</a:t>
            </a:r>
            <a:r>
              <a:rPr lang="en-US" sz="4000" b="1" dirty="0">
                <a:solidFill>
                  <a:srgbClr val="FF0000"/>
                </a:solidFill>
              </a:rPr>
              <a:t> - </a:t>
            </a:r>
            <a:r>
              <a:rPr lang="ru-RU" sz="4000" b="1" dirty="0">
                <a:solidFill>
                  <a:srgbClr val="FF0000"/>
                </a:solidFill>
              </a:rPr>
              <a:t>передача</a:t>
            </a:r>
            <a:br>
              <a:rPr lang="ru-RU" b="1" dirty="0">
                <a:solidFill>
                  <a:srgbClr val="FF0000"/>
                </a:solidFill>
              </a:rPr>
            </a:br>
            <a:endParaRPr lang="ru-RU" b="1" dirty="0"/>
          </a:p>
        </p:txBody>
      </p:sp>
      <p:sp>
        <p:nvSpPr>
          <p:cNvPr id="4" name="Номер слайда 3">
            <a:extLst>
              <a:ext uri="{FF2B5EF4-FFF2-40B4-BE49-F238E27FC236}">
                <a16:creationId xmlns:a16="http://schemas.microsoft.com/office/drawing/2014/main" id="{DC69356E-B709-4B9F-8C96-78950C636E97}"/>
              </a:ext>
            </a:extLst>
          </p:cNvPr>
          <p:cNvSpPr>
            <a:spLocks noGrp="1"/>
          </p:cNvSpPr>
          <p:nvPr>
            <p:ph type="sldNum" sz="quarter" idx="12"/>
          </p:nvPr>
        </p:nvSpPr>
        <p:spPr/>
        <p:txBody>
          <a:bodyPr/>
          <a:lstStyle/>
          <a:p>
            <a:fld id="{D0593259-8AAE-44E9-8AAB-F537DF4C5159}" type="slidenum">
              <a:rPr lang="ru-RU" smtClean="0"/>
              <a:pPr/>
              <a:t>40</a:t>
            </a:fld>
            <a:endParaRPr lang="ru-RU"/>
          </a:p>
        </p:txBody>
      </p:sp>
      <p:sp>
        <p:nvSpPr>
          <p:cNvPr id="5" name="Объект 2">
            <a:extLst>
              <a:ext uri="{FF2B5EF4-FFF2-40B4-BE49-F238E27FC236}">
                <a16:creationId xmlns:a16="http://schemas.microsoft.com/office/drawing/2014/main" id="{467EDEA2-8B18-4910-9131-6E5A708FFFD9}"/>
              </a:ext>
            </a:extLst>
          </p:cNvPr>
          <p:cNvSpPr txBox="1">
            <a:spLocks/>
          </p:cNvSpPr>
          <p:nvPr/>
        </p:nvSpPr>
        <p:spPr>
          <a:xfrm>
            <a:off x="1829012" y="1905000"/>
            <a:ext cx="9530154" cy="45031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ru-RU" sz="2400" dirty="0"/>
              <a:t>подразумевает передачу ответственности за риск третьей стороне, при этом риск не устраняется</a:t>
            </a:r>
          </a:p>
          <a:p>
            <a:r>
              <a:rPr lang="ru-RU" sz="2400" dirty="0"/>
              <a:t>Передача ответственности за риск является наиболее эффективной в отношении финансовых рисков. Передача риска практически всегда предполагает выплату премии за риск стороне, принимающей на себя риск (страховки, гарантии выполнения контракта, аутсорсинг, хеджирование т. д.)</a:t>
            </a:r>
          </a:p>
          <a:p>
            <a:r>
              <a:rPr lang="ru-RU" sz="2400" b="1" dirty="0"/>
              <a:t>Как реагировать</a:t>
            </a:r>
            <a:r>
              <a:rPr lang="en-US" sz="2400" b="1" dirty="0"/>
              <a:t>:</a:t>
            </a:r>
            <a:r>
              <a:rPr lang="ru-RU" sz="2400" b="1" dirty="0"/>
              <a:t> платить за страховки, разделять риски, включать гарантийные обязательства в проект</a:t>
            </a:r>
            <a:endParaRPr lang="ru-RU" sz="2400" dirty="0"/>
          </a:p>
        </p:txBody>
      </p:sp>
    </p:spTree>
    <p:extLst>
      <p:ext uri="{BB962C8B-B14F-4D97-AF65-F5344CB8AC3E}">
        <p14:creationId xmlns:p14="http://schemas.microsoft.com/office/powerpoint/2010/main" val="17031497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ED6657-BDAA-4BBB-AD38-18EF17A5E4B1}"/>
              </a:ext>
            </a:extLst>
          </p:cNvPr>
          <p:cNvSpPr>
            <a:spLocks noGrp="1"/>
          </p:cNvSpPr>
          <p:nvPr>
            <p:ph type="title"/>
          </p:nvPr>
        </p:nvSpPr>
        <p:spPr>
          <a:xfrm>
            <a:off x="1747243" y="248064"/>
            <a:ext cx="9555891" cy="1280890"/>
          </a:xfrm>
        </p:spPr>
        <p:txBody>
          <a:bodyPr>
            <a:normAutofit fontScale="90000"/>
          </a:bodyPr>
          <a:lstStyle/>
          <a:p>
            <a:r>
              <a:rPr lang="ru-RU" sz="4000" b="1" dirty="0"/>
              <a:t>Стратегии реагирования на риски</a:t>
            </a:r>
            <a:r>
              <a:rPr lang="en-US" sz="4000" b="1" dirty="0"/>
              <a:t> </a:t>
            </a:r>
            <a:r>
              <a:rPr lang="ru-RU" sz="4000" b="1" dirty="0">
                <a:solidFill>
                  <a:srgbClr val="FF0000"/>
                </a:solidFill>
              </a:rPr>
              <a:t>Угрозы</a:t>
            </a:r>
            <a:r>
              <a:rPr lang="en-US" sz="4000" b="1" dirty="0">
                <a:solidFill>
                  <a:srgbClr val="FF0000"/>
                </a:solidFill>
              </a:rPr>
              <a:t> - </a:t>
            </a:r>
            <a:r>
              <a:rPr lang="ru-RU" sz="4000" b="1" dirty="0">
                <a:solidFill>
                  <a:srgbClr val="FF0000"/>
                </a:solidFill>
              </a:rPr>
              <a:t>снижение</a:t>
            </a:r>
            <a:br>
              <a:rPr lang="ru-RU" b="1" dirty="0">
                <a:solidFill>
                  <a:srgbClr val="FF0000"/>
                </a:solidFill>
              </a:rPr>
            </a:br>
            <a:endParaRPr lang="ru-RU" b="1" dirty="0"/>
          </a:p>
        </p:txBody>
      </p:sp>
      <p:sp>
        <p:nvSpPr>
          <p:cNvPr id="4" name="Номер слайда 3">
            <a:extLst>
              <a:ext uri="{FF2B5EF4-FFF2-40B4-BE49-F238E27FC236}">
                <a16:creationId xmlns:a16="http://schemas.microsoft.com/office/drawing/2014/main" id="{DC69356E-B709-4B9F-8C96-78950C636E97}"/>
              </a:ext>
            </a:extLst>
          </p:cNvPr>
          <p:cNvSpPr>
            <a:spLocks noGrp="1"/>
          </p:cNvSpPr>
          <p:nvPr>
            <p:ph type="sldNum" sz="quarter" idx="12"/>
          </p:nvPr>
        </p:nvSpPr>
        <p:spPr/>
        <p:txBody>
          <a:bodyPr/>
          <a:lstStyle/>
          <a:p>
            <a:fld id="{D0593259-8AAE-44E9-8AAB-F537DF4C5159}" type="slidenum">
              <a:rPr lang="ru-RU" smtClean="0"/>
              <a:pPr/>
              <a:t>41</a:t>
            </a:fld>
            <a:endParaRPr lang="ru-RU"/>
          </a:p>
        </p:txBody>
      </p:sp>
      <p:sp>
        <p:nvSpPr>
          <p:cNvPr id="7" name="Объект 6">
            <a:extLst>
              <a:ext uri="{FF2B5EF4-FFF2-40B4-BE49-F238E27FC236}">
                <a16:creationId xmlns:a16="http://schemas.microsoft.com/office/drawing/2014/main" id="{7DD346A0-0F5E-411C-8910-12393CC3EDFC}"/>
              </a:ext>
            </a:extLst>
          </p:cNvPr>
          <p:cNvSpPr>
            <a:spLocks noGrp="1"/>
          </p:cNvSpPr>
          <p:nvPr>
            <p:ph idx="1"/>
          </p:nvPr>
        </p:nvSpPr>
        <p:spPr>
          <a:xfrm>
            <a:off x="1311579" y="1528954"/>
            <a:ext cx="10880420" cy="4522033"/>
          </a:xfrm>
        </p:spPr>
        <p:txBody>
          <a:bodyPr>
            <a:noAutofit/>
          </a:bodyPr>
          <a:lstStyle/>
          <a:p>
            <a:r>
              <a:rPr lang="ru-RU" sz="2400" dirty="0"/>
              <a:t>Снижение рисков предполагает понижение вероятности возникновения и</a:t>
            </a:r>
            <a:r>
              <a:rPr lang="en-US" sz="2400" dirty="0"/>
              <a:t> </a:t>
            </a:r>
            <a:r>
              <a:rPr lang="ru-RU" sz="2400" dirty="0"/>
              <a:t>степени его последствий до приемлемых значений  за счет </a:t>
            </a:r>
            <a:r>
              <a:rPr lang="en-US" sz="2400" dirty="0"/>
              <a:t>“</a:t>
            </a:r>
            <a:r>
              <a:rPr lang="ru-RU" sz="2400" dirty="0"/>
              <a:t>профилактических мер</a:t>
            </a:r>
            <a:r>
              <a:rPr lang="en-US" sz="2400" dirty="0"/>
              <a:t>”</a:t>
            </a:r>
            <a:r>
              <a:rPr lang="ru-RU" sz="2400" dirty="0"/>
              <a:t>. Принятие предупредительных мер наиболее эффективно, нежели усилия потраченные на устранение последствий </a:t>
            </a:r>
          </a:p>
          <a:p>
            <a:r>
              <a:rPr lang="ru-RU" sz="2400" dirty="0"/>
              <a:t>Примеры</a:t>
            </a:r>
            <a:r>
              <a:rPr lang="en-US" sz="2400" dirty="0"/>
              <a:t>: </a:t>
            </a:r>
            <a:r>
              <a:rPr lang="ru-RU" sz="2400" dirty="0"/>
              <a:t>покрыть все </a:t>
            </a:r>
            <a:r>
              <a:rPr lang="ru-RU" sz="2400" dirty="0" err="1"/>
              <a:t>автотестами</a:t>
            </a:r>
            <a:r>
              <a:rPr lang="ru-RU" sz="2400" dirty="0"/>
              <a:t>, выбирать более дорого, но проверенного подрядчика, разработать прототип, 2 ЦОДА.</a:t>
            </a:r>
          </a:p>
          <a:p>
            <a:r>
              <a:rPr lang="ru-RU" sz="2400" dirty="0"/>
              <a:t>Если невозможно снизить вероятность, ослабление риска должно быть направлено на последствия риска, а именно на те связи, которые определяют их серьезность. </a:t>
            </a:r>
          </a:p>
          <a:p>
            <a:pPr marL="0" indent="0">
              <a:buNone/>
            </a:pPr>
            <a:r>
              <a:rPr lang="ru-RU" sz="2400" b="1" dirty="0"/>
              <a:t>Как реагировать</a:t>
            </a:r>
            <a:r>
              <a:rPr lang="en-US" sz="2400" b="1" dirty="0"/>
              <a:t>:</a:t>
            </a:r>
            <a:r>
              <a:rPr lang="ru-RU" sz="2400" b="1" dirty="0"/>
              <a:t> диверсификация, диссипация, локализация, прототипирование, повышение операционного контроля, отбор оборудования </a:t>
            </a:r>
            <a:endParaRPr lang="ru-RU" sz="2400" dirty="0"/>
          </a:p>
          <a:p>
            <a:pPr marL="0" indent="0">
              <a:buNone/>
            </a:pPr>
            <a:endParaRPr lang="en-US" sz="2400" dirty="0"/>
          </a:p>
        </p:txBody>
      </p:sp>
    </p:spTree>
    <p:extLst>
      <p:ext uri="{BB962C8B-B14F-4D97-AF65-F5344CB8AC3E}">
        <p14:creationId xmlns:p14="http://schemas.microsoft.com/office/powerpoint/2010/main" val="36112278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ED6657-BDAA-4BBB-AD38-18EF17A5E4B1}"/>
              </a:ext>
            </a:extLst>
          </p:cNvPr>
          <p:cNvSpPr>
            <a:spLocks noGrp="1"/>
          </p:cNvSpPr>
          <p:nvPr>
            <p:ph type="title"/>
          </p:nvPr>
        </p:nvSpPr>
        <p:spPr>
          <a:xfrm>
            <a:off x="1753848" y="329899"/>
            <a:ext cx="9555891" cy="1280890"/>
          </a:xfrm>
        </p:spPr>
        <p:txBody>
          <a:bodyPr>
            <a:normAutofit fontScale="90000"/>
          </a:bodyPr>
          <a:lstStyle/>
          <a:p>
            <a:r>
              <a:rPr lang="ru-RU" sz="4000" b="1" dirty="0"/>
              <a:t>Стратегии реагирования на риски</a:t>
            </a:r>
            <a:r>
              <a:rPr lang="en-US" sz="4000" b="1" dirty="0"/>
              <a:t> </a:t>
            </a:r>
            <a:r>
              <a:rPr lang="ru-RU" sz="4000" b="1" dirty="0">
                <a:solidFill>
                  <a:srgbClr val="FF0000"/>
                </a:solidFill>
              </a:rPr>
              <a:t>Угрозы\</a:t>
            </a:r>
            <a:r>
              <a:rPr lang="ru-RU" b="1" dirty="0">
                <a:solidFill>
                  <a:srgbClr val="00B050"/>
                </a:solidFill>
              </a:rPr>
              <a:t>Возможности - </a:t>
            </a:r>
            <a:r>
              <a:rPr lang="ru-RU" b="1" dirty="0">
                <a:solidFill>
                  <a:srgbClr val="FF0000"/>
                </a:solidFill>
              </a:rPr>
              <a:t>при</a:t>
            </a:r>
            <a:r>
              <a:rPr lang="ru-RU" b="1" dirty="0">
                <a:solidFill>
                  <a:srgbClr val="00B050"/>
                </a:solidFill>
              </a:rPr>
              <a:t>нятие</a:t>
            </a:r>
            <a:br>
              <a:rPr lang="ru-RU" b="1" dirty="0">
                <a:solidFill>
                  <a:srgbClr val="FF0000"/>
                </a:solidFill>
              </a:rPr>
            </a:br>
            <a:endParaRPr lang="ru-RU" b="1" dirty="0"/>
          </a:p>
        </p:txBody>
      </p:sp>
      <p:sp>
        <p:nvSpPr>
          <p:cNvPr id="4" name="Номер слайда 3">
            <a:extLst>
              <a:ext uri="{FF2B5EF4-FFF2-40B4-BE49-F238E27FC236}">
                <a16:creationId xmlns:a16="http://schemas.microsoft.com/office/drawing/2014/main" id="{DC69356E-B709-4B9F-8C96-78950C636E97}"/>
              </a:ext>
            </a:extLst>
          </p:cNvPr>
          <p:cNvSpPr>
            <a:spLocks noGrp="1"/>
          </p:cNvSpPr>
          <p:nvPr>
            <p:ph type="sldNum" sz="quarter" idx="12"/>
          </p:nvPr>
        </p:nvSpPr>
        <p:spPr/>
        <p:txBody>
          <a:bodyPr/>
          <a:lstStyle/>
          <a:p>
            <a:fld id="{D0593259-8AAE-44E9-8AAB-F537DF4C5159}" type="slidenum">
              <a:rPr lang="ru-RU" smtClean="0"/>
              <a:pPr/>
              <a:t>42</a:t>
            </a:fld>
            <a:endParaRPr lang="ru-RU"/>
          </a:p>
        </p:txBody>
      </p:sp>
      <p:sp>
        <p:nvSpPr>
          <p:cNvPr id="7" name="Объект 6">
            <a:extLst>
              <a:ext uri="{FF2B5EF4-FFF2-40B4-BE49-F238E27FC236}">
                <a16:creationId xmlns:a16="http://schemas.microsoft.com/office/drawing/2014/main" id="{7DD346A0-0F5E-411C-8910-12393CC3EDFC}"/>
              </a:ext>
            </a:extLst>
          </p:cNvPr>
          <p:cNvSpPr>
            <a:spLocks noGrp="1"/>
          </p:cNvSpPr>
          <p:nvPr>
            <p:ph idx="1"/>
          </p:nvPr>
        </p:nvSpPr>
        <p:spPr>
          <a:xfrm>
            <a:off x="1753848" y="1610789"/>
            <a:ext cx="9555891" cy="4917312"/>
          </a:xfrm>
        </p:spPr>
        <p:txBody>
          <a:bodyPr>
            <a:noAutofit/>
          </a:bodyPr>
          <a:lstStyle/>
          <a:p>
            <a:r>
              <a:rPr lang="ru-RU" sz="2400" dirty="0"/>
              <a:t>Реагирование на последствия рисков без вмешательства в сам проект. Когда исключить или снизить риски проекта невозможно, их приходится принимать. Таким образом, приходится работать с негативными или позитивными событиями уже после того, как они произошли</a:t>
            </a:r>
          </a:p>
          <a:p>
            <a:r>
              <a:rPr lang="ru-RU" sz="2400" dirty="0"/>
              <a:t>Принятие может быть пассивным и активным. Пассивное представляет собой игнорирование событий риска и экстренные меры по устранению последствий. Активное принятие — создание резерва ресурсов (денег, времени, людей) и самострахование. </a:t>
            </a:r>
          </a:p>
          <a:p>
            <a:r>
              <a:rPr lang="ru-RU" sz="2400" b="1" dirty="0"/>
              <a:t>Как реагировать</a:t>
            </a:r>
            <a:r>
              <a:rPr lang="en-US" sz="2400" b="1" dirty="0"/>
              <a:t>:</a:t>
            </a:r>
            <a:r>
              <a:rPr lang="ru-RU" sz="2400" b="1" dirty="0"/>
              <a:t> закладывать менеджерский коэффициент, надеяться на удачу </a:t>
            </a:r>
            <a:r>
              <a:rPr lang="en-US" sz="2400" b="1" dirty="0">
                <a:sym typeface="Wingdings" panose="05000000000000000000" pitchFamily="2" charset="2"/>
              </a:rPr>
              <a:t></a:t>
            </a:r>
            <a:endParaRPr lang="en-US" sz="2400" dirty="0"/>
          </a:p>
        </p:txBody>
      </p:sp>
    </p:spTree>
    <p:extLst>
      <p:ext uri="{BB962C8B-B14F-4D97-AF65-F5344CB8AC3E}">
        <p14:creationId xmlns:p14="http://schemas.microsoft.com/office/powerpoint/2010/main" val="929330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793D7F-6273-4B51-B8D5-7BAA770CAF64}"/>
              </a:ext>
            </a:extLst>
          </p:cNvPr>
          <p:cNvSpPr>
            <a:spLocks noGrp="1"/>
          </p:cNvSpPr>
          <p:nvPr>
            <p:ph type="title"/>
          </p:nvPr>
        </p:nvSpPr>
        <p:spPr>
          <a:xfrm>
            <a:off x="1738858" y="512462"/>
            <a:ext cx="9765753" cy="1280890"/>
          </a:xfrm>
        </p:spPr>
        <p:txBody>
          <a:bodyPr>
            <a:normAutofit/>
          </a:bodyPr>
          <a:lstStyle/>
          <a:p>
            <a:r>
              <a:rPr lang="ru-RU" dirty="0"/>
              <a:t>Стратегия реагирования на позитивные риски </a:t>
            </a:r>
            <a:r>
              <a:rPr lang="ru-RU" b="1" dirty="0">
                <a:solidFill>
                  <a:srgbClr val="00B050"/>
                </a:solidFill>
              </a:rPr>
              <a:t>Возможности - Использование</a:t>
            </a:r>
            <a:endParaRPr lang="ru-RU" dirty="0"/>
          </a:p>
        </p:txBody>
      </p:sp>
      <p:sp>
        <p:nvSpPr>
          <p:cNvPr id="3" name="Объект 2">
            <a:extLst>
              <a:ext uri="{FF2B5EF4-FFF2-40B4-BE49-F238E27FC236}">
                <a16:creationId xmlns:a16="http://schemas.microsoft.com/office/drawing/2014/main" id="{8BE76093-7890-4951-B2D4-CD736765DAB5}"/>
              </a:ext>
            </a:extLst>
          </p:cNvPr>
          <p:cNvSpPr>
            <a:spLocks noGrp="1"/>
          </p:cNvSpPr>
          <p:nvPr>
            <p:ph idx="1"/>
          </p:nvPr>
        </p:nvSpPr>
        <p:spPr>
          <a:xfrm>
            <a:off x="1738857" y="1938727"/>
            <a:ext cx="9765753" cy="4522033"/>
          </a:xfrm>
        </p:spPr>
        <p:txBody>
          <a:bodyPr>
            <a:noAutofit/>
          </a:bodyPr>
          <a:lstStyle/>
          <a:p>
            <a:r>
              <a:rPr lang="ru-RU" sz="2400" dirty="0"/>
              <a:t>Предназначена для устранения неопределенностей, связанных с риском, при помощи мер, обеспечивающих наиболее вероятное появление данной благоприятной возможности </a:t>
            </a:r>
          </a:p>
          <a:p>
            <a:r>
              <a:rPr lang="ru-RU" sz="2400" dirty="0"/>
              <a:t>Пример</a:t>
            </a:r>
            <a:r>
              <a:rPr lang="en-US" sz="2400" dirty="0"/>
              <a:t>:</a:t>
            </a:r>
            <a:r>
              <a:rPr lang="ru-RU" sz="2400" dirty="0"/>
              <a:t> привлечение к участию в проекте более талантливого</a:t>
            </a:r>
            <a:r>
              <a:rPr lang="en-US" sz="2400" dirty="0"/>
              <a:t>\</a:t>
            </a:r>
            <a:r>
              <a:rPr lang="ru-RU" sz="2400" dirty="0"/>
              <a:t>опытного сотрудника, с тем, чтобы сократить время, необходимое для его завершения, завышение качества, запаса по прочности, нежели было предусмотрено первоначальным планом</a:t>
            </a:r>
          </a:p>
          <a:p>
            <a:r>
              <a:rPr lang="ru-RU" sz="2400" b="1" dirty="0"/>
              <a:t>Как реагировать</a:t>
            </a:r>
            <a:r>
              <a:rPr lang="en-US" sz="2400" b="1" dirty="0"/>
              <a:t>:</a:t>
            </a:r>
            <a:r>
              <a:rPr lang="ru-RU" sz="2400" b="1" dirty="0"/>
              <a:t> увеличивать вероятность благоприятных для проекта событий</a:t>
            </a:r>
            <a:endParaRPr lang="ru-RU" sz="2400" dirty="0"/>
          </a:p>
        </p:txBody>
      </p:sp>
      <p:sp>
        <p:nvSpPr>
          <p:cNvPr id="4" name="Номер слайда 3">
            <a:extLst>
              <a:ext uri="{FF2B5EF4-FFF2-40B4-BE49-F238E27FC236}">
                <a16:creationId xmlns:a16="http://schemas.microsoft.com/office/drawing/2014/main" id="{AA1604B6-E42C-4CFF-94DA-A3B2B68FA5F6}"/>
              </a:ext>
            </a:extLst>
          </p:cNvPr>
          <p:cNvSpPr>
            <a:spLocks noGrp="1"/>
          </p:cNvSpPr>
          <p:nvPr>
            <p:ph type="sldNum" sz="quarter" idx="12"/>
          </p:nvPr>
        </p:nvSpPr>
        <p:spPr/>
        <p:txBody>
          <a:bodyPr/>
          <a:lstStyle/>
          <a:p>
            <a:fld id="{D0593259-8AAE-44E9-8AAB-F537DF4C5159}" type="slidenum">
              <a:rPr lang="ru-RU" smtClean="0"/>
              <a:pPr/>
              <a:t>43</a:t>
            </a:fld>
            <a:endParaRPr lang="ru-RU"/>
          </a:p>
        </p:txBody>
      </p:sp>
    </p:spTree>
    <p:extLst>
      <p:ext uri="{BB962C8B-B14F-4D97-AF65-F5344CB8AC3E}">
        <p14:creationId xmlns:p14="http://schemas.microsoft.com/office/powerpoint/2010/main" val="3838685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793D7F-6273-4B51-B8D5-7BAA770CAF64}"/>
              </a:ext>
            </a:extLst>
          </p:cNvPr>
          <p:cNvSpPr>
            <a:spLocks noGrp="1"/>
          </p:cNvSpPr>
          <p:nvPr>
            <p:ph type="title"/>
          </p:nvPr>
        </p:nvSpPr>
        <p:spPr>
          <a:xfrm>
            <a:off x="1618938" y="147337"/>
            <a:ext cx="9765753" cy="1606512"/>
          </a:xfrm>
        </p:spPr>
        <p:txBody>
          <a:bodyPr>
            <a:normAutofit fontScale="90000"/>
          </a:bodyPr>
          <a:lstStyle/>
          <a:p>
            <a:r>
              <a:rPr lang="ru-RU" sz="4000" dirty="0"/>
              <a:t>Стратегия реагирования на позитивные риски </a:t>
            </a:r>
            <a:r>
              <a:rPr lang="ru-RU" sz="4000" b="1" dirty="0">
                <a:solidFill>
                  <a:srgbClr val="00B050"/>
                </a:solidFill>
              </a:rPr>
              <a:t>Возможности - Совместное использование</a:t>
            </a:r>
            <a:br>
              <a:rPr lang="ru-RU" dirty="0">
                <a:solidFill>
                  <a:schemeClr val="tx1">
                    <a:lumMod val="75000"/>
                    <a:lumOff val="25000"/>
                  </a:schemeClr>
                </a:solidFill>
              </a:rPr>
            </a:br>
            <a:endParaRPr lang="ru-RU" dirty="0"/>
          </a:p>
        </p:txBody>
      </p:sp>
      <p:sp>
        <p:nvSpPr>
          <p:cNvPr id="3" name="Объект 2">
            <a:extLst>
              <a:ext uri="{FF2B5EF4-FFF2-40B4-BE49-F238E27FC236}">
                <a16:creationId xmlns:a16="http://schemas.microsoft.com/office/drawing/2014/main" id="{8BE76093-7890-4951-B2D4-CD736765DAB5}"/>
              </a:ext>
            </a:extLst>
          </p:cNvPr>
          <p:cNvSpPr>
            <a:spLocks noGrp="1"/>
          </p:cNvSpPr>
          <p:nvPr>
            <p:ph idx="1"/>
          </p:nvPr>
        </p:nvSpPr>
        <p:spPr>
          <a:xfrm>
            <a:off x="2003686" y="1991572"/>
            <a:ext cx="9765753" cy="4409228"/>
          </a:xfrm>
        </p:spPr>
        <p:txBody>
          <a:bodyPr>
            <a:normAutofit/>
          </a:bodyPr>
          <a:lstStyle/>
          <a:p>
            <a:r>
              <a:rPr lang="ru-RU" sz="2400" dirty="0"/>
              <a:t>предусматривает передачу ответственности третьей стороне, способной наилучшим образом воспользоваться представившейся благоприятной возможностью в интересах проекта. </a:t>
            </a:r>
          </a:p>
          <a:p>
            <a:r>
              <a:rPr lang="ru-RU" sz="2400" dirty="0"/>
              <a:t>Пример</a:t>
            </a:r>
            <a:r>
              <a:rPr lang="en-US" sz="2400" dirty="0"/>
              <a:t>: </a:t>
            </a:r>
            <a:r>
              <a:rPr lang="ru-RU" sz="2400" dirty="0"/>
              <a:t>образование партнерств с командами с совместной ответственностью за положительные риски, образование специализированных компаний для управления благоприятными возможностями;</a:t>
            </a:r>
          </a:p>
          <a:p>
            <a:r>
              <a:rPr lang="ru-RU" sz="2400" b="1" dirty="0"/>
              <a:t>Как реагировать</a:t>
            </a:r>
            <a:r>
              <a:rPr lang="en-US" sz="2400" b="1" dirty="0"/>
              <a:t>:</a:t>
            </a:r>
            <a:r>
              <a:rPr lang="ru-RU" sz="2400" b="1" dirty="0"/>
              <a:t> увеличивать вероятность благоприятных для проекта событий + привлекать партнеров для взаимной выгоды</a:t>
            </a:r>
            <a:endParaRPr lang="ru-RU" sz="2400" dirty="0"/>
          </a:p>
        </p:txBody>
      </p:sp>
      <p:sp>
        <p:nvSpPr>
          <p:cNvPr id="4" name="Номер слайда 3">
            <a:extLst>
              <a:ext uri="{FF2B5EF4-FFF2-40B4-BE49-F238E27FC236}">
                <a16:creationId xmlns:a16="http://schemas.microsoft.com/office/drawing/2014/main" id="{AA1604B6-E42C-4CFF-94DA-A3B2B68FA5F6}"/>
              </a:ext>
            </a:extLst>
          </p:cNvPr>
          <p:cNvSpPr>
            <a:spLocks noGrp="1"/>
          </p:cNvSpPr>
          <p:nvPr>
            <p:ph type="sldNum" sz="quarter" idx="12"/>
          </p:nvPr>
        </p:nvSpPr>
        <p:spPr/>
        <p:txBody>
          <a:bodyPr/>
          <a:lstStyle/>
          <a:p>
            <a:fld id="{D0593259-8AAE-44E9-8AAB-F537DF4C5159}" type="slidenum">
              <a:rPr lang="ru-RU" smtClean="0"/>
              <a:pPr/>
              <a:t>44</a:t>
            </a:fld>
            <a:endParaRPr lang="ru-RU"/>
          </a:p>
        </p:txBody>
      </p:sp>
    </p:spTree>
    <p:extLst>
      <p:ext uri="{BB962C8B-B14F-4D97-AF65-F5344CB8AC3E}">
        <p14:creationId xmlns:p14="http://schemas.microsoft.com/office/powerpoint/2010/main" val="1917312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793D7F-6273-4B51-B8D5-7BAA770CAF64}"/>
              </a:ext>
            </a:extLst>
          </p:cNvPr>
          <p:cNvSpPr>
            <a:spLocks noGrp="1"/>
          </p:cNvSpPr>
          <p:nvPr>
            <p:ph type="title"/>
          </p:nvPr>
        </p:nvSpPr>
        <p:spPr>
          <a:xfrm>
            <a:off x="1738858" y="329899"/>
            <a:ext cx="9765753" cy="1280890"/>
          </a:xfrm>
        </p:spPr>
        <p:txBody>
          <a:bodyPr>
            <a:normAutofit fontScale="90000"/>
          </a:bodyPr>
          <a:lstStyle/>
          <a:p>
            <a:r>
              <a:rPr lang="ru-RU" sz="4000" dirty="0"/>
              <a:t>Стратегия реагирования на позитивные риски </a:t>
            </a:r>
            <a:r>
              <a:rPr lang="ru-RU" sz="4000" b="1" dirty="0">
                <a:solidFill>
                  <a:srgbClr val="00B050"/>
                </a:solidFill>
              </a:rPr>
              <a:t>Возможности - Усиление</a:t>
            </a:r>
            <a:br>
              <a:rPr lang="ru-RU" dirty="0">
                <a:solidFill>
                  <a:schemeClr val="tx1">
                    <a:lumMod val="75000"/>
                    <a:lumOff val="25000"/>
                  </a:schemeClr>
                </a:solidFill>
              </a:rPr>
            </a:br>
            <a:endParaRPr lang="ru-RU" dirty="0"/>
          </a:p>
        </p:txBody>
      </p:sp>
      <p:sp>
        <p:nvSpPr>
          <p:cNvPr id="3" name="Объект 2">
            <a:extLst>
              <a:ext uri="{FF2B5EF4-FFF2-40B4-BE49-F238E27FC236}">
                <a16:creationId xmlns:a16="http://schemas.microsoft.com/office/drawing/2014/main" id="{8BE76093-7890-4951-B2D4-CD736765DAB5}"/>
              </a:ext>
            </a:extLst>
          </p:cNvPr>
          <p:cNvSpPr>
            <a:spLocks noGrp="1"/>
          </p:cNvSpPr>
          <p:nvPr>
            <p:ph idx="1"/>
          </p:nvPr>
        </p:nvSpPr>
        <p:spPr>
          <a:xfrm>
            <a:off x="1738858" y="1788827"/>
            <a:ext cx="10283253" cy="4911776"/>
          </a:xfrm>
        </p:spPr>
        <p:txBody>
          <a:bodyPr>
            <a:noAutofit/>
          </a:bodyPr>
          <a:lstStyle/>
          <a:p>
            <a:r>
              <a:rPr lang="ru-RU" sz="2400" dirty="0"/>
              <a:t>При применении этой стратегии изменяется размер благоприятной возможности путем повышения вероятности возникновения или положительного воздействия</a:t>
            </a:r>
          </a:p>
          <a:p>
            <a:r>
              <a:rPr lang="ru-RU" sz="2400" dirty="0"/>
              <a:t>Происходит выявление и максимизация основных источников этих позитивных рисков</a:t>
            </a:r>
          </a:p>
          <a:p>
            <a:r>
              <a:rPr lang="ru-RU" sz="2400" dirty="0"/>
              <a:t>Для повышения данной вероятности можно попытаться укрепить причину, вызывающую благоприятную возможность, и целенаправленно усилить условия ее появления. </a:t>
            </a:r>
          </a:p>
          <a:p>
            <a:r>
              <a:rPr lang="ru-RU" sz="2400" b="1" dirty="0"/>
              <a:t>Как реагировать</a:t>
            </a:r>
            <a:r>
              <a:rPr lang="en-US" sz="2400" b="1" dirty="0"/>
              <a:t>:</a:t>
            </a:r>
            <a:r>
              <a:rPr lang="ru-RU" sz="2400" b="1" dirty="0"/>
              <a:t> </a:t>
            </a:r>
            <a:r>
              <a:rPr lang="ru-RU" sz="2400" dirty="0"/>
              <a:t>необходимо повлиять на источники воздействия, </a:t>
            </a:r>
            <a:r>
              <a:rPr lang="ru-RU" sz="2400" dirty="0" err="1"/>
              <a:t>максимизируя</a:t>
            </a:r>
            <a:r>
              <a:rPr lang="ru-RU" sz="2400" dirty="0"/>
              <a:t> чувствительность проекта к этой благоприятной возможности</a:t>
            </a:r>
          </a:p>
        </p:txBody>
      </p:sp>
      <p:sp>
        <p:nvSpPr>
          <p:cNvPr id="4" name="Номер слайда 3">
            <a:extLst>
              <a:ext uri="{FF2B5EF4-FFF2-40B4-BE49-F238E27FC236}">
                <a16:creationId xmlns:a16="http://schemas.microsoft.com/office/drawing/2014/main" id="{AA1604B6-E42C-4CFF-94DA-A3B2B68FA5F6}"/>
              </a:ext>
            </a:extLst>
          </p:cNvPr>
          <p:cNvSpPr>
            <a:spLocks noGrp="1"/>
          </p:cNvSpPr>
          <p:nvPr>
            <p:ph type="sldNum" sz="quarter" idx="12"/>
          </p:nvPr>
        </p:nvSpPr>
        <p:spPr/>
        <p:txBody>
          <a:bodyPr/>
          <a:lstStyle/>
          <a:p>
            <a:fld id="{D0593259-8AAE-44E9-8AAB-F537DF4C5159}" type="slidenum">
              <a:rPr lang="ru-RU" smtClean="0"/>
              <a:pPr/>
              <a:t>45</a:t>
            </a:fld>
            <a:endParaRPr lang="ru-RU"/>
          </a:p>
        </p:txBody>
      </p:sp>
    </p:spTree>
    <p:extLst>
      <p:ext uri="{BB962C8B-B14F-4D97-AF65-F5344CB8AC3E}">
        <p14:creationId xmlns:p14="http://schemas.microsoft.com/office/powerpoint/2010/main" val="5715436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854F77-D8F4-43C3-AFA1-BAE1253C0D67}"/>
              </a:ext>
            </a:extLst>
          </p:cNvPr>
          <p:cNvSpPr>
            <a:spLocks noGrp="1"/>
          </p:cNvSpPr>
          <p:nvPr>
            <p:ph type="title"/>
          </p:nvPr>
        </p:nvSpPr>
        <p:spPr>
          <a:xfrm>
            <a:off x="1747056" y="329899"/>
            <a:ext cx="10050203" cy="1280890"/>
          </a:xfrm>
        </p:spPr>
        <p:txBody>
          <a:bodyPr>
            <a:normAutofit/>
          </a:bodyPr>
          <a:lstStyle/>
          <a:p>
            <a:r>
              <a:rPr lang="ru-RU" b="1" dirty="0"/>
              <a:t>Выбор стратегии реагирования на риски </a:t>
            </a:r>
          </a:p>
        </p:txBody>
      </p:sp>
      <p:sp>
        <p:nvSpPr>
          <p:cNvPr id="4" name="Номер слайда 3">
            <a:extLst>
              <a:ext uri="{FF2B5EF4-FFF2-40B4-BE49-F238E27FC236}">
                <a16:creationId xmlns:a16="http://schemas.microsoft.com/office/drawing/2014/main" id="{868D2B7A-D704-4960-B498-D338B18EA676}"/>
              </a:ext>
            </a:extLst>
          </p:cNvPr>
          <p:cNvSpPr>
            <a:spLocks noGrp="1"/>
          </p:cNvSpPr>
          <p:nvPr>
            <p:ph type="sldNum" sz="quarter" idx="12"/>
          </p:nvPr>
        </p:nvSpPr>
        <p:spPr/>
        <p:txBody>
          <a:bodyPr/>
          <a:lstStyle/>
          <a:p>
            <a:fld id="{D0593259-8AAE-44E9-8AAB-F537DF4C5159}" type="slidenum">
              <a:rPr lang="ru-RU" smtClean="0"/>
              <a:pPr/>
              <a:t>46</a:t>
            </a:fld>
            <a:endParaRPr lang="ru-RU"/>
          </a:p>
        </p:txBody>
      </p:sp>
      <p:pic>
        <p:nvPicPr>
          <p:cNvPr id="5" name="Рисунок 4">
            <a:extLst>
              <a:ext uri="{FF2B5EF4-FFF2-40B4-BE49-F238E27FC236}">
                <a16:creationId xmlns:a16="http://schemas.microsoft.com/office/drawing/2014/main" id="{9780808C-C997-4530-93B2-FED21BBF7F31}"/>
              </a:ext>
            </a:extLst>
          </p:cNvPr>
          <p:cNvPicPr>
            <a:picLocks noChangeAspect="1"/>
          </p:cNvPicPr>
          <p:nvPr/>
        </p:nvPicPr>
        <p:blipFill>
          <a:blip r:embed="rId2" cstate="print"/>
          <a:stretch>
            <a:fillRect/>
          </a:stretch>
        </p:blipFill>
        <p:spPr>
          <a:xfrm>
            <a:off x="2368071" y="1152907"/>
            <a:ext cx="8495993" cy="5705093"/>
          </a:xfrm>
          <a:prstGeom prst="rect">
            <a:avLst/>
          </a:prstGeom>
        </p:spPr>
      </p:pic>
    </p:spTree>
    <p:extLst>
      <p:ext uri="{BB962C8B-B14F-4D97-AF65-F5344CB8AC3E}">
        <p14:creationId xmlns:p14="http://schemas.microsoft.com/office/powerpoint/2010/main" val="358214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84F14-3969-48C1-8A28-CA4D2DC04179}"/>
              </a:ext>
            </a:extLst>
          </p:cNvPr>
          <p:cNvSpPr>
            <a:spLocks noGrp="1"/>
          </p:cNvSpPr>
          <p:nvPr>
            <p:ph type="title"/>
          </p:nvPr>
        </p:nvSpPr>
        <p:spPr>
          <a:xfrm>
            <a:off x="1640156" y="512462"/>
            <a:ext cx="10020032" cy="1280890"/>
          </a:xfrm>
        </p:spPr>
        <p:txBody>
          <a:bodyPr>
            <a:normAutofit fontScale="90000"/>
          </a:bodyPr>
          <a:lstStyle/>
          <a:p>
            <a:r>
              <a:rPr lang="ru-RU" b="1" dirty="0"/>
              <a:t>(</a:t>
            </a:r>
            <a:r>
              <a:rPr lang="ru-RU" b="1" dirty="0">
                <a:solidFill>
                  <a:srgbClr val="FF0000"/>
                </a:solidFill>
              </a:rPr>
              <a:t>6</a:t>
            </a:r>
            <a:r>
              <a:rPr lang="ru-RU" b="1" dirty="0"/>
              <a:t>) Управление и мониторинг рисков</a:t>
            </a:r>
            <a:br>
              <a:rPr lang="ru-RU" dirty="0"/>
            </a:br>
            <a:br>
              <a:rPr lang="ru-RU" dirty="0"/>
            </a:br>
            <a:br>
              <a:rPr lang="ru-RU" dirty="0"/>
            </a:br>
            <a:endParaRPr lang="ru-RU" dirty="0"/>
          </a:p>
        </p:txBody>
      </p:sp>
      <p:sp>
        <p:nvSpPr>
          <p:cNvPr id="4" name="Номер слайда 3">
            <a:extLst>
              <a:ext uri="{FF2B5EF4-FFF2-40B4-BE49-F238E27FC236}">
                <a16:creationId xmlns:a16="http://schemas.microsoft.com/office/drawing/2014/main" id="{60CEB9D1-8254-482F-AB99-57D64FBE8F99}"/>
              </a:ext>
            </a:extLst>
          </p:cNvPr>
          <p:cNvSpPr>
            <a:spLocks noGrp="1"/>
          </p:cNvSpPr>
          <p:nvPr>
            <p:ph type="sldNum" sz="quarter" idx="12"/>
          </p:nvPr>
        </p:nvSpPr>
        <p:spPr/>
        <p:txBody>
          <a:bodyPr/>
          <a:lstStyle/>
          <a:p>
            <a:fld id="{D0593259-8AAE-44E9-8AAB-F537DF4C5159}" type="slidenum">
              <a:rPr lang="ru-RU" smtClean="0"/>
              <a:pPr/>
              <a:t>47</a:t>
            </a:fld>
            <a:endParaRPr lang="ru-RU"/>
          </a:p>
        </p:txBody>
      </p:sp>
      <p:sp>
        <p:nvSpPr>
          <p:cNvPr id="8" name="Прямоугольник 7">
            <a:extLst>
              <a:ext uri="{FF2B5EF4-FFF2-40B4-BE49-F238E27FC236}">
                <a16:creationId xmlns:a16="http://schemas.microsoft.com/office/drawing/2014/main" id="{70A4E47E-F70C-426C-8228-44AD17B24E67}"/>
              </a:ext>
            </a:extLst>
          </p:cNvPr>
          <p:cNvSpPr/>
          <p:nvPr/>
        </p:nvSpPr>
        <p:spPr>
          <a:xfrm>
            <a:off x="1640155" y="1152907"/>
            <a:ext cx="10127124" cy="4667945"/>
          </a:xfrm>
          <a:prstGeom prst="rect">
            <a:avLst/>
          </a:prstGeom>
        </p:spPr>
        <p:txBody>
          <a:bodyPr wrap="square">
            <a:spAutoFit/>
          </a:bodyPr>
          <a:lstStyle/>
          <a:p>
            <a:pPr marL="342900" indent="-342900">
              <a:spcBef>
                <a:spcPts val="1000"/>
              </a:spcBef>
              <a:buClr>
                <a:schemeClr val="accent1"/>
              </a:buClr>
              <a:buFont typeface="Wingdings 3" charset="2"/>
              <a:buChar char=""/>
            </a:pPr>
            <a:r>
              <a:rPr lang="ru-RU" sz="2400" dirty="0">
                <a:solidFill>
                  <a:schemeClr val="tx1">
                    <a:lumMod val="75000"/>
                    <a:lumOff val="25000"/>
                  </a:schemeClr>
                </a:solidFill>
              </a:rPr>
              <a:t>Цель </a:t>
            </a:r>
            <a:r>
              <a:rPr lang="ru-RU" sz="2400" dirty="0"/>
              <a:t>— </a:t>
            </a:r>
            <a:r>
              <a:rPr lang="ru-RU" sz="2400" dirty="0">
                <a:solidFill>
                  <a:schemeClr val="tx1">
                    <a:lumMod val="75000"/>
                    <a:lumOff val="25000"/>
                  </a:schemeClr>
                </a:solidFill>
              </a:rPr>
              <a:t>управление и наблюдение за прогрессом выполнения принятых планов по  предотвращению рисков и смягчению их вероятных последствий</a:t>
            </a:r>
          </a:p>
          <a:p>
            <a:pPr marL="342900" indent="-342900">
              <a:spcBef>
                <a:spcPts val="1000"/>
              </a:spcBef>
              <a:buClr>
                <a:schemeClr val="accent1"/>
              </a:buClr>
              <a:buFont typeface="Wingdings 3" charset="2"/>
              <a:buChar char=""/>
            </a:pPr>
            <a:r>
              <a:rPr lang="ru-RU" sz="2400" dirty="0">
                <a:solidFill>
                  <a:schemeClr val="tx1">
                    <a:lumMod val="75000"/>
                    <a:lumOff val="25000"/>
                  </a:schemeClr>
                </a:solidFill>
              </a:rPr>
              <a:t>Во время мониторинга команда проекта выполняет планы по предотвращению рисков</a:t>
            </a:r>
          </a:p>
          <a:p>
            <a:pPr marL="342900" indent="-342900">
              <a:spcBef>
                <a:spcPts val="1000"/>
              </a:spcBef>
              <a:buClr>
                <a:schemeClr val="accent1"/>
              </a:buClr>
              <a:buFont typeface="Wingdings 3" charset="2"/>
              <a:buChar char=""/>
            </a:pPr>
            <a:r>
              <a:rPr lang="ru-RU" sz="2400" dirty="0">
                <a:solidFill>
                  <a:schemeClr val="tx1">
                    <a:lumMod val="75000"/>
                    <a:lumOff val="25000"/>
                  </a:schemeClr>
                </a:solidFill>
              </a:rPr>
              <a:t>Обеспечивается своевременное исполнение превентивных мер по смягчению последствий с помощью "</a:t>
            </a:r>
            <a:r>
              <a:rPr lang="ru-RU" sz="2400" b="1" dirty="0">
                <a:solidFill>
                  <a:srgbClr val="FF0000"/>
                </a:solidFill>
              </a:rPr>
              <a:t>симптомов риска</a:t>
            </a:r>
            <a:r>
              <a:rPr lang="ru-RU" sz="2400" dirty="0">
                <a:solidFill>
                  <a:schemeClr val="tx1">
                    <a:lumMod val="75000"/>
                    <a:lumOff val="25000"/>
                  </a:schemeClr>
                </a:solidFill>
              </a:rPr>
              <a:t>", указывающих на возможность того, что события риска произойдут в ближайшее время</a:t>
            </a:r>
          </a:p>
          <a:p>
            <a:pPr marL="342900" indent="-342900">
              <a:spcBef>
                <a:spcPts val="1000"/>
              </a:spcBef>
              <a:buClr>
                <a:schemeClr val="accent1"/>
              </a:buClr>
              <a:buFont typeface="Wingdings 3" charset="2"/>
              <a:buChar char=""/>
            </a:pPr>
            <a:endParaRPr lang="ru-RU" sz="2400" dirty="0">
              <a:solidFill>
                <a:schemeClr val="tx1">
                  <a:lumMod val="75000"/>
                  <a:lumOff val="25000"/>
                </a:schemeClr>
              </a:solidFill>
            </a:endParaRPr>
          </a:p>
          <a:p>
            <a:pPr>
              <a:spcBef>
                <a:spcPts val="1000"/>
              </a:spcBef>
              <a:buClr>
                <a:schemeClr val="accent1"/>
              </a:buClr>
            </a:pPr>
            <a:r>
              <a:rPr lang="ru-RU" sz="2400" b="1" dirty="0"/>
              <a:t>Инструменты</a:t>
            </a:r>
            <a:r>
              <a:rPr lang="en-US" sz="2400" b="1" dirty="0"/>
              <a:t>:</a:t>
            </a:r>
            <a:r>
              <a:rPr lang="ru-RU" sz="2400" b="1" dirty="0"/>
              <a:t> мониторинг и контроль!</a:t>
            </a:r>
            <a:endParaRPr lang="ru-RU" sz="2400" dirty="0">
              <a:solidFill>
                <a:schemeClr val="tx1">
                  <a:lumMod val="75000"/>
                  <a:lumOff val="25000"/>
                </a:schemeClr>
              </a:solidFill>
            </a:endParaRPr>
          </a:p>
        </p:txBody>
      </p:sp>
    </p:spTree>
    <p:extLst>
      <p:ext uri="{BB962C8B-B14F-4D97-AF65-F5344CB8AC3E}">
        <p14:creationId xmlns:p14="http://schemas.microsoft.com/office/powerpoint/2010/main" val="4162714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B29016-87D2-412B-89FC-F57FCFC181AE}"/>
              </a:ext>
            </a:extLst>
          </p:cNvPr>
          <p:cNvSpPr>
            <a:spLocks noGrp="1"/>
          </p:cNvSpPr>
          <p:nvPr>
            <p:ph type="title"/>
          </p:nvPr>
        </p:nvSpPr>
        <p:spPr>
          <a:xfrm>
            <a:off x="1687669" y="624110"/>
            <a:ext cx="4137059" cy="1280890"/>
          </a:xfrm>
        </p:spPr>
        <p:txBody>
          <a:bodyPr>
            <a:normAutofit/>
          </a:bodyPr>
          <a:lstStyle/>
          <a:p>
            <a:r>
              <a:rPr lang="ru-RU" sz="3200" dirty="0"/>
              <a:t>Что почитать</a:t>
            </a:r>
            <a:r>
              <a:rPr lang="en-US" sz="3200" dirty="0"/>
              <a:t>?</a:t>
            </a:r>
            <a:endParaRPr lang="ru-RU" sz="3200" dirty="0"/>
          </a:p>
        </p:txBody>
      </p:sp>
      <p:sp>
        <p:nvSpPr>
          <p:cNvPr id="4" name="Номер слайда 3">
            <a:extLst>
              <a:ext uri="{FF2B5EF4-FFF2-40B4-BE49-F238E27FC236}">
                <a16:creationId xmlns:a16="http://schemas.microsoft.com/office/drawing/2014/main" id="{62F08404-0FBA-43E2-8D92-4605261F6D4C}"/>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D0593259-8AAE-44E9-8AAB-F537DF4C5159}" type="slidenum">
              <a:rPr lang="ru-RU" sz="1900" smtClean="0"/>
              <a:pPr>
                <a:lnSpc>
                  <a:spcPct val="90000"/>
                </a:lnSpc>
                <a:spcAft>
                  <a:spcPts val="600"/>
                </a:spcAft>
              </a:pPr>
              <a:t>48</a:t>
            </a:fld>
            <a:endParaRPr lang="ru-RU" sz="1900"/>
          </a:p>
        </p:txBody>
      </p:sp>
      <p:sp>
        <p:nvSpPr>
          <p:cNvPr id="5" name="Rectangle 1">
            <a:extLst>
              <a:ext uri="{FF2B5EF4-FFF2-40B4-BE49-F238E27FC236}">
                <a16:creationId xmlns:a16="http://schemas.microsoft.com/office/drawing/2014/main" id="{061140B8-8671-42A7-B3A0-F3D98C0D77C8}"/>
              </a:ext>
            </a:extLst>
          </p:cNvPr>
          <p:cNvSpPr>
            <a:spLocks noGrp="1" noChangeArrowheads="1"/>
          </p:cNvSpPr>
          <p:nvPr>
            <p:ph idx="1"/>
          </p:nvPr>
        </p:nvSpPr>
        <p:spPr bwMode="auto">
          <a:xfrm>
            <a:off x="1215189" y="1235789"/>
            <a:ext cx="8317437" cy="504469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lvl1pPr eaLnBrk="0" fontAlgn="base" hangingPunct="0">
              <a:spcBef>
                <a:spcPct val="0"/>
              </a:spcBef>
              <a:spcAft>
                <a:spcPct val="0"/>
              </a:spcAft>
              <a:tabLst>
                <a:tab pos="269875" algn="l"/>
              </a:tabLst>
              <a:defRPr>
                <a:solidFill>
                  <a:schemeClr val="tx1"/>
                </a:solidFill>
                <a:latin typeface="Arial" panose="020B0604020202020204" pitchFamily="34" charset="0"/>
              </a:defRPr>
            </a:lvl1pPr>
            <a:lvl2pPr eaLnBrk="0" fontAlgn="base" hangingPunct="0">
              <a:spcBef>
                <a:spcPct val="0"/>
              </a:spcBef>
              <a:spcAft>
                <a:spcPct val="0"/>
              </a:spcAft>
              <a:tabLst>
                <a:tab pos="269875" algn="l"/>
              </a:tabLst>
              <a:defRPr>
                <a:solidFill>
                  <a:schemeClr val="tx1"/>
                </a:solidFill>
                <a:latin typeface="Arial" panose="020B0604020202020204" pitchFamily="34" charset="0"/>
              </a:defRPr>
            </a:lvl2pPr>
            <a:lvl3pPr eaLnBrk="0" fontAlgn="base" hangingPunct="0">
              <a:spcBef>
                <a:spcPct val="0"/>
              </a:spcBef>
              <a:spcAft>
                <a:spcPct val="0"/>
              </a:spcAft>
              <a:tabLst>
                <a:tab pos="269875" algn="l"/>
              </a:tabLst>
              <a:defRPr>
                <a:solidFill>
                  <a:schemeClr val="tx1"/>
                </a:solidFill>
                <a:latin typeface="Arial" panose="020B0604020202020204" pitchFamily="34" charset="0"/>
              </a:defRPr>
            </a:lvl3pPr>
            <a:lvl4pPr eaLnBrk="0" fontAlgn="base" hangingPunct="0">
              <a:spcBef>
                <a:spcPct val="0"/>
              </a:spcBef>
              <a:spcAft>
                <a:spcPct val="0"/>
              </a:spcAft>
              <a:tabLst>
                <a:tab pos="269875" algn="l"/>
              </a:tabLst>
              <a:defRPr>
                <a:solidFill>
                  <a:schemeClr val="tx1"/>
                </a:solidFill>
                <a:latin typeface="Arial" panose="020B0604020202020204" pitchFamily="34" charset="0"/>
              </a:defRPr>
            </a:lvl4pPr>
            <a:lvl5pPr eaLnBrk="0" fontAlgn="base" hangingPunct="0">
              <a:spcBef>
                <a:spcPct val="0"/>
              </a:spcBef>
              <a:spcAft>
                <a:spcPct val="0"/>
              </a:spcAft>
              <a:tabLst>
                <a:tab pos="269875" algn="l"/>
              </a:tabLst>
              <a:defRPr>
                <a:solidFill>
                  <a:schemeClr val="tx1"/>
                </a:solidFill>
                <a:latin typeface="Arial" panose="020B0604020202020204" pitchFamily="34" charset="0"/>
              </a:defRPr>
            </a:lvl5pPr>
            <a:lvl6pPr eaLnBrk="0" fontAlgn="base" hangingPunct="0">
              <a:spcBef>
                <a:spcPct val="0"/>
              </a:spcBef>
              <a:spcAft>
                <a:spcPct val="0"/>
              </a:spcAft>
              <a:tabLst>
                <a:tab pos="269875" algn="l"/>
              </a:tabLst>
              <a:defRPr>
                <a:solidFill>
                  <a:schemeClr val="tx1"/>
                </a:solidFill>
                <a:latin typeface="Arial" panose="020B0604020202020204" pitchFamily="34" charset="0"/>
              </a:defRPr>
            </a:lvl6pPr>
            <a:lvl7pPr eaLnBrk="0" fontAlgn="base" hangingPunct="0">
              <a:spcBef>
                <a:spcPct val="0"/>
              </a:spcBef>
              <a:spcAft>
                <a:spcPct val="0"/>
              </a:spcAft>
              <a:tabLst>
                <a:tab pos="269875" algn="l"/>
              </a:tabLst>
              <a:defRPr>
                <a:solidFill>
                  <a:schemeClr val="tx1"/>
                </a:solidFill>
                <a:latin typeface="Arial" panose="020B0604020202020204" pitchFamily="34" charset="0"/>
              </a:defRPr>
            </a:lvl7pPr>
            <a:lvl8pPr eaLnBrk="0" fontAlgn="base" hangingPunct="0">
              <a:spcBef>
                <a:spcPct val="0"/>
              </a:spcBef>
              <a:spcAft>
                <a:spcPct val="0"/>
              </a:spcAft>
              <a:tabLst>
                <a:tab pos="269875" algn="l"/>
              </a:tabLst>
              <a:defRPr>
                <a:solidFill>
                  <a:schemeClr val="tx1"/>
                </a:solidFill>
                <a:latin typeface="Arial" panose="020B0604020202020204" pitchFamily="34" charset="0"/>
              </a:defRPr>
            </a:lvl8pPr>
            <a:lvl9pPr eaLnBrk="0" fontAlgn="base" hangingPunct="0">
              <a:spcBef>
                <a:spcPct val="0"/>
              </a:spcBef>
              <a:spcAft>
                <a:spcPct val="0"/>
              </a:spcAft>
              <a:tabLst>
                <a:tab pos="269875" algn="l"/>
              </a:tabLst>
              <a:defRPr>
                <a:solidFill>
                  <a:schemeClr val="tx1"/>
                </a:solidFill>
                <a:latin typeface="Arial" panose="020B0604020202020204" pitchFamily="34" charset="0"/>
              </a:defRPr>
            </a:lvl9pPr>
          </a:lstStyle>
          <a:p>
            <a:pPr eaLnBrk="1" hangingPunct="1">
              <a:spcBef>
                <a:spcPts val="1000"/>
              </a:spcBef>
              <a:spcAft>
                <a:spcPts val="0"/>
              </a:spcAft>
            </a:pPr>
            <a:r>
              <a:rPr lang="ru-RU" dirty="0">
                <a:solidFill>
                  <a:schemeClr val="tx1">
                    <a:lumMod val="75000"/>
                    <a:lumOff val="25000"/>
                  </a:schemeClr>
                </a:solidFill>
                <a:latin typeface="+mn-lt"/>
              </a:rPr>
              <a:t>В этой книге Том </a:t>
            </a:r>
            <a:r>
              <a:rPr lang="ru-RU" dirty="0" err="1">
                <a:solidFill>
                  <a:schemeClr val="tx1">
                    <a:lumMod val="75000"/>
                    <a:lumOff val="25000"/>
                  </a:schemeClr>
                </a:solidFill>
                <a:latin typeface="+mn-lt"/>
              </a:rPr>
              <a:t>ДеМарко</a:t>
            </a:r>
            <a:r>
              <a:rPr lang="ru-RU" dirty="0">
                <a:solidFill>
                  <a:schemeClr val="tx1">
                    <a:lumMod val="75000"/>
                    <a:lumOff val="25000"/>
                  </a:schemeClr>
                </a:solidFill>
                <a:latin typeface="+mn-lt"/>
              </a:rPr>
              <a:t> и Тимоти Листер, авторы бестселлера </a:t>
            </a:r>
            <a:r>
              <a:rPr lang="ru-RU" dirty="0" err="1">
                <a:solidFill>
                  <a:schemeClr val="tx1">
                    <a:lumMod val="75000"/>
                    <a:lumOff val="25000"/>
                  </a:schemeClr>
                </a:solidFill>
                <a:latin typeface="+mn-lt"/>
              </a:rPr>
              <a:t>Peopleware</a:t>
            </a:r>
            <a:r>
              <a:rPr lang="ru-RU" dirty="0">
                <a:solidFill>
                  <a:schemeClr val="tx1">
                    <a:lumMod val="75000"/>
                    <a:lumOff val="25000"/>
                  </a:schemeClr>
                </a:solidFill>
                <a:latin typeface="+mn-lt"/>
              </a:rPr>
              <a:t>, рассказывают, как идентифицировать риски, управлять ими и извлекать выгоду из рисков. </a:t>
            </a:r>
            <a:br>
              <a:rPr lang="ru-RU" dirty="0">
                <a:solidFill>
                  <a:schemeClr val="tx1">
                    <a:lumMod val="75000"/>
                    <a:lumOff val="25000"/>
                  </a:schemeClr>
                </a:solidFill>
                <a:latin typeface="+mn-lt"/>
              </a:rPr>
            </a:br>
            <a:endParaRPr lang="ru-RU" dirty="0">
              <a:solidFill>
                <a:schemeClr val="tx1">
                  <a:lumMod val="75000"/>
                  <a:lumOff val="25000"/>
                </a:schemeClr>
              </a:solidFill>
              <a:latin typeface="+mn-lt"/>
            </a:endParaRPr>
          </a:p>
          <a:p>
            <a:pPr algn="just" eaLnBrk="1" hangingPunct="1">
              <a:spcBef>
                <a:spcPts val="1000"/>
              </a:spcBef>
              <a:spcAft>
                <a:spcPts val="0"/>
              </a:spcAft>
            </a:pPr>
            <a:r>
              <a:rPr lang="ru-RU" dirty="0">
                <a:solidFill>
                  <a:schemeClr val="tx1">
                    <a:lumMod val="75000"/>
                    <a:lumOff val="25000"/>
                  </a:schemeClr>
                </a:solidFill>
                <a:latin typeface="+mn-lt"/>
              </a:rPr>
              <a:t>"Избегать рисков - дело проигрышное. Раньше вы могли бы отнестись к проекту, свободному от рисков, как к неожиданному подарку судьбы и благодарили бы звезды за эту редкую удачу - легкий проект. Мы реагировали так же. Какими глупцами мы были! </a:t>
            </a:r>
            <a:r>
              <a:rPr lang="ru-RU" b="1" dirty="0">
                <a:solidFill>
                  <a:schemeClr val="tx1">
                    <a:lumMod val="75000"/>
                    <a:lumOff val="25000"/>
                  </a:schemeClr>
                </a:solidFill>
                <a:latin typeface="+mn-lt"/>
              </a:rPr>
              <a:t>Проекты без риска - удел неудачников. </a:t>
            </a:r>
          </a:p>
          <a:p>
            <a:pPr algn="just" eaLnBrk="1" hangingPunct="1">
              <a:spcBef>
                <a:spcPts val="1000"/>
              </a:spcBef>
              <a:spcAft>
                <a:spcPts val="0"/>
              </a:spcAft>
            </a:pPr>
            <a:endParaRPr lang="ru-RU" dirty="0">
              <a:solidFill>
                <a:schemeClr val="tx1">
                  <a:lumMod val="75000"/>
                  <a:lumOff val="25000"/>
                </a:schemeClr>
              </a:solidFill>
              <a:latin typeface="+mn-lt"/>
            </a:endParaRPr>
          </a:p>
          <a:p>
            <a:pPr algn="just" eaLnBrk="1" hangingPunct="1">
              <a:spcBef>
                <a:spcPts val="1000"/>
              </a:spcBef>
              <a:spcAft>
                <a:spcPts val="0"/>
              </a:spcAft>
            </a:pPr>
            <a:r>
              <a:rPr lang="ru-RU" b="1" dirty="0">
                <a:solidFill>
                  <a:srgbClr val="FF0000"/>
                </a:solidFill>
                <a:latin typeface="+mn-lt"/>
              </a:rPr>
              <a:t>Риски и выгоды всегда ходят рука об руку. </a:t>
            </a:r>
            <a:r>
              <a:rPr lang="ru-RU" dirty="0">
                <a:solidFill>
                  <a:schemeClr val="tx1">
                    <a:lumMod val="75000"/>
                    <a:lumOff val="25000"/>
                  </a:schemeClr>
                </a:solidFill>
                <a:latin typeface="+mn-lt"/>
              </a:rPr>
              <a:t>Компании, избегающие рисков и концентрирующие усилия только на том, что наверняка умеют делать хорошо, засевают поле для своих соперников. Проект полон рисков потому, что ведет вас нехожеными тропами. Он может расширить ваши возможности так, что это сведет с ума ваших конкурентов. В идеале - до такой степени, что конкурентам будет уже нечем ответить"</a:t>
            </a:r>
            <a:endParaRPr lang="en-US" altLang="ru-RU" dirty="0">
              <a:solidFill>
                <a:schemeClr val="tx1">
                  <a:lumMod val="75000"/>
                  <a:lumOff val="25000"/>
                </a:schemeClr>
              </a:solidFill>
              <a:latin typeface="+mn-lt"/>
            </a:endParaRPr>
          </a:p>
        </p:txBody>
      </p:sp>
      <p:sp>
        <p:nvSpPr>
          <p:cNvPr id="3" name="AutoShape 2" descr="Вальсируя с Медведями: управление рисками в проектах по разработке программного обеспечения  #1">
            <a:extLst>
              <a:ext uri="{FF2B5EF4-FFF2-40B4-BE49-F238E27FC236}">
                <a16:creationId xmlns:a16="http://schemas.microsoft.com/office/drawing/2014/main" id="{38684350-015B-4A13-8D25-AAD895EA156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8442" name="Picture 10">
            <a:extLst>
              <a:ext uri="{FF2B5EF4-FFF2-40B4-BE49-F238E27FC236}">
                <a16:creationId xmlns:a16="http://schemas.microsoft.com/office/drawing/2014/main" id="{D46A0F0E-25AE-40FC-9C18-098A5971101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32626" y="0"/>
            <a:ext cx="2614192" cy="3627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2571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54BD03-C254-4726-A3C2-90F70FFA0DF6}"/>
              </a:ext>
            </a:extLst>
          </p:cNvPr>
          <p:cNvSpPr>
            <a:spLocks noGrp="1"/>
          </p:cNvSpPr>
          <p:nvPr>
            <p:ph type="title"/>
          </p:nvPr>
        </p:nvSpPr>
        <p:spPr>
          <a:xfrm>
            <a:off x="1879999" y="624111"/>
            <a:ext cx="8911687" cy="1280890"/>
          </a:xfrm>
        </p:spPr>
        <p:txBody>
          <a:bodyPr/>
          <a:lstStyle/>
          <a:p>
            <a:r>
              <a:rPr lang="ru-RU" b="1" dirty="0"/>
              <a:t>Три главных вывода</a:t>
            </a:r>
          </a:p>
        </p:txBody>
      </p:sp>
      <p:sp>
        <p:nvSpPr>
          <p:cNvPr id="3" name="Объект 2">
            <a:extLst>
              <a:ext uri="{FF2B5EF4-FFF2-40B4-BE49-F238E27FC236}">
                <a16:creationId xmlns:a16="http://schemas.microsoft.com/office/drawing/2014/main" id="{9A21D870-26BA-4260-9773-C8B37E352CA0}"/>
              </a:ext>
            </a:extLst>
          </p:cNvPr>
          <p:cNvSpPr>
            <a:spLocks noGrp="1"/>
          </p:cNvSpPr>
          <p:nvPr>
            <p:ph idx="1"/>
          </p:nvPr>
        </p:nvSpPr>
        <p:spPr>
          <a:xfrm>
            <a:off x="2124516" y="1540188"/>
            <a:ext cx="9807653" cy="4693701"/>
          </a:xfrm>
        </p:spPr>
        <p:txBody>
          <a:bodyPr>
            <a:normAutofit/>
          </a:bodyPr>
          <a:lstStyle/>
          <a:p>
            <a:pPr>
              <a:lnSpc>
                <a:spcPct val="150000"/>
              </a:lnSpc>
            </a:pPr>
            <a:r>
              <a:rPr lang="ru-RU" sz="3600" dirty="0">
                <a:solidFill>
                  <a:schemeClr val="tx1"/>
                </a:solidFill>
              </a:rPr>
              <a:t>Мы не боремся с рисками – мы ими управляем!</a:t>
            </a:r>
            <a:endParaRPr lang="en-US" sz="3600" dirty="0">
              <a:solidFill>
                <a:schemeClr val="tx1"/>
              </a:solidFill>
            </a:endParaRPr>
          </a:p>
          <a:p>
            <a:pPr>
              <a:lnSpc>
                <a:spcPct val="150000"/>
              </a:lnSpc>
            </a:pPr>
            <a:r>
              <a:rPr lang="ru-RU" sz="3600" dirty="0">
                <a:solidFill>
                  <a:schemeClr val="tx1"/>
                </a:solidFill>
              </a:rPr>
              <a:t>Риски и выгоды всегда ходят рука об руку!!</a:t>
            </a:r>
          </a:p>
          <a:p>
            <a:pPr>
              <a:lnSpc>
                <a:spcPct val="150000"/>
              </a:lnSpc>
            </a:pPr>
            <a:r>
              <a:rPr lang="ru-RU" sz="3600" dirty="0">
                <a:solidFill>
                  <a:schemeClr val="tx1"/>
                </a:solidFill>
              </a:rPr>
              <a:t>Проекты без риска - удел неудачников!!! </a:t>
            </a:r>
            <a:r>
              <a:rPr lang="en-US" sz="3600" dirty="0">
                <a:solidFill>
                  <a:schemeClr val="tx1"/>
                </a:solidFill>
                <a:sym typeface="Wingdings" panose="05000000000000000000" pitchFamily="2" charset="2"/>
              </a:rPr>
              <a:t></a:t>
            </a:r>
            <a:endParaRPr lang="ru-RU" sz="3600" dirty="0">
              <a:solidFill>
                <a:schemeClr val="tx1"/>
              </a:solidFill>
            </a:endParaRPr>
          </a:p>
          <a:p>
            <a:endParaRPr lang="ru-RU" dirty="0"/>
          </a:p>
        </p:txBody>
      </p:sp>
      <p:sp>
        <p:nvSpPr>
          <p:cNvPr id="4" name="Номер слайда 3">
            <a:extLst>
              <a:ext uri="{FF2B5EF4-FFF2-40B4-BE49-F238E27FC236}">
                <a16:creationId xmlns:a16="http://schemas.microsoft.com/office/drawing/2014/main" id="{FFF34DDF-6014-4164-873A-614576AA3520}"/>
              </a:ext>
            </a:extLst>
          </p:cNvPr>
          <p:cNvSpPr>
            <a:spLocks noGrp="1"/>
          </p:cNvSpPr>
          <p:nvPr>
            <p:ph type="sldNum" sz="quarter" idx="12"/>
          </p:nvPr>
        </p:nvSpPr>
        <p:spPr/>
        <p:txBody>
          <a:bodyPr/>
          <a:lstStyle/>
          <a:p>
            <a:fld id="{D0593259-8AAE-44E9-8AAB-F537DF4C5159}" type="slidenum">
              <a:rPr lang="ru-RU" smtClean="0"/>
              <a:pPr/>
              <a:t>49</a:t>
            </a:fld>
            <a:endParaRPr lang="ru-RU"/>
          </a:p>
        </p:txBody>
      </p:sp>
    </p:spTree>
    <p:extLst>
      <p:ext uri="{BB962C8B-B14F-4D97-AF65-F5344CB8AC3E}">
        <p14:creationId xmlns:p14="http://schemas.microsoft.com/office/powerpoint/2010/main" val="157095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C68A12-7BE6-46DA-B119-360A327EBE30}"/>
              </a:ext>
            </a:extLst>
          </p:cNvPr>
          <p:cNvSpPr>
            <a:spLocks noGrp="1"/>
          </p:cNvSpPr>
          <p:nvPr>
            <p:ph type="title"/>
          </p:nvPr>
        </p:nvSpPr>
        <p:spPr>
          <a:xfrm>
            <a:off x="1640156" y="512462"/>
            <a:ext cx="8911687" cy="1280890"/>
          </a:xfrm>
        </p:spPr>
        <p:txBody>
          <a:bodyPr/>
          <a:lstStyle/>
          <a:p>
            <a:r>
              <a:rPr lang="ru-RU" dirty="0"/>
              <a:t>В управление проектом входит:</a:t>
            </a:r>
            <a:br>
              <a:rPr lang="ru-RU" dirty="0"/>
            </a:br>
            <a:endParaRPr lang="ru-RU" dirty="0"/>
          </a:p>
        </p:txBody>
      </p:sp>
      <p:sp>
        <p:nvSpPr>
          <p:cNvPr id="3" name="Объект 2">
            <a:extLst>
              <a:ext uri="{FF2B5EF4-FFF2-40B4-BE49-F238E27FC236}">
                <a16:creationId xmlns:a16="http://schemas.microsoft.com/office/drawing/2014/main" id="{9DB87E9E-F407-4992-AB21-1B111C5E4D18}"/>
              </a:ext>
            </a:extLst>
          </p:cNvPr>
          <p:cNvSpPr>
            <a:spLocks noGrp="1"/>
          </p:cNvSpPr>
          <p:nvPr>
            <p:ph idx="1"/>
          </p:nvPr>
        </p:nvSpPr>
        <p:spPr>
          <a:xfrm>
            <a:off x="2589212" y="1540189"/>
            <a:ext cx="8915400" cy="3777622"/>
          </a:xfrm>
        </p:spPr>
        <p:txBody>
          <a:bodyPr/>
          <a:lstStyle/>
          <a:p>
            <a:pPr lvl="0">
              <a:lnSpc>
                <a:spcPct val="150000"/>
              </a:lnSpc>
            </a:pPr>
            <a:r>
              <a:rPr lang="ru-RU" sz="2400" dirty="0"/>
              <a:t>Определение основных требований заказчика</a:t>
            </a:r>
          </a:p>
          <a:p>
            <a:pPr lvl="0">
              <a:lnSpc>
                <a:spcPct val="150000"/>
              </a:lnSpc>
            </a:pPr>
            <a:r>
              <a:rPr lang="ru-RU" sz="2400" dirty="0"/>
              <a:t>Установка определённых и достижимых целей </a:t>
            </a:r>
          </a:p>
          <a:p>
            <a:pPr lvl="0">
              <a:lnSpc>
                <a:spcPct val="150000"/>
              </a:lnSpc>
            </a:pPr>
            <a:r>
              <a:rPr lang="ru-RU" sz="2400" dirty="0"/>
              <a:t>Согласование противоречащих требований по времени, качеству, содержанию и стоимости </a:t>
            </a:r>
          </a:p>
          <a:p>
            <a:pPr lvl="0">
              <a:lnSpc>
                <a:spcPct val="150000"/>
              </a:lnSpc>
            </a:pPr>
            <a:r>
              <a:rPr lang="ru-RU" sz="2400" dirty="0"/>
              <a:t>Корректировка, в соответствии с ожиданиями участников проекта, планов и подходов к реализации</a:t>
            </a:r>
          </a:p>
          <a:p>
            <a:endParaRPr lang="ru-RU" dirty="0"/>
          </a:p>
        </p:txBody>
      </p:sp>
      <p:sp>
        <p:nvSpPr>
          <p:cNvPr id="4" name="Номер слайда 3">
            <a:extLst>
              <a:ext uri="{FF2B5EF4-FFF2-40B4-BE49-F238E27FC236}">
                <a16:creationId xmlns:a16="http://schemas.microsoft.com/office/drawing/2014/main" id="{B30E01F6-C9CA-4349-8948-07F2353CC180}"/>
              </a:ext>
            </a:extLst>
          </p:cNvPr>
          <p:cNvSpPr>
            <a:spLocks noGrp="1"/>
          </p:cNvSpPr>
          <p:nvPr>
            <p:ph type="sldNum" sz="quarter" idx="12"/>
          </p:nvPr>
        </p:nvSpPr>
        <p:spPr/>
        <p:txBody>
          <a:bodyPr/>
          <a:lstStyle/>
          <a:p>
            <a:fld id="{D0593259-8AAE-44E9-8AAB-F537DF4C5159}" type="slidenum">
              <a:rPr lang="ru-RU" smtClean="0"/>
              <a:pPr/>
              <a:t>5</a:t>
            </a:fld>
            <a:endParaRPr lang="ru-RU"/>
          </a:p>
        </p:txBody>
      </p:sp>
    </p:spTree>
    <p:extLst>
      <p:ext uri="{BB962C8B-B14F-4D97-AF65-F5344CB8AC3E}">
        <p14:creationId xmlns:p14="http://schemas.microsoft.com/office/powerpoint/2010/main" val="8818967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28" name="Group 70">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2"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3"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4"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5"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6"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7"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8"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9"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0"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1"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2"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3"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29" name="Group 84">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6"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7"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8"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9"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0"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1"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2"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3"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4"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5"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6"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7"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30" name="Rectangle 98">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31"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3" name="Freeform 11">
            <a:extLst>
              <a:ext uri="{FF2B5EF4-FFF2-40B4-BE49-F238E27FC236}">
                <a16:creationId xmlns:a16="http://schemas.microsoft.com/office/drawing/2014/main" id="{54EEEBD9-D37D-42B9-BE64-2C102B1D6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Номер слайда 3">
            <a:extLst>
              <a:ext uri="{FF2B5EF4-FFF2-40B4-BE49-F238E27FC236}">
                <a16:creationId xmlns:a16="http://schemas.microsoft.com/office/drawing/2014/main" id="{F6AAEDD6-D32A-41FF-8F90-79B74D9C6D5D}"/>
              </a:ext>
            </a:extLst>
          </p:cNvPr>
          <p:cNvSpPr>
            <a:spLocks noGrp="1"/>
          </p:cNvSpPr>
          <p:nvPr>
            <p:ph type="sldNum" sz="quarter" idx="12"/>
          </p:nvPr>
        </p:nvSpPr>
        <p:spPr>
          <a:xfrm>
            <a:off x="531812" y="787782"/>
            <a:ext cx="779767" cy="365125"/>
          </a:xfrm>
        </p:spPr>
        <p:txBody>
          <a:bodyPr vert="horz" lIns="91440" tIns="45720" rIns="91440" bIns="45720" rtlCol="0" anchor="ctr">
            <a:normAutofit/>
          </a:bodyPr>
          <a:lstStyle/>
          <a:p>
            <a:pPr>
              <a:lnSpc>
                <a:spcPct val="90000"/>
              </a:lnSpc>
              <a:spcAft>
                <a:spcPts val="600"/>
              </a:spcAft>
            </a:pPr>
            <a:fld id="{D0593259-8AAE-44E9-8AAB-F537DF4C5159}" type="slidenum">
              <a:rPr lang="en-US" sz="1900" smtClean="0"/>
              <a:pPr>
                <a:lnSpc>
                  <a:spcPct val="90000"/>
                </a:lnSpc>
                <a:spcAft>
                  <a:spcPts val="600"/>
                </a:spcAft>
              </a:pPr>
              <a:t>50</a:t>
            </a:fld>
            <a:endParaRPr lang="en-US" sz="1900"/>
          </a:p>
        </p:txBody>
      </p:sp>
      <p:sp>
        <p:nvSpPr>
          <p:cNvPr id="105" name="Rectangle 104">
            <a:extLst>
              <a:ext uri="{FF2B5EF4-FFF2-40B4-BE49-F238E27FC236}">
                <a16:creationId xmlns:a16="http://schemas.microsoft.com/office/drawing/2014/main" id="{A2F47212-081A-4E41-8623-C5BD41ADD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43467"/>
            <a:ext cx="8959322" cy="5571066"/>
          </a:xfrm>
          <a:prstGeom prst="rect">
            <a:avLst/>
          </a:prstGeom>
          <a:solidFill>
            <a:srgbClr val="FFFFFF"/>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5AB95BB-E44F-4B81-8236-D5BD12CBB4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325669" y="968023"/>
            <a:ext cx="7490154" cy="4924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618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132901-8D7E-4AE0-80C0-33AC30FB91BB}"/>
              </a:ext>
            </a:extLst>
          </p:cNvPr>
          <p:cNvSpPr>
            <a:spLocks noGrp="1"/>
          </p:cNvSpPr>
          <p:nvPr>
            <p:ph type="title"/>
          </p:nvPr>
        </p:nvSpPr>
        <p:spPr>
          <a:xfrm>
            <a:off x="1640156" y="512462"/>
            <a:ext cx="8911687" cy="1280890"/>
          </a:xfrm>
        </p:spPr>
        <p:txBody>
          <a:bodyPr/>
          <a:lstStyle/>
          <a:p>
            <a:r>
              <a:rPr lang="ru-RU" dirty="0"/>
              <a:t>Ограничения проекта </a:t>
            </a:r>
          </a:p>
        </p:txBody>
      </p:sp>
      <p:sp>
        <p:nvSpPr>
          <p:cNvPr id="3" name="Объект 2">
            <a:extLst>
              <a:ext uri="{FF2B5EF4-FFF2-40B4-BE49-F238E27FC236}">
                <a16:creationId xmlns:a16="http://schemas.microsoft.com/office/drawing/2014/main" id="{4AD8AC5A-D293-4EB7-88B4-B8902D435DD1}"/>
              </a:ext>
            </a:extLst>
          </p:cNvPr>
          <p:cNvSpPr>
            <a:spLocks noGrp="1"/>
          </p:cNvSpPr>
          <p:nvPr>
            <p:ph idx="1"/>
          </p:nvPr>
        </p:nvSpPr>
        <p:spPr/>
        <p:txBody>
          <a:bodyPr/>
          <a:lstStyle/>
          <a:p>
            <a:pPr lvl="0"/>
            <a:r>
              <a:rPr lang="ru-RU" sz="2400" b="1" dirty="0"/>
              <a:t>Сроки</a:t>
            </a:r>
            <a:endParaRPr lang="ru-RU" sz="2400" dirty="0"/>
          </a:p>
          <a:p>
            <a:pPr lvl="0"/>
            <a:r>
              <a:rPr lang="ru-RU" sz="2400" b="1" dirty="0"/>
              <a:t>Содержание</a:t>
            </a:r>
            <a:endParaRPr lang="ru-RU" sz="2400" dirty="0"/>
          </a:p>
          <a:p>
            <a:pPr lvl="0"/>
            <a:r>
              <a:rPr lang="ru-RU" sz="2400" b="1" dirty="0"/>
              <a:t>Стоимость (бюджет)</a:t>
            </a:r>
          </a:p>
          <a:p>
            <a:endParaRPr lang="ru-RU" sz="2400" dirty="0"/>
          </a:p>
          <a:p>
            <a:r>
              <a:rPr lang="ru-RU" sz="2400" dirty="0"/>
              <a:t>Ресурсы</a:t>
            </a:r>
          </a:p>
          <a:p>
            <a:pPr lvl="0"/>
            <a:r>
              <a:rPr lang="ru-RU" sz="2400" dirty="0"/>
              <a:t>Качество</a:t>
            </a:r>
          </a:p>
          <a:p>
            <a:pPr lvl="0"/>
            <a:r>
              <a:rPr lang="ru-RU" sz="2400" dirty="0">
                <a:highlight>
                  <a:srgbClr val="FFFF00"/>
                </a:highlight>
              </a:rPr>
              <a:t>Риски</a:t>
            </a:r>
          </a:p>
          <a:p>
            <a:endParaRPr lang="ru-RU" dirty="0"/>
          </a:p>
        </p:txBody>
      </p:sp>
      <p:sp>
        <p:nvSpPr>
          <p:cNvPr id="4" name="Номер слайда 3">
            <a:extLst>
              <a:ext uri="{FF2B5EF4-FFF2-40B4-BE49-F238E27FC236}">
                <a16:creationId xmlns:a16="http://schemas.microsoft.com/office/drawing/2014/main" id="{55D8DFBE-123F-4276-BEE3-FF0769ECBDE0}"/>
              </a:ext>
            </a:extLst>
          </p:cNvPr>
          <p:cNvSpPr>
            <a:spLocks noGrp="1"/>
          </p:cNvSpPr>
          <p:nvPr>
            <p:ph type="sldNum" sz="quarter" idx="12"/>
          </p:nvPr>
        </p:nvSpPr>
        <p:spPr/>
        <p:txBody>
          <a:bodyPr/>
          <a:lstStyle/>
          <a:p>
            <a:fld id="{D0593259-8AAE-44E9-8AAB-F537DF4C5159}" type="slidenum">
              <a:rPr lang="ru-RU" smtClean="0"/>
              <a:pPr/>
              <a:t>6</a:t>
            </a:fld>
            <a:endParaRPr lang="ru-RU"/>
          </a:p>
        </p:txBody>
      </p:sp>
    </p:spTree>
    <p:extLst>
      <p:ext uri="{BB962C8B-B14F-4D97-AF65-F5344CB8AC3E}">
        <p14:creationId xmlns:p14="http://schemas.microsoft.com/office/powerpoint/2010/main" val="2557081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3" name="Rectangle 42">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8831B84C-DD63-4458-ABBD-B32E5B65CD1B}"/>
              </a:ext>
            </a:extLst>
          </p:cNvPr>
          <p:cNvSpPr>
            <a:spLocks noGrp="1"/>
          </p:cNvSpPr>
          <p:nvPr>
            <p:ph type="title"/>
          </p:nvPr>
        </p:nvSpPr>
        <p:spPr>
          <a:xfrm>
            <a:off x="2589212" y="5825893"/>
            <a:ext cx="8915399" cy="823448"/>
          </a:xfrm>
        </p:spPr>
        <p:txBody>
          <a:bodyPr vert="horz" lIns="91440" tIns="45720" rIns="91440" bIns="45720" rtlCol="0" anchor="b">
            <a:normAutofit/>
          </a:bodyPr>
          <a:lstStyle/>
          <a:p>
            <a:r>
              <a:rPr lang="en-US" sz="4400" dirty="0" err="1">
                <a:solidFill>
                  <a:srgbClr val="8F4F3E"/>
                </a:solidFill>
              </a:rPr>
              <a:t>Ограничения</a:t>
            </a:r>
            <a:r>
              <a:rPr lang="en-US" sz="4400" dirty="0">
                <a:solidFill>
                  <a:srgbClr val="8F4F3E"/>
                </a:solidFill>
              </a:rPr>
              <a:t> </a:t>
            </a:r>
            <a:r>
              <a:rPr lang="en-US" sz="4400" dirty="0" err="1">
                <a:solidFill>
                  <a:srgbClr val="8F4F3E"/>
                </a:solidFill>
              </a:rPr>
              <a:t>проекта</a:t>
            </a:r>
            <a:r>
              <a:rPr lang="en-US" sz="4400" dirty="0">
                <a:solidFill>
                  <a:srgbClr val="8F4F3E"/>
                </a:solidFill>
              </a:rPr>
              <a:t> </a:t>
            </a:r>
          </a:p>
        </p:txBody>
      </p:sp>
      <p:sp>
        <p:nvSpPr>
          <p:cNvPr id="45" name="Rectangle 44">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8F4F3E"/>
          </a:solidFill>
          <a:ln>
            <a:noFill/>
          </a:ln>
          <a:effectLst/>
        </p:spPr>
        <p:style>
          <a:lnRef idx="1">
            <a:schemeClr val="accent1"/>
          </a:lnRef>
          <a:fillRef idx="3">
            <a:schemeClr val="accent1"/>
          </a:fillRef>
          <a:effectRef idx="2">
            <a:schemeClr val="accent1"/>
          </a:effectRef>
          <a:fontRef idx="minor">
            <a:schemeClr val="lt1"/>
          </a:fontRef>
        </p:style>
      </p:sp>
      <p:pic>
        <p:nvPicPr>
          <p:cNvPr id="6" name="Рисунок 5">
            <a:extLst>
              <a:ext uri="{FF2B5EF4-FFF2-40B4-BE49-F238E27FC236}">
                <a16:creationId xmlns:a16="http://schemas.microsoft.com/office/drawing/2014/main" id="{7F4B7626-97AC-47EC-BF5A-AB67C39F6A26}"/>
              </a:ext>
            </a:extLst>
          </p:cNvPr>
          <p:cNvPicPr>
            <a:picLocks noChangeAspect="1"/>
          </p:cNvPicPr>
          <p:nvPr/>
        </p:nvPicPr>
        <p:blipFill>
          <a:blip r:embed="rId3" cstate="print"/>
          <a:stretch>
            <a:fillRect/>
          </a:stretch>
        </p:blipFill>
        <p:spPr>
          <a:xfrm>
            <a:off x="2275807" y="302857"/>
            <a:ext cx="9109184" cy="5624921"/>
          </a:xfrm>
          <a:prstGeom prst="rect">
            <a:avLst/>
          </a:prstGeom>
        </p:spPr>
      </p:pic>
      <p:sp>
        <p:nvSpPr>
          <p:cNvPr id="47"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81489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5" name="Номер слайда 4">
            <a:extLst>
              <a:ext uri="{FF2B5EF4-FFF2-40B4-BE49-F238E27FC236}">
                <a16:creationId xmlns:a16="http://schemas.microsoft.com/office/drawing/2014/main" id="{FB43FC20-8BC6-45FD-BAC7-0BE1C3F75486}"/>
              </a:ext>
            </a:extLst>
          </p:cNvPr>
          <p:cNvSpPr>
            <a:spLocks noGrp="1"/>
          </p:cNvSpPr>
          <p:nvPr>
            <p:ph type="sldNum" sz="quarter" idx="12"/>
          </p:nvPr>
        </p:nvSpPr>
        <p:spPr>
          <a:xfrm>
            <a:off x="531812" y="5020628"/>
            <a:ext cx="779767" cy="365125"/>
          </a:xfrm>
        </p:spPr>
        <p:txBody>
          <a:bodyPr vert="horz" lIns="91440" tIns="45720" rIns="91440" bIns="45720" rtlCol="0" anchor="ctr">
            <a:normAutofit/>
          </a:bodyPr>
          <a:lstStyle/>
          <a:p>
            <a:pPr defTabSz="914400">
              <a:lnSpc>
                <a:spcPct val="90000"/>
              </a:lnSpc>
              <a:spcAft>
                <a:spcPts val="600"/>
              </a:spcAft>
            </a:pPr>
            <a:fld id="{D0593259-8AAE-44E9-8AAB-F537DF4C5159}" type="slidenum">
              <a:rPr lang="en-US" sz="1900" smtClean="0"/>
              <a:pPr defTabSz="914400">
                <a:lnSpc>
                  <a:spcPct val="90000"/>
                </a:lnSpc>
                <a:spcAft>
                  <a:spcPts val="600"/>
                </a:spcAft>
              </a:pPr>
              <a:t>7</a:t>
            </a:fld>
            <a:endParaRPr lang="en-US" sz="1900"/>
          </a:p>
        </p:txBody>
      </p:sp>
    </p:spTree>
    <p:extLst>
      <p:ext uri="{BB962C8B-B14F-4D97-AF65-F5344CB8AC3E}">
        <p14:creationId xmlns:p14="http://schemas.microsoft.com/office/powerpoint/2010/main" val="2103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7"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Заголовок 1">
            <a:extLst>
              <a:ext uri="{FF2B5EF4-FFF2-40B4-BE49-F238E27FC236}">
                <a16:creationId xmlns:a16="http://schemas.microsoft.com/office/drawing/2014/main" id="{83AD7B0D-E602-4047-AB98-759F258526E5}"/>
              </a:ext>
            </a:extLst>
          </p:cNvPr>
          <p:cNvSpPr>
            <a:spLocks noGrp="1"/>
          </p:cNvSpPr>
          <p:nvPr>
            <p:ph type="title"/>
          </p:nvPr>
        </p:nvSpPr>
        <p:spPr>
          <a:xfrm>
            <a:off x="2506867" y="5799397"/>
            <a:ext cx="8915399" cy="823448"/>
          </a:xfrm>
        </p:spPr>
        <p:txBody>
          <a:bodyPr vert="horz" lIns="91440" tIns="45720" rIns="91440" bIns="45720" rtlCol="0" anchor="b">
            <a:normAutofit/>
          </a:bodyPr>
          <a:lstStyle/>
          <a:p>
            <a:pPr>
              <a:lnSpc>
                <a:spcPct val="90000"/>
              </a:lnSpc>
            </a:pPr>
            <a:r>
              <a:rPr lang="en-US" sz="3100" dirty="0" err="1">
                <a:solidFill>
                  <a:srgbClr val="455C25"/>
                </a:solidFill>
              </a:rPr>
              <a:t>Ограничения</a:t>
            </a:r>
            <a:r>
              <a:rPr lang="en-US" sz="3100" dirty="0">
                <a:solidFill>
                  <a:srgbClr val="455C25"/>
                </a:solidFill>
              </a:rPr>
              <a:t> </a:t>
            </a:r>
            <a:r>
              <a:rPr lang="en-US" sz="3100" dirty="0" err="1">
                <a:solidFill>
                  <a:srgbClr val="455C25"/>
                </a:solidFill>
              </a:rPr>
              <a:t>проекта</a:t>
            </a:r>
            <a:r>
              <a:rPr lang="en-US" sz="3100" dirty="0">
                <a:solidFill>
                  <a:srgbClr val="455C25"/>
                </a:solidFill>
              </a:rPr>
              <a:t>. </a:t>
            </a:r>
            <a:r>
              <a:rPr lang="en-US" sz="3100" dirty="0" err="1">
                <a:solidFill>
                  <a:srgbClr val="455C25"/>
                </a:solidFill>
              </a:rPr>
              <a:t>Утопия</a:t>
            </a:r>
            <a:r>
              <a:rPr lang="en-US" sz="3100" dirty="0">
                <a:solidFill>
                  <a:srgbClr val="455C25"/>
                </a:solidFill>
              </a:rPr>
              <a:t> </a:t>
            </a:r>
            <a:r>
              <a:rPr lang="en-US" sz="3100" dirty="0" err="1">
                <a:solidFill>
                  <a:srgbClr val="455C25"/>
                </a:solidFill>
              </a:rPr>
              <a:t>руководства</a:t>
            </a:r>
            <a:endParaRPr lang="en-US" sz="3100" dirty="0">
              <a:solidFill>
                <a:srgbClr val="455C25"/>
              </a:solidFill>
            </a:endParaRPr>
          </a:p>
        </p:txBody>
      </p:sp>
      <p:sp>
        <p:nvSpPr>
          <p:cNvPr id="46" name="Rectangle 45">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55C25"/>
          </a:solidFill>
          <a:ln>
            <a:noFill/>
          </a:ln>
          <a:effectLst/>
        </p:spPr>
        <p:style>
          <a:lnRef idx="1">
            <a:schemeClr val="accent1"/>
          </a:lnRef>
          <a:fillRef idx="3">
            <a:schemeClr val="accent1"/>
          </a:fillRef>
          <a:effectRef idx="2">
            <a:schemeClr val="accent1"/>
          </a:effectRef>
          <a:fontRef idx="minor">
            <a:schemeClr val="lt1"/>
          </a:fontRef>
        </p:style>
      </p:sp>
      <p:pic>
        <p:nvPicPr>
          <p:cNvPr id="5" name="Рисунок 4">
            <a:extLst>
              <a:ext uri="{FF2B5EF4-FFF2-40B4-BE49-F238E27FC236}">
                <a16:creationId xmlns:a16="http://schemas.microsoft.com/office/drawing/2014/main" id="{182E5C25-C570-4CE0-9B3B-944B3DFC3AD8}"/>
              </a:ext>
            </a:extLst>
          </p:cNvPr>
          <p:cNvPicPr>
            <a:picLocks noChangeAspect="1"/>
          </p:cNvPicPr>
          <p:nvPr/>
        </p:nvPicPr>
        <p:blipFill>
          <a:blip r:embed="rId2" cstate="print"/>
          <a:stretch>
            <a:fillRect/>
          </a:stretch>
        </p:blipFill>
        <p:spPr>
          <a:xfrm>
            <a:off x="2599255" y="84269"/>
            <a:ext cx="7106745" cy="5916366"/>
          </a:xfrm>
          <a:prstGeom prst="rect">
            <a:avLst/>
          </a:prstGeom>
        </p:spPr>
      </p:pic>
      <p:sp>
        <p:nvSpPr>
          <p:cNvPr id="48"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81489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7" name="Номер слайда 6">
            <a:extLst>
              <a:ext uri="{FF2B5EF4-FFF2-40B4-BE49-F238E27FC236}">
                <a16:creationId xmlns:a16="http://schemas.microsoft.com/office/drawing/2014/main" id="{8F6F9927-5B3A-478E-8CCB-6508BBFB0F12}"/>
              </a:ext>
            </a:extLst>
          </p:cNvPr>
          <p:cNvSpPr>
            <a:spLocks noGrp="1"/>
          </p:cNvSpPr>
          <p:nvPr>
            <p:ph type="sldNum" sz="quarter" idx="12"/>
          </p:nvPr>
        </p:nvSpPr>
        <p:spPr>
          <a:xfrm>
            <a:off x="531812" y="5020628"/>
            <a:ext cx="779767" cy="365125"/>
          </a:xfrm>
        </p:spPr>
        <p:txBody>
          <a:bodyPr vert="horz" lIns="91440" tIns="45720" rIns="91440" bIns="45720" rtlCol="0" anchor="ctr">
            <a:normAutofit/>
          </a:bodyPr>
          <a:lstStyle/>
          <a:p>
            <a:pPr defTabSz="914400">
              <a:lnSpc>
                <a:spcPct val="90000"/>
              </a:lnSpc>
              <a:spcAft>
                <a:spcPts val="600"/>
              </a:spcAft>
            </a:pPr>
            <a:fld id="{D0593259-8AAE-44E9-8AAB-F537DF4C5159}" type="slidenum">
              <a:rPr lang="en-US" sz="1900" smtClean="0"/>
              <a:pPr defTabSz="914400">
                <a:lnSpc>
                  <a:spcPct val="90000"/>
                </a:lnSpc>
                <a:spcAft>
                  <a:spcPts val="600"/>
                </a:spcAft>
              </a:pPr>
              <a:t>8</a:t>
            </a:fld>
            <a:endParaRPr lang="en-US" sz="1900"/>
          </a:p>
        </p:txBody>
      </p:sp>
    </p:spTree>
    <p:extLst>
      <p:ext uri="{BB962C8B-B14F-4D97-AF65-F5344CB8AC3E}">
        <p14:creationId xmlns:p14="http://schemas.microsoft.com/office/powerpoint/2010/main" val="3396572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73" name="Group 72">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74"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5"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6"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7"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8"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9"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0"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1"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2"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3"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4"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5"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7" name="Group 86">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88"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9"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0"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1"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2"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3"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4"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5"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6"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7"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8"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9"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Заголовок 1">
            <a:extLst>
              <a:ext uri="{FF2B5EF4-FFF2-40B4-BE49-F238E27FC236}">
                <a16:creationId xmlns:a16="http://schemas.microsoft.com/office/drawing/2014/main" id="{78B4FD67-CC42-4E65-AC79-36ED9D243616}"/>
              </a:ext>
            </a:extLst>
          </p:cNvPr>
          <p:cNvSpPr>
            <a:spLocks noGrp="1"/>
          </p:cNvSpPr>
          <p:nvPr>
            <p:ph type="title"/>
          </p:nvPr>
        </p:nvSpPr>
        <p:spPr>
          <a:xfrm>
            <a:off x="6483096" y="624110"/>
            <a:ext cx="5021516" cy="1280890"/>
          </a:xfrm>
        </p:spPr>
        <p:txBody>
          <a:bodyPr>
            <a:normAutofit/>
          </a:bodyPr>
          <a:lstStyle/>
          <a:p>
            <a:r>
              <a:rPr lang="ru-RU" dirty="0"/>
              <a:t>Лекция </a:t>
            </a:r>
            <a:r>
              <a:rPr lang="en-US" dirty="0"/>
              <a:t>4</a:t>
            </a:r>
            <a:endParaRPr lang="ru-RU"/>
          </a:p>
        </p:txBody>
      </p:sp>
      <p:sp>
        <p:nvSpPr>
          <p:cNvPr id="101" name="Rectangle 100">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3"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2050" name="Picture 2">
            <a:extLst>
              <a:ext uri="{FF2B5EF4-FFF2-40B4-BE49-F238E27FC236}">
                <a16:creationId xmlns:a16="http://schemas.microsoft.com/office/drawing/2014/main" id="{02FAB27D-B4F1-4F36-9F05-966AB13A66B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485"/>
          <a:stretch/>
        </p:blipFill>
        <p:spPr bwMode="auto">
          <a:xfrm>
            <a:off x="-1555" y="1731"/>
            <a:ext cx="4671091"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Номер слайда 5">
            <a:extLst>
              <a:ext uri="{FF2B5EF4-FFF2-40B4-BE49-F238E27FC236}">
                <a16:creationId xmlns:a16="http://schemas.microsoft.com/office/drawing/2014/main" id="{A6350704-CC15-478A-84ED-59816F0259EF}"/>
              </a:ext>
            </a:extLst>
          </p:cNvPr>
          <p:cNvSpPr>
            <a:spLocks noGrp="1"/>
          </p:cNvSpPr>
          <p:nvPr>
            <p:ph type="sldNum" sz="quarter" idx="12"/>
          </p:nvPr>
        </p:nvSpPr>
        <p:spPr>
          <a:xfrm>
            <a:off x="5181705" y="787782"/>
            <a:ext cx="779767" cy="365125"/>
          </a:xfrm>
        </p:spPr>
        <p:txBody>
          <a:bodyPr>
            <a:normAutofit/>
          </a:bodyPr>
          <a:lstStyle/>
          <a:p>
            <a:pPr marL="0" marR="0" lvl="0" indent="0" defTabSz="457200" rtl="0" eaLnBrk="1" fontAlgn="auto" latinLnBrk="0" hangingPunct="1">
              <a:lnSpc>
                <a:spcPct val="90000"/>
              </a:lnSpc>
              <a:spcBef>
                <a:spcPts val="0"/>
              </a:spcBef>
              <a:spcAft>
                <a:spcPts val="600"/>
              </a:spcAft>
              <a:buClrTx/>
              <a:buSzTx/>
              <a:buFontTx/>
              <a:buNone/>
              <a:tabLst/>
              <a:defRPr/>
            </a:pPr>
            <a:fld id="{D0593259-8AAE-44E9-8AAB-F537DF4C5159}" type="slidenum">
              <a:rPr kumimoji="0" lang="ru-RU" sz="1900" b="0" i="0" u="none" strike="noStrike" kern="1200" cap="none" spc="0" normalizeH="0" baseline="0" noProof="0" smtClean="0">
                <a:ln>
                  <a:noFill/>
                </a:ln>
                <a:effectLst/>
                <a:uLnTx/>
                <a:uFillTx/>
                <a:latin typeface="Century Gothic" panose="020B0502020202020204"/>
                <a:ea typeface="+mn-ea"/>
                <a:cs typeface="+mn-cs"/>
              </a:rPr>
              <a:pPr marL="0" marR="0" lvl="0" indent="0" defTabSz="457200" rtl="0" eaLnBrk="1" fontAlgn="auto" latinLnBrk="0" hangingPunct="1">
                <a:lnSpc>
                  <a:spcPct val="90000"/>
                </a:lnSpc>
                <a:spcBef>
                  <a:spcPts val="0"/>
                </a:spcBef>
                <a:spcAft>
                  <a:spcPts val="600"/>
                </a:spcAft>
                <a:buClrTx/>
                <a:buSzTx/>
                <a:buFontTx/>
                <a:buNone/>
                <a:tabLst/>
                <a:defRPr/>
              </a:pPr>
              <a:t>9</a:t>
            </a:fld>
            <a:endParaRPr kumimoji="0" lang="ru-RU" sz="1900" b="0" i="0" u="none" strike="noStrike" kern="1200" cap="none" spc="0" normalizeH="0" baseline="0" noProof="0">
              <a:ln>
                <a:noFill/>
              </a:ln>
              <a:effectLst/>
              <a:uLnTx/>
              <a:uFillTx/>
              <a:latin typeface="Century Gothic" panose="020B0502020202020204"/>
              <a:ea typeface="+mn-ea"/>
              <a:cs typeface="+mn-cs"/>
            </a:endParaRPr>
          </a:p>
        </p:txBody>
      </p:sp>
      <p:sp>
        <p:nvSpPr>
          <p:cNvPr id="3" name="Объект 2">
            <a:extLst>
              <a:ext uri="{FF2B5EF4-FFF2-40B4-BE49-F238E27FC236}">
                <a16:creationId xmlns:a16="http://schemas.microsoft.com/office/drawing/2014/main" id="{A63CFB29-F826-4308-A312-4893C66F1CB8}"/>
              </a:ext>
            </a:extLst>
          </p:cNvPr>
          <p:cNvSpPr>
            <a:spLocks noGrp="1"/>
          </p:cNvSpPr>
          <p:nvPr>
            <p:ph idx="1"/>
          </p:nvPr>
        </p:nvSpPr>
        <p:spPr>
          <a:xfrm>
            <a:off x="5758721" y="2133600"/>
            <a:ext cx="5745889" cy="3777622"/>
          </a:xfrm>
        </p:spPr>
        <p:txBody>
          <a:bodyPr>
            <a:normAutofit/>
          </a:bodyPr>
          <a:lstStyle/>
          <a:p>
            <a:pPr>
              <a:spcBef>
                <a:spcPts val="0"/>
              </a:spcBef>
              <a:buNone/>
            </a:pPr>
            <a:r>
              <a:rPr lang="ru-RU" sz="3200" dirty="0"/>
              <a:t>Повторение закончилось</a:t>
            </a:r>
          </a:p>
          <a:p>
            <a:pPr>
              <a:buFont typeface="Arial" panose="020B0604020202020204" pitchFamily="34" charset="0"/>
              <a:buChar char="•"/>
            </a:pPr>
            <a:endParaRPr lang="en-US" sz="3200" dirty="0"/>
          </a:p>
          <a:p>
            <a:pPr>
              <a:buFont typeface="Arial" panose="020B0604020202020204" pitchFamily="34" charset="0"/>
              <a:buChar char="•"/>
            </a:pPr>
            <a:r>
              <a:rPr lang="ru-RU" sz="3200" dirty="0"/>
              <a:t>Риски проектов </a:t>
            </a:r>
          </a:p>
          <a:p>
            <a:pPr>
              <a:buNone/>
            </a:pPr>
            <a:endParaRPr lang="ru-RU" dirty="0"/>
          </a:p>
          <a:p>
            <a:endParaRPr lang="ru-RU" dirty="0"/>
          </a:p>
          <a:p>
            <a:endParaRPr lang="ru-RU" dirty="0"/>
          </a:p>
        </p:txBody>
      </p:sp>
    </p:spTree>
    <p:extLst>
      <p:ext uri="{BB962C8B-B14F-4D97-AF65-F5344CB8AC3E}">
        <p14:creationId xmlns:p14="http://schemas.microsoft.com/office/powerpoint/2010/main" val="3397902200"/>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1786</Words>
  <Application>Microsoft Office PowerPoint</Application>
  <PresentationFormat>Широкоэкранный</PresentationFormat>
  <Paragraphs>284</Paragraphs>
  <Slides>50</Slides>
  <Notes>8</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50</vt:i4>
      </vt:variant>
    </vt:vector>
  </HeadingPairs>
  <TitlesOfParts>
    <vt:vector size="56" baseType="lpstr">
      <vt:lpstr>Arial</vt:lpstr>
      <vt:lpstr>Calibri</vt:lpstr>
      <vt:lpstr>Century Gothic</vt:lpstr>
      <vt:lpstr>Wingdings</vt:lpstr>
      <vt:lpstr>Wingdings 3</vt:lpstr>
      <vt:lpstr>Легкий дым</vt:lpstr>
      <vt:lpstr>Основы управления  ИТ - проектами</vt:lpstr>
      <vt:lpstr>Лекция 4</vt:lpstr>
      <vt:lpstr>Определение проекта </vt:lpstr>
      <vt:lpstr>Отличие  проектов от других видов деятельности: </vt:lpstr>
      <vt:lpstr>В управление проектом входит: </vt:lpstr>
      <vt:lpstr>Ограничения проекта </vt:lpstr>
      <vt:lpstr>Ограничения проекта </vt:lpstr>
      <vt:lpstr>Ограничения проекта. Утопия руководства</vt:lpstr>
      <vt:lpstr>Лекция 4</vt:lpstr>
      <vt:lpstr>Проект без риска — удел  неудачников (1)</vt:lpstr>
      <vt:lpstr>Проект без риска — удел неудачников (2)</vt:lpstr>
      <vt:lpstr>Управление рисками</vt:lpstr>
      <vt:lpstr>Управление риском</vt:lpstr>
      <vt:lpstr>Анекдот ;)</vt:lpstr>
      <vt:lpstr>“Мы не боремся с рисками — мы ими управляем” </vt:lpstr>
      <vt:lpstr>Процессы управления рисками проекта включают </vt:lpstr>
      <vt:lpstr>Процессы управления рисками</vt:lpstr>
      <vt:lpstr>Ошибки при оценке риска или человеческий фактор (1)</vt:lpstr>
      <vt:lpstr>Ошибки при оценке риска или человеческий фактор (2)</vt:lpstr>
      <vt:lpstr>(1)Планирование управления рисками</vt:lpstr>
      <vt:lpstr>План управления рисками</vt:lpstr>
      <vt:lpstr>Иерархическая структура рисков </vt:lpstr>
      <vt:lpstr>Источники рисков</vt:lpstr>
      <vt:lpstr>(2)Начальная идентификация рисков</vt:lpstr>
      <vt:lpstr>Документы для идентификации рисков</vt:lpstr>
      <vt:lpstr>Методы идентификации рисков</vt:lpstr>
      <vt:lpstr>SWOT анализ</vt:lpstr>
      <vt:lpstr>SWOT анализ - Пример</vt:lpstr>
      <vt:lpstr>PEST,PESTLE анализ</vt:lpstr>
      <vt:lpstr>Диаграмма Ишикавы (Fishbone Diagram)</vt:lpstr>
      <vt:lpstr>Реестр рисков содержит</vt:lpstr>
      <vt:lpstr>(3)Качественный анализ</vt:lpstr>
      <vt:lpstr>Инструменты качественной оценки рисков </vt:lpstr>
      <vt:lpstr>Матрица: вероятность - последствия </vt:lpstr>
      <vt:lpstr>Шкалы влияния рисков </vt:lpstr>
      <vt:lpstr>(4)Количественный анализ рисков</vt:lpstr>
      <vt:lpstr>(5) Выработка плана реагирования на риски  </vt:lpstr>
      <vt:lpstr>Стратегии реагирования на риски</vt:lpstr>
      <vt:lpstr>Стратегии реагирования на риски Угрозы - уклонение </vt:lpstr>
      <vt:lpstr>Стратегии реагирования на риски Угрозы - передача </vt:lpstr>
      <vt:lpstr>Стратегии реагирования на риски Угрозы - снижение </vt:lpstr>
      <vt:lpstr>Стратегии реагирования на риски Угрозы\Возможности - принятие </vt:lpstr>
      <vt:lpstr>Стратегия реагирования на позитивные риски Возможности - Использование</vt:lpstr>
      <vt:lpstr>Стратегия реагирования на позитивные риски Возможности - Совместное использование </vt:lpstr>
      <vt:lpstr>Стратегия реагирования на позитивные риски Возможности - Усиление </vt:lpstr>
      <vt:lpstr>Выбор стратегии реагирования на риски </vt:lpstr>
      <vt:lpstr>(6) Управление и мониторинг рисков   </vt:lpstr>
      <vt:lpstr>Что почитать?</vt:lpstr>
      <vt:lpstr>Три главных вывода</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Основы управления  ИТ - проектами</dc:title>
  <dc:creator>Бахиркин Михаил Васильевич</dc:creator>
  <cp:lastModifiedBy>Бахиркин Михаил Васильевич</cp:lastModifiedBy>
  <cp:revision>10</cp:revision>
  <dcterms:created xsi:type="dcterms:W3CDTF">2020-10-15T20:56:04Z</dcterms:created>
  <dcterms:modified xsi:type="dcterms:W3CDTF">2020-10-19T07:37:51Z</dcterms:modified>
</cp:coreProperties>
</file>