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Century Gothic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gDmr+yDq2kLQQgKrHZbLtqzNV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regular.fntdata"/><Relationship Id="rId47" Type="http://schemas.openxmlformats.org/officeDocument/2006/relationships/slide" Target="slides/slide42.xml"/><Relationship Id="rId4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boldItalic.fntdata"/><Relationship Id="rId50" Type="http://schemas.openxmlformats.org/officeDocument/2006/relationships/font" Target="fonts/CenturyGothic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3" Type="http://schemas.openxmlformats.org/officeDocument/2006/relationships/hyperlink" Target="https://ru.wikipedia.org/wiki/%D0%98%D0%BD%D1%84%D0%BE%D1%80%D0%BC%D0%B0%D1%82%D0%B8%D0%BA%D0%B0" TargetMode="External"/><Relationship Id="rId4" Type="http://schemas.openxmlformats.org/officeDocument/2006/relationships/hyperlink" Target="https://ru.wikipedia.org/wiki/Lockheed_Corporation" TargetMode="External"/><Relationship Id="rId11" Type="http://schemas.openxmlformats.org/officeDocument/2006/relationships/hyperlink" Target="https://ru.wikipedia.org/wiki/%D0%A0%D0%BE%D0%B9%D1%81,_%D0%A3%D0%B8%D0%BD%D1%81%D1%82%D0%BE%D0%BD" TargetMode="External"/><Relationship Id="rId10" Type="http://schemas.openxmlformats.org/officeDocument/2006/relationships/hyperlink" Target="https://ru.wikipedia.org/wiki/%D0%9A%D0%B0%D1%81%D0%BA%D0%B0%D0%B4%D0%BD%D0%B0%D1%8F_%D0%BC%D0%BE%D0%B4%D0%B5%D0%BB%D1%8C" TargetMode="External"/><Relationship Id="rId9" Type="http://schemas.openxmlformats.org/officeDocument/2006/relationships/hyperlink" Target="https://ru.wikipedia.org/wiki/%D0%A0%D0%BE%D0%B9%D1%81,_%D0%A3%D0%B8%D0%BD%D1%81%D1%82%D0%BE%D0%BD" TargetMode="External"/><Relationship Id="rId5" Type="http://schemas.openxmlformats.org/officeDocument/2006/relationships/hyperlink" Target="https://ru.wikipedia.org/wiki/Lockheed_Corporation" TargetMode="External"/><Relationship Id="rId6" Type="http://schemas.openxmlformats.org/officeDocument/2006/relationships/hyperlink" Target="https://ru.wikipedia.org/wiki/%D0%9E%D1%81%D1%82%D0%B8%D0%BD_(%D0%A2%D0%B5%D1%85%D0%B0%D1%81)" TargetMode="External"/><Relationship Id="rId7" Type="http://schemas.openxmlformats.org/officeDocument/2006/relationships/hyperlink" Target="https://ru.wikipedia.org/wiki/%D0%A2%D0%B5%D1%85%D0%B0%D1%81" TargetMode="External"/><Relationship Id="rId8" Type="http://schemas.openxmlformats.org/officeDocument/2006/relationships/hyperlink" Target="https://ru.wikipedia.org/wiki/%D0%A0%D0%B0%D0%B7%D1%80%D0%B0%D0%B1%D0%BE%D1%82%D0%BA%D0%B0_%D0%BF%D1%80%D0%BE%D0%B3%D1%80%D0%B0%D0%BC%D0%BC%D0%BD%D0%BE%D0%B3%D0%BE_%D0%BE%D0%B1%D0%B5%D1%81%D0%BF%D0%B5%D1%87%D0%B5%D0%BD%D0%B8%D1%8F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- логическое проектирование, которое включает те проектные операции, которые непосредственно не зависят от имеющихся технических и программных средств, составляющих среду функционирования будущего программного продукта;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- физическое проектирование – привязку к конкретным техническим и программным средствам среды функционирования, т.е. учёт ограничений, определённых в спецификациях.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Уинстон Уокер Ройс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Winston Walker Royce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(15 августа 1929 г. – 7 июня 1995 г.) - американский ученый в области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информатики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директор центра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Lockheed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Software Technology Center компании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Lockheed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в г.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Остин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шт.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Техас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Он был пионером в области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разработки программного обеспечения</a:t>
            </a:r>
            <a:r>
              <a:rPr b="0" baseline="3000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 известен благодаря своей статье 1970 года, из которой ошибочно была выведена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каскадная модель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разработки ПО</a:t>
            </a:r>
            <a:r>
              <a:rPr b="0" baseline="3000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78" name="Google Shape;27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8" name="Google Shape;32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4" name="Google Shape;34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2" name="Google Shape;3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Последовательным развитием каскадной и водопадной моделей явилась </a:t>
            </a:r>
            <a:r>
              <a:rPr b="1" lang="ru-RU" sz="1200"/>
              <a:t>V-образная модель</a:t>
            </a:r>
            <a:endParaRPr sz="1200"/>
          </a:p>
        </p:txBody>
      </p:sp>
      <p:sp>
        <p:nvSpPr>
          <p:cNvPr id="368" name="Google Shape;36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Последовательным развитием каскадной и водопадной моделей явилась </a:t>
            </a:r>
            <a:r>
              <a:rPr b="1" lang="ru-RU" sz="1200"/>
              <a:t>V-образная модель</a:t>
            </a:r>
            <a:endParaRPr sz="1200"/>
          </a:p>
        </p:txBody>
      </p:sp>
      <p:sp>
        <p:nvSpPr>
          <p:cNvPr id="376" name="Google Shape;37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5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5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5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5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5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5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5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5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5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5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5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4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5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5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4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4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4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4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589213" y="928468"/>
            <a:ext cx="7743507" cy="2934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ru-RU"/>
              <a:t>Жизненный цикл программных систем 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589213" y="532601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Бахиркин М.В.  Лукин В.Н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МАИ,Москва 2020 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1640156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Проектирование </a:t>
            </a:r>
            <a:br>
              <a:rPr lang="ru-RU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1640156" y="1310473"/>
            <a:ext cx="10148570" cy="52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Основная задача – определение подробных спецификаций разрабатываемой программной системы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Различают процессы архитектурного, информационного (БД), функционального проектирования, проектирование взаимодействия (интерфейс) и выходных документов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Процесс проектирования программного наполнения содержит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Проектирование структуры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Определение компонентов и их взаимосвязи</a:t>
            </a:r>
            <a:endParaRPr sz="2405"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Декомпозиции компонентов и построение иерархий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Проектирования компонентов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Результат проектирования </a:t>
            </a:r>
            <a:r>
              <a:rPr lang="ru-RU" sz="2590"/>
              <a:t>–</a:t>
            </a:r>
            <a:r>
              <a:rPr lang="ru-RU" sz="2405"/>
              <a:t> модель разрабатываемой программной системы с набором её спецификацией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Принято различать логическое и физическое проектирование </a:t>
            </a:r>
            <a:endParaRPr sz="2405"/>
          </a:p>
        </p:txBody>
      </p:sp>
      <p:sp>
        <p:nvSpPr>
          <p:cNvPr id="245" name="Google Shape;245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type="title"/>
          </p:nvPr>
        </p:nvSpPr>
        <p:spPr>
          <a:xfrm>
            <a:off x="1640156" y="718591"/>
            <a:ext cx="8911687" cy="76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Реализация</a:t>
            </a:r>
            <a:endParaRPr/>
          </a:p>
        </p:txBody>
      </p:sp>
      <p:sp>
        <p:nvSpPr>
          <p:cNvPr id="251" name="Google Shape;251;p11"/>
          <p:cNvSpPr txBox="1"/>
          <p:nvPr>
            <p:ph idx="1" type="body"/>
          </p:nvPr>
        </p:nvSpPr>
        <p:spPr>
          <a:xfrm>
            <a:off x="1857692" y="1486487"/>
            <a:ext cx="10334308" cy="525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-RU" sz="2400"/>
              <a:t>Реализация </a:t>
            </a:r>
            <a:r>
              <a:rPr lang="ru-RU" sz="2400"/>
              <a:t>– процесс поэтапного создания моделей, программ и подпрограмм на выбранном языке программирования и их отладка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Программирование считают обычно главной деятельностью: </a:t>
            </a:r>
            <a:r>
              <a:rPr lang="ru-RU" sz="2400">
                <a:solidFill>
                  <a:srgbClr val="FF0000"/>
                </a:solidFill>
              </a:rPr>
              <a:t>Код не подвластен риторической силе и логике. На код нельзя воздействовать ученой степенью, общественным признанием и высоким окладом (К.Бек)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Но, по мнению специалистов, на о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тладку уходит – 90%-70% времени программирования. Поэтому экономить надо не на написании кода, а на отладке, создавая хорошо структурированный код.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Тестирование – отдельный этап ЖЦ. На этапе реализации оно присутствует как элемент отладки, определяющий симптомы ошибки. Его выполняет программист в формате «белого ящика».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type="title"/>
          </p:nvPr>
        </p:nvSpPr>
        <p:spPr>
          <a:xfrm>
            <a:off x="1640156" y="718591"/>
            <a:ext cx="8911687" cy="76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Тестирование </a:t>
            </a:r>
            <a:endParaRPr/>
          </a:p>
        </p:txBody>
      </p:sp>
      <p:sp>
        <p:nvSpPr>
          <p:cNvPr id="259" name="Google Shape;259;p12"/>
          <p:cNvSpPr txBox="1"/>
          <p:nvPr>
            <p:ph idx="1" type="body"/>
          </p:nvPr>
        </p:nvSpPr>
        <p:spPr>
          <a:xfrm>
            <a:off x="1739900" y="1486487"/>
            <a:ext cx="10452100" cy="525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Тестирование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– процесс выполнения программы на наборе данных, для которого известен её результат или её поведение.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Тест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– атомарная проверка одной функциональной части программы </a:t>
            </a: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набор данных, на котором производится тестирование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Цель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тестирования –</a:t>
            </a: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пропустить как можно меньше программных ошибок, среди них не должно быть наносящих существенный ущерб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 этом этапе тестированием занимается тестировщик (не автор!)</a:t>
            </a:r>
            <a:endParaRPr/>
          </a:p>
          <a:p>
            <a:pPr indent="-342000" lvl="0" marL="342000" rtl="0" algn="l"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При тестировании могут возникать спорные ситуации. Для их разрешения в команде необходим ответственный за функциональность, способный скорректировать спецификацию</a:t>
            </a:r>
            <a:endParaRPr/>
          </a:p>
          <a:p>
            <a:pPr indent="-342000" lvl="0" marL="342000" rtl="0" algn="l"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Результат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– повышение надёжности программ и уточнение спецификации.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0" name="Google Shape;260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1640156" y="642391"/>
            <a:ext cx="8911687" cy="76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Сопровождение </a:t>
            </a:r>
            <a:endParaRPr/>
          </a:p>
        </p:txBody>
      </p:sp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1485900" y="1384300"/>
            <a:ext cx="10706100" cy="53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ru-RU" sz="2400">
                <a:solidFill>
                  <a:schemeClr val="dk1"/>
                </a:solidFill>
              </a:rPr>
              <a:t>Сопровождение </a:t>
            </a:r>
            <a:r>
              <a:rPr lang="ru-RU" sz="2400">
                <a:solidFill>
                  <a:schemeClr val="dk1"/>
                </a:solidFill>
              </a:rPr>
              <a:t>– процесс создания и внедрения новых версий программного продукта. Занимает 40-80% времени ЖЦ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Виды сопровождения: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Совершенствующее (настройка приобретённых программ, реализация отложенных функций, добавление новых возможностей) </a:t>
            </a:r>
            <a:r>
              <a:rPr lang="ru-RU" sz="2400">
                <a:solidFill>
                  <a:schemeClr val="dk1"/>
                </a:solidFill>
              </a:rPr>
              <a:t>–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Корректирующее (исправление ошибок)</a:t>
            </a:r>
            <a:r>
              <a:rPr lang="ru-RU" sz="2400">
                <a:solidFill>
                  <a:schemeClr val="dk1"/>
                </a:solidFill>
              </a:rPr>
              <a:t> – 17%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Адаптирующее (перенос в новую среду) </a:t>
            </a:r>
            <a:r>
              <a:rPr lang="ru-RU" sz="2400">
                <a:solidFill>
                  <a:schemeClr val="dk1"/>
                </a:solidFill>
              </a:rPr>
              <a:t>–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18%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Превентивное </a:t>
            </a:r>
            <a:r>
              <a:rPr lang="ru-RU" sz="2400">
                <a:solidFill>
                  <a:schemeClr val="dk1"/>
                </a:solidFill>
              </a:rPr>
              <a:t>– 5%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Технология внесения изменений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Причина и суть изменений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 изменений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Модификация кода или структуры данных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в эксплуатацию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title"/>
          </p:nvPr>
        </p:nvSpPr>
        <p:spPr>
          <a:xfrm>
            <a:off x="1640156" y="653139"/>
            <a:ext cx="8911687" cy="845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Модели жизненного цикла</a:t>
            </a:r>
            <a:endParaRPr/>
          </a:p>
        </p:txBody>
      </p:sp>
      <p:sp>
        <p:nvSpPr>
          <p:cNvPr id="273" name="Google Shape;273;p14"/>
          <p:cNvSpPr txBox="1"/>
          <p:nvPr>
            <p:ph idx="1" type="body"/>
          </p:nvPr>
        </p:nvSpPr>
        <p:spPr>
          <a:xfrm>
            <a:off x="2996418" y="1778002"/>
            <a:ext cx="861668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Последовательные модели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Спиральная модели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Итеративные модели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Гибкие методологии</a:t>
            </a:r>
            <a:endParaRPr/>
          </a:p>
        </p:txBody>
      </p:sp>
      <p:sp>
        <p:nvSpPr>
          <p:cNvPr id="274" name="Google Shape;274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title"/>
          </p:nvPr>
        </p:nvSpPr>
        <p:spPr>
          <a:xfrm>
            <a:off x="1640156" y="512462"/>
            <a:ext cx="1032465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Последовательные модели </a:t>
            </a:r>
            <a:br>
              <a:rPr lang="ru-RU" sz="3600"/>
            </a:br>
            <a:r>
              <a:rPr lang="ru-RU" sz="3600"/>
              <a:t>(</a:t>
            </a:r>
            <a:r>
              <a:rPr lang="ru-RU" sz="3240"/>
              <a:t>каскадная, водопадная)</a:t>
            </a:r>
            <a:br>
              <a:rPr lang="ru-RU" sz="3240"/>
            </a:br>
            <a:endParaRPr sz="3240"/>
          </a:p>
        </p:txBody>
      </p:sp>
      <p:sp>
        <p:nvSpPr>
          <p:cNvPr id="281" name="Google Shape;281;p15"/>
          <p:cNvSpPr txBox="1"/>
          <p:nvPr>
            <p:ph idx="1" type="body"/>
          </p:nvPr>
        </p:nvSpPr>
        <p:spPr>
          <a:xfrm>
            <a:off x="1794902" y="1905893"/>
            <a:ext cx="10015164" cy="3936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Последовательная модель предложена У.Ройсом в 1970 г.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Основная идея </a:t>
            </a:r>
            <a:r>
              <a:rPr lang="ru-RU" sz="2600"/>
              <a:t>– </a:t>
            </a:r>
            <a:r>
              <a:rPr lang="ru-RU" sz="2405"/>
              <a:t>процесс разработки ПО делится на определённые фазы, выполняемые строго последовательно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Классическая каскадная модель или модель водопада включает следующие этапы: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разработка требований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анализ и дизайн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реализация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валидация и  тестирование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развёртывание системы</a:t>
            </a:r>
            <a:endParaRPr sz="2405"/>
          </a:p>
        </p:txBody>
      </p:sp>
      <p:sp>
        <p:nvSpPr>
          <p:cNvPr id="282" name="Google Shape;282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</a:t>
            </a:r>
            <a:endParaRPr/>
          </a:p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1794902" y="1511301"/>
            <a:ext cx="10015164" cy="4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Gothic"/>
              <a:buNone/>
            </a:pPr>
            <a:r>
              <a:rPr lang="ru-RU" sz="2600"/>
              <a:t>Модель предполагает переход на следующий этап после полного завершения работ предыдущего.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entury Gothic"/>
              <a:buNone/>
            </a:pPr>
            <a:r>
              <a:rPr lang="ru-RU" sz="2600"/>
              <a:t>Каждый этап заканчивается результатом, который служит исходной позицией для следующего. Исходные требования к системе фиксируются в начале работы над проектом и не изменяются.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entury Gothic"/>
              <a:buNone/>
            </a:pPr>
            <a:r>
              <a:rPr lang="ru-RU" sz="2600"/>
              <a:t>Принципиальные свойства каскадной модели: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фиксация требований к системе до её сдачи;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переход на следующую стадию проекта только после завершения предыдущей.</a:t>
            </a:r>
            <a:endParaRPr sz="2600"/>
          </a:p>
        </p:txBody>
      </p:sp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</a:t>
            </a:r>
            <a:endParaRPr/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1794902" y="1511301"/>
            <a:ext cx="10015164" cy="4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entury Gothic"/>
              <a:buNone/>
            </a:pPr>
            <a:r>
              <a:rPr lang="ru-RU" sz="8000"/>
              <a:t> </a:t>
            </a:r>
            <a:endParaRPr sz="8000"/>
          </a:p>
        </p:txBody>
      </p:sp>
      <p:sp>
        <p:nvSpPr>
          <p:cNvPr id="298" name="Google Shape;298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каскад.png" id="299" name="Google Shape;2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174" y="1687513"/>
            <a:ext cx="9331325" cy="367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794902" y="1511300"/>
            <a:ext cx="10015164" cy="47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/>
              <a:t>Достоинства</a:t>
            </a:r>
            <a:r>
              <a:rPr lang="ru-RU" sz="2400"/>
              <a:t>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на каждом этапе готовится пакет документов, отвечающий критериям полноты и согласованности;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порядок работы позволяет планировать сроки завершения работ и затраты.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/>
              <a:t>Недостатки</a:t>
            </a:r>
            <a:r>
              <a:rPr lang="ru-RU" sz="2400"/>
              <a:t>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система может не удовлетворять потребностям;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позднее обнаружение проблем;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быстро устаревающая документация;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нарушение графика работ.</a:t>
            </a:r>
            <a:endParaRPr sz="2400"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– качество (1)  </a:t>
            </a:r>
            <a:endParaRPr/>
          </a:p>
        </p:txBody>
      </p:sp>
      <p:sp>
        <p:nvSpPr>
          <p:cNvPr id="314" name="Google Shape;314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96762" y="1023825"/>
            <a:ext cx="103395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Пусть </a:t>
            </a:r>
            <a:r>
              <a:rPr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-тый этап ЖЦ выполняется за время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, вся работа выполняется за время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lang="ru-RU" sz="2400">
                <a:solidFill>
                  <a:schemeClr val="dk1"/>
                </a:solidFill>
              </a:rPr>
              <a:t>=Σ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baseline="-25000" lang="ru-RU" sz="2400">
                <a:solidFill>
                  <a:schemeClr val="dk1"/>
                </a:solidFill>
              </a:rPr>
              <a:t>=1</a:t>
            </a:r>
            <a:r>
              <a:rPr baseline="30000"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(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), где </a:t>
            </a:r>
            <a:r>
              <a:rPr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 — количество этапов разработки.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Пусть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lang="ru-RU" sz="2400">
                <a:solidFill>
                  <a:schemeClr val="dk1"/>
                </a:solidFill>
              </a:rPr>
              <a:t> —степень «полезности» системы с точки зрения заказчика. Время окончания </a:t>
            </a:r>
            <a:r>
              <a:rPr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-го этапа обозначим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i </a:t>
            </a:r>
            <a:r>
              <a:rPr lang="ru-RU" sz="2400">
                <a:solidFill>
                  <a:schemeClr val="dk1"/>
                </a:solidFill>
              </a:rPr>
              <a:t>= Σ </a:t>
            </a:r>
            <a:r>
              <a:rPr baseline="-25000" i="1" lang="ru-RU" sz="2400">
                <a:solidFill>
                  <a:schemeClr val="dk1"/>
                </a:solidFill>
              </a:rPr>
              <a:t>j</a:t>
            </a:r>
            <a:r>
              <a:rPr baseline="-25000" lang="ru-RU" sz="2400">
                <a:solidFill>
                  <a:schemeClr val="dk1"/>
                </a:solidFill>
              </a:rPr>
              <a:t>=1</a:t>
            </a:r>
            <a:r>
              <a:rPr baseline="30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(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j</a:t>
            </a:r>
            <a:r>
              <a:rPr lang="ru-RU" sz="2400">
                <a:solidFill>
                  <a:schemeClr val="dk1"/>
                </a:solidFill>
              </a:rPr>
              <a:t>),    </a:t>
            </a:r>
            <a:r>
              <a:rPr i="1" lang="ru-RU" sz="2400">
                <a:solidFill>
                  <a:schemeClr val="dk1"/>
                </a:solidFill>
              </a:rPr>
              <a:t>i </a:t>
            </a:r>
            <a:r>
              <a:rPr lang="ru-RU" sz="2400">
                <a:solidFill>
                  <a:schemeClr val="dk1"/>
                </a:solidFill>
              </a:rPr>
              <a:t>= 1…</a:t>
            </a:r>
            <a:r>
              <a:rPr i="1" lang="ru-RU" sz="2400">
                <a:solidFill>
                  <a:schemeClr val="dk1"/>
                </a:solidFill>
              </a:rPr>
              <a:t>n, T</a:t>
            </a:r>
            <a:r>
              <a:rPr baseline="-25000" i="1" lang="ru-RU" sz="2400">
                <a:solidFill>
                  <a:schemeClr val="dk1"/>
                </a:solidFill>
              </a:rPr>
              <a:t>n </a:t>
            </a:r>
            <a:r>
              <a:rPr lang="ru-RU" sz="2400">
                <a:solidFill>
                  <a:schemeClr val="dk1"/>
                </a:solidFill>
              </a:rPr>
              <a:t>=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lang="ru-RU" sz="2400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Если в точке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i="1"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chemeClr val="dk1"/>
                </a:solidFill>
              </a:rPr>
              <a:t>предполагаемая польза —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lang="ru-RU" sz="2400">
                <a:solidFill>
                  <a:schemeClr val="dk1"/>
                </a:solidFill>
              </a:rPr>
              <a:t>, после первого этапа польза становится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1 </a:t>
            </a:r>
            <a:r>
              <a:rPr lang="ru-RU" sz="2400">
                <a:solidFill>
                  <a:schemeClr val="dk1"/>
                </a:solidFill>
              </a:rPr>
              <a:t>&lt;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lang="ru-RU" sz="2400">
                <a:solidFill>
                  <a:schemeClr val="dk1"/>
                </a:solidFill>
              </a:rPr>
              <a:t>, дефект пользы на первом этапе 	Δ</a:t>
            </a:r>
            <a:r>
              <a:rPr baseline="-25000" lang="ru-RU" sz="2400">
                <a:solidFill>
                  <a:schemeClr val="dk1"/>
                </a:solidFill>
              </a:rPr>
              <a:t>1</a:t>
            </a:r>
            <a:r>
              <a:rPr lang="ru-RU" sz="2400">
                <a:solidFill>
                  <a:schemeClr val="dk1"/>
                </a:solidFill>
              </a:rPr>
              <a:t>′</a:t>
            </a:r>
            <a:r>
              <a:rPr baseline="-25000" lang="ru-RU" sz="2400">
                <a:solidFill>
                  <a:schemeClr val="dk1"/>
                </a:solidFill>
              </a:rPr>
              <a:t> </a:t>
            </a:r>
            <a:r>
              <a:rPr lang="ru-RU" sz="2400">
                <a:solidFill>
                  <a:schemeClr val="dk1"/>
                </a:solidFill>
              </a:rPr>
              <a:t>=</a:t>
            </a:r>
            <a:r>
              <a:rPr i="1" lang="ru-RU" sz="2400">
                <a:solidFill>
                  <a:schemeClr val="dk1"/>
                </a:solidFill>
              </a:rPr>
              <a:t> s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lang="ru-RU" sz="2400">
                <a:solidFill>
                  <a:schemeClr val="dk1"/>
                </a:solidFill>
              </a:rPr>
              <a:t>–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1</a:t>
            </a:r>
            <a:r>
              <a:rPr lang="ru-RU" sz="2400">
                <a:solidFill>
                  <a:schemeClr val="dk1"/>
                </a:solidFill>
              </a:rPr>
              <a:t>. Для каждого </a:t>
            </a:r>
            <a:r>
              <a:rPr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-го этапа 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′ =</a:t>
            </a:r>
            <a:r>
              <a:rPr i="1" lang="ru-RU" sz="2400">
                <a:solidFill>
                  <a:schemeClr val="dk1"/>
                </a:solidFill>
              </a:rPr>
              <a:t> s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baseline="-25000" lang="ru-RU" sz="2400">
                <a:solidFill>
                  <a:schemeClr val="dk1"/>
                </a:solidFill>
              </a:rPr>
              <a:t>-1</a:t>
            </a:r>
            <a:r>
              <a:rPr lang="ru-RU" sz="2400">
                <a:solidFill>
                  <a:schemeClr val="dk1"/>
                </a:solidFill>
              </a:rPr>
              <a:t>–</a:t>
            </a:r>
            <a:r>
              <a:rPr i="1" lang="ru-RU" sz="2400">
                <a:solidFill>
                  <a:schemeClr val="dk1"/>
                </a:solidFill>
              </a:rPr>
              <a:t>s, </a:t>
            </a:r>
            <a:r>
              <a:rPr lang="ru-RU" sz="2400">
                <a:solidFill>
                  <a:schemeClr val="dk1"/>
                </a:solidFill>
              </a:rPr>
              <a:t>и общий дефект пользы системы в результате ошибок разработки Δ′ = Σ</a:t>
            </a:r>
            <a:r>
              <a:rPr baseline="-25000" i="1" lang="ru-RU" sz="2400">
                <a:solidFill>
                  <a:schemeClr val="dk1"/>
                </a:solidFill>
              </a:rPr>
              <a:t>i=</a:t>
            </a:r>
            <a:r>
              <a:rPr baseline="-25000" lang="ru-RU" sz="2400">
                <a:solidFill>
                  <a:schemeClr val="dk1"/>
                </a:solidFill>
              </a:rPr>
              <a:t>1</a:t>
            </a:r>
            <a:r>
              <a:rPr baseline="30000"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(Δ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′).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В течение времени разработки изменяется и представление заказчика о пользе, которую могла бы принести система.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Обозначим приращение пользы на каждом этапе как 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″, тогда общее приращение от дополнительных требований будет Δ″ = Σ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baseline="-25000" lang="ru-RU" sz="2400">
                <a:solidFill>
                  <a:schemeClr val="dk1"/>
                </a:solidFill>
              </a:rPr>
              <a:t>=1</a:t>
            </a:r>
            <a:r>
              <a:rPr baseline="30000"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(Δ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″).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Определение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1981201" y="1663700"/>
            <a:ext cx="99060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Жизненный цикл — взаимосвязанные процессы создания и последовательного изменения состояния продукции от формирования исходных требований к ней до окончания её эксплуатации.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В определении стандарта ISO/IEC 12207 (ГОСТ Р ИСО/МЭК 12207-99) вместо совокупности процессов фигурирует период времени.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2800"/>
          </a:p>
        </p:txBody>
      </p:sp>
      <p:sp>
        <p:nvSpPr>
          <p:cNvPr id="177" name="Google Shape;177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– качество (2)  </a:t>
            </a:r>
            <a:endParaRPr/>
          </a:p>
        </p:txBody>
      </p:sp>
      <p:sp>
        <p:nvSpPr>
          <p:cNvPr id="322" name="Google Shape;322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509712" y="1371600"/>
            <a:ext cx="1033938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На момент сдачи общее несоответствие будет составлять Δ</a:t>
            </a:r>
            <a:r>
              <a:rPr baseline="-25000" lang="ru-RU" sz="2400"/>
              <a:t> </a:t>
            </a:r>
            <a:r>
              <a:rPr lang="ru-RU" sz="2400"/>
              <a:t>= Δ′ + Δ″. Если эта величина большая, система рассматривается как не удовлетворяющая потребностям заказчика.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12" y="2941638"/>
            <a:ext cx="10217170" cy="33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(1)</a:t>
            </a:r>
            <a:endParaRPr/>
          </a:p>
        </p:txBody>
      </p:sp>
      <p:sp>
        <p:nvSpPr>
          <p:cNvPr id="331" name="Google Shape;331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1640154" y="1610789"/>
            <a:ext cx="10104828" cy="404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32740" marR="4699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Недостатки каскадной модели привели к модели, в которой предполагается наличие циклов обратной связи между этапами. Для этого используется механизм межэтапных корректировок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Каждый этап работы заканчивается обсуждением результата в присутствии заказчика. Как только выявляется отклонение проекта от ожидаемого результата, проект дорабатывается, на что выделяется дополнительное время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Из-за внешнего сходства с каскадной её иногда называют каскадно-возвратной, но это название противоречиво: каскад не возвращается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(2)</a:t>
            </a:r>
            <a:endParaRPr/>
          </a:p>
        </p:txBody>
      </p:sp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87" y="1778000"/>
            <a:ext cx="9917481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(3)</a:t>
            </a:r>
            <a:endParaRPr/>
          </a:p>
        </p:txBody>
      </p:sp>
      <p:sp>
        <p:nvSpPr>
          <p:cNvPr id="347" name="Google Shape;347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1625600" y="1219200"/>
            <a:ext cx="982980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000" lvl="0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Используем те же обозначения, что и для каскадной модели, добавим время на процедуры перехода от этапа к этапу.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Во время обсуждения результатов этапа выявляется дефект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′ и дополнительные пожелания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″.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Выделяется время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aseline="-25000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ликвидацию дефекта, после его ликвидации выполняют следующий этап.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 моменту системы общее несоответствие составляет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′+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″, оно ликвидируется в период опытной эксплуатации.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Общее время с учётом доработок </a:t>
            </a:r>
            <a:r>
              <a:rPr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′=</a:t>
            </a:r>
            <a:r>
              <a:rPr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Σ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aseline="-25000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</a:t>
            </a:r>
            <a:r>
              <a:rPr baseline="30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(4)</a:t>
            </a:r>
            <a:endParaRPr/>
          </a:p>
        </p:txBody>
      </p: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1735138"/>
            <a:ext cx="10183767" cy="401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модель – достоинства и недостатки</a:t>
            </a:r>
            <a:endParaRPr/>
          </a:p>
        </p:txBody>
      </p:sp>
      <p:sp>
        <p:nvSpPr>
          <p:cNvPr id="363" name="Google Shape;363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1625600" y="1422400"/>
            <a:ext cx="98298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i="1"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Достоинство</a:t>
            </a: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результат обычно соответствует ожиданиям заказчика, и риск провала проекта невелик.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i="1"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Недостаток</a:t>
            </a: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из-за попыток сделать лучше, длительность любого этапа может растянуться на неопределённое время. Таким образом, главный </a:t>
            </a:r>
            <a:r>
              <a:rPr i="1"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недостаток</a:t>
            </a: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модели — трудность планирования времени разработки и затрат..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640154" y="329899"/>
            <a:ext cx="10324655" cy="9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ru-RU" sz="4000"/>
              <a:t>v – образная </a:t>
            </a:r>
            <a:r>
              <a:rPr lang="ru-RU"/>
              <a:t>модель</a:t>
            </a:r>
            <a:endParaRPr/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1640154" y="1136989"/>
            <a:ext cx="10104900" cy="49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32740" marR="4699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Вариант поэтапной модели – это V-образная модель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Применение V-образной модели позволило существенно повысить качество разработки ПО за счёт ориентации на тестирование. Она позволяет решить задачу соответствия созданного продукта выдвигаемым требованиям за счет процедур верификации и аттестации на ранних этапах разработки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V-образная модель – модификация каскадной, обладает многими её недостатками, например, слабо приспособлена к возможным изменениям требований заказчика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последовательные модели хорошо работают в проектах, где требования могут быть заранее чётко определены и зафиксированы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7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79" name="Google Shape;379;p2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7"/>
          <p:cNvGrpSpPr/>
          <p:nvPr/>
        </p:nvGrpSpPr>
        <p:grpSpPr>
          <a:xfrm>
            <a:off x="27225" y="-786"/>
            <a:ext cx="2356675" cy="6854040"/>
            <a:chOff x="6627813" y="194833"/>
            <a:chExt cx="1952625" cy="5678918"/>
          </a:xfrm>
        </p:grpSpPr>
        <p:sp>
          <p:nvSpPr>
            <p:cNvPr id="392" name="Google Shape;392;p2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 txBox="1"/>
          <p:nvPr>
            <p:ph type="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800"/>
              <a:buFont typeface="Century Gothic"/>
              <a:buNone/>
            </a:pPr>
            <a:r>
              <a:rPr lang="ru-RU" sz="2800">
                <a:solidFill>
                  <a:srgbClr val="FEFFFF"/>
                </a:solidFill>
              </a:rPr>
              <a:t>v – образная модель</a:t>
            </a:r>
            <a:br>
              <a:rPr lang="ru-RU" sz="2800">
                <a:solidFill>
                  <a:srgbClr val="FEFFFF"/>
                </a:solidFill>
              </a:rPr>
            </a:br>
            <a:endParaRPr sz="2800">
              <a:solidFill>
                <a:srgbClr val="FEFFFF"/>
              </a:solidFill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27"/>
          <p:cNvSpPr txBox="1"/>
          <p:nvPr>
            <p:ph idx="12" type="sldNum"/>
          </p:nvPr>
        </p:nvSpPr>
        <p:spPr>
          <a:xfrm>
            <a:off x="4242486" y="5202719"/>
            <a:ext cx="650510" cy="517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. 2. V-образная модель позволяет гораздо лучше контролировать результат на предмет его соответствия ожиданиям, поскольку сфокусирована на тестировании." id="411" name="Google Shape;4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134" y="308810"/>
            <a:ext cx="7493139" cy="472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1583140" y="653139"/>
            <a:ext cx="9921472" cy="807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(эволюционные)</a:t>
            </a:r>
            <a:r>
              <a:rPr i="1" lang="ru-RU" sz="3600"/>
              <a:t> 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17" name="Google Shape;417;p28"/>
          <p:cNvSpPr txBox="1"/>
          <p:nvPr>
            <p:ph idx="1" type="body"/>
          </p:nvPr>
        </p:nvSpPr>
        <p:spPr>
          <a:xfrm>
            <a:off x="1788364" y="1534884"/>
            <a:ext cx="9614647" cy="4789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крупных системах планировать время выполнения отдельных этапов трудно.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Планируемое время разработки </a:t>
            </a:r>
            <a:r>
              <a:rPr i="1" lang="ru-RU" sz="2400"/>
              <a:t>i</a:t>
            </a:r>
            <a:r>
              <a:rPr lang="ru-RU" sz="2400"/>
              <a:t>-го этапа </a:t>
            </a:r>
            <a:r>
              <a:rPr i="1" lang="ru-RU" sz="2400"/>
              <a:t>t</a:t>
            </a:r>
            <a:r>
              <a:rPr baseline="-25000" i="1" lang="ru-RU" sz="2400"/>
              <a:t>i</a:t>
            </a:r>
            <a:r>
              <a:rPr lang="ru-RU" sz="2400"/>
              <a:t> велико, расхождение Δ</a:t>
            </a:r>
            <a:r>
              <a:rPr baseline="-25000" i="1" lang="ru-RU" sz="2400"/>
              <a:t>i</a:t>
            </a:r>
            <a:r>
              <a:rPr lang="ru-RU" sz="2400"/>
              <a:t>= Δ</a:t>
            </a:r>
            <a:r>
              <a:rPr baseline="-25000" i="1" lang="ru-RU" sz="2400"/>
              <a:t>i</a:t>
            </a:r>
            <a:r>
              <a:rPr lang="ru-RU" sz="2400"/>
              <a:t>′+ Δ</a:t>
            </a:r>
            <a:r>
              <a:rPr baseline="-25000" i="1" lang="ru-RU" sz="2400"/>
              <a:t>i</a:t>
            </a:r>
            <a:r>
              <a:rPr lang="ru-RU" sz="2400"/>
              <a:t>″ успевает стать заметным, и время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τ</a:t>
            </a:r>
            <a:r>
              <a:rPr baseline="-25000" i="1" lang="ru-RU" sz="2400"/>
              <a:t>i</a:t>
            </a:r>
            <a:r>
              <a:rPr lang="ru-RU" sz="2400"/>
              <a:t> становится сравнимым с </a:t>
            </a:r>
            <a:r>
              <a:rPr i="1" lang="ru-RU" sz="2400"/>
              <a:t>t</a:t>
            </a:r>
            <a:r>
              <a:rPr baseline="-25000" i="1" lang="ru-RU" sz="2400"/>
              <a:t>i</a:t>
            </a:r>
            <a:r>
              <a:rPr lang="ru-RU" sz="2400"/>
              <a:t> 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Возникает риск «вечной разработки».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Подобный эффект возникает и в случае большой неопределённости (для компенсации риска требуется увеличить время</a:t>
            </a:r>
            <a:r>
              <a:rPr i="1" lang="ru-RU" sz="2400"/>
              <a:t> t</a:t>
            </a:r>
            <a:r>
              <a:rPr baseline="-25000" i="1" lang="ru-RU" sz="2400"/>
              <a:t>i</a:t>
            </a:r>
            <a:r>
              <a:rPr lang="ru-RU" sz="2400"/>
              <a:t>) или с высокой изменчивостью, когда за время выполнения этапа значительно увеличивается расхождение Δ</a:t>
            </a:r>
            <a:r>
              <a:rPr baseline="-25000" i="1" lang="ru-RU" sz="2400"/>
              <a:t>i</a:t>
            </a:r>
            <a:r>
              <a:rPr lang="ru-RU" sz="2400"/>
              <a:t>″</a:t>
            </a:r>
            <a:endParaRPr sz="2400"/>
          </a:p>
        </p:txBody>
      </p:sp>
      <p:sp>
        <p:nvSpPr>
          <p:cNvPr id="418" name="Google Shape;418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1583140" y="399139"/>
            <a:ext cx="9921472" cy="71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(2)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24" name="Google Shape;424;p29"/>
          <p:cNvSpPr txBox="1"/>
          <p:nvPr>
            <p:ph idx="1" type="body"/>
          </p:nvPr>
        </p:nvSpPr>
        <p:spPr>
          <a:xfrm>
            <a:off x="1801064" y="1206500"/>
            <a:ext cx="10162336" cy="5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Б.Боэм: эволюционная модель – «модель, стадии которой состоят из расширяющихся приращений оперативного программного обеспечения, с направлением эволюции, определяемым опытом работы».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отличие от предыдущих, инкрементная модель даёт возможность заказчику получать пользу даже от не полностью готового продукта, а разработчику — использовать обратную связь для улучшения качество следующих подсистем.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Подсистема сдаётся с полной документацией и с возможностью сопровождения, она эволюционирует по законам обычной системы.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Если она пришла в состояние, когда её сопровождение стало нерентабельным, она заменяется новой в рамках существующей системы</a:t>
            </a:r>
            <a:endParaRPr/>
          </a:p>
        </p:txBody>
      </p:sp>
      <p:sp>
        <p:nvSpPr>
          <p:cNvPr id="425" name="Google Shape;425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Стадии (этапы) жизненного цикла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1981201" y="1663700"/>
            <a:ext cx="99060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Общепринятого разбиения жизненного цикла программной системы на этапы нет.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Этап может выделяться в отдельный пункт, может входить как составная части в более крупный этап.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Характер ЖЦ определяется методологией.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Но цель всегда одна: провести разработку от замысла до готового продукта.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2800"/>
          </a:p>
        </p:txBody>
      </p:sp>
      <p:sp>
        <p:nvSpPr>
          <p:cNvPr id="186" name="Google Shape;186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1583140" y="653139"/>
            <a:ext cx="9921472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(3)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31" name="Google Shape;431;p30"/>
          <p:cNvSpPr txBox="1"/>
          <p:nvPr>
            <p:ph idx="1" type="body"/>
          </p:nvPr>
        </p:nvSpPr>
        <p:spPr>
          <a:xfrm>
            <a:off x="1889964" y="1293584"/>
            <a:ext cx="9614647" cy="5386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Модель итеративной (инкрементной) разработки – эволюционное развитие каскадной модели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Процесс разработки состоит из последовательности повторяющихся итераций, каждая из которых представляет собой полноценный проект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 результате каждой итерации продукт получает улучшения своей функциональности или новую компоненту. После завершения последней итерации проект получает полный набор функции и требований, определенный границами проекта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Исходя из требований заказчика, команда проекта выбирает результат итерации: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промышленную систему с ограниченными функциями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архитектурные или функциональные прототипы</a:t>
            </a:r>
            <a:endParaRPr sz="2400"/>
          </a:p>
        </p:txBody>
      </p:sp>
      <p:sp>
        <p:nvSpPr>
          <p:cNvPr id="432" name="Google Shape;432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type="title"/>
          </p:nvPr>
        </p:nvSpPr>
        <p:spPr>
          <a:xfrm>
            <a:off x="1583140" y="564239"/>
            <a:ext cx="9921472" cy="79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(4)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38" name="Google Shape;438;p31"/>
          <p:cNvSpPr txBox="1"/>
          <p:nvPr>
            <p:ph idx="1" type="body"/>
          </p:nvPr>
        </p:nvSpPr>
        <p:spPr>
          <a:xfrm>
            <a:off x="1889964" y="1293584"/>
            <a:ext cx="10098836" cy="5386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Font typeface="Century Gothic"/>
              <a:buNone/>
            </a:pPr>
            <a:r>
              <a:rPr lang="ru-RU" sz="2220">
                <a:solidFill>
                  <a:schemeClr val="dk1"/>
                </a:solidFill>
              </a:rPr>
              <a:t>Стратегия реализации эволюционных моделей Т. Джилба: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ru-RU" sz="2220">
                <a:solidFill>
                  <a:schemeClr val="dk1"/>
                </a:solidFill>
              </a:rPr>
              <a:t>Представь нечто реальному пользователю.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ru-RU" sz="2220">
                <a:solidFill>
                  <a:schemeClr val="dk1"/>
                </a:solidFill>
              </a:rPr>
              <a:t>Согласуй добавленное значение с пользователем по всем критичным направлениям.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ru-RU" sz="2220">
                <a:solidFill>
                  <a:schemeClr val="dk1"/>
                </a:solidFill>
              </a:rPr>
              <a:t>Откорректируй проект и требования на основании того, что существует на самом деле.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None/>
            </a:pPr>
            <a:r>
              <a:rPr lang="ru-RU" sz="2220">
                <a:solidFill>
                  <a:schemeClr val="dk1"/>
                </a:solidFill>
              </a:rPr>
              <a:t>Разработка: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Font typeface="Century Gothic"/>
              <a:buAutoNum type="arabicPeriod"/>
            </a:pPr>
            <a:r>
              <a:rPr lang="ru-RU" sz="2220">
                <a:solidFill>
                  <a:schemeClr val="dk1"/>
                </a:solidFill>
              </a:rPr>
              <a:t>Выполняется этап, на котором определяются системные цели, формулируются требования, определяются ресурсы.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Font typeface="Century Gothic"/>
              <a:buAutoNum type="arabicPeriod"/>
            </a:pPr>
            <a:r>
              <a:rPr lang="ru-RU" sz="2220">
                <a:solidFill>
                  <a:schemeClr val="dk1"/>
                </a:solidFill>
              </a:rPr>
              <a:t>На основе требований разрабатывается архитектура, в которой система разбита на относительно независимые замкнутые подсистемы, определяются приоритеты, в соответствии с ними планируется разработка.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Font typeface="Century Gothic"/>
              <a:buAutoNum type="arabicPeriod"/>
            </a:pPr>
            <a:r>
              <a:rPr lang="ru-RU" sz="2220">
                <a:solidFill>
                  <a:schemeClr val="dk1"/>
                </a:solidFill>
              </a:rPr>
              <a:t>Разрабатывается каждая подсистема. </a:t>
            </a:r>
            <a:endParaRPr/>
          </a:p>
        </p:txBody>
      </p:sp>
      <p:sp>
        <p:nvSpPr>
          <p:cNvPr id="439" name="Google Shape;439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1583140" y="564239"/>
            <a:ext cx="10456460" cy="7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Достоинства и недостатки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45" name="Google Shape;445;p32"/>
          <p:cNvSpPr txBox="1"/>
          <p:nvPr>
            <p:ph idx="1" type="body"/>
          </p:nvPr>
        </p:nvSpPr>
        <p:spPr>
          <a:xfrm>
            <a:off x="1889964" y="1524000"/>
            <a:ext cx="10098836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Инкрементная модель, за счёт раннего ввода подсистем в эксплуатацию, даёт возможность заказчику лучше осознать свои потребности и своевременно внести корректировки в требования к не разработанным подсистемам.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Поскольку каждая подсистема проще системы в целом, разработчику проще планировать необходимые ресурсы. И это несомненное </a:t>
            </a:r>
            <a:r>
              <a:rPr i="1" lang="ru-RU" sz="2400"/>
              <a:t>достоинство</a:t>
            </a:r>
            <a:r>
              <a:rPr lang="ru-RU" sz="2400"/>
              <a:t> модели.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</a:t>
            </a:r>
            <a:r>
              <a:rPr i="1" lang="ru-RU" sz="2400"/>
              <a:t>Недостаток</a:t>
            </a:r>
            <a:r>
              <a:rPr lang="ru-RU" sz="2400"/>
              <a:t> – трудность достижения единого стиля системы. Обычно успешно реализуют интерфейсы между подсистемами и общую направленность проекта. Унифицировать в рамках системы характер взаимодействия с пользователем обычно не удаётся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46" name="Google Shape;446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1640156" y="63907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</a:t>
            </a:r>
            <a:br>
              <a:rPr lang="ru-RU"/>
            </a:br>
            <a:endParaRPr/>
          </a:p>
        </p:txBody>
      </p:sp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2400405" y="1737412"/>
            <a:ext cx="8911687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Спиральная модель, предложенная Б.Боэмом в 1988 г., объединила  итерационный процесс проектирования и классический каскадный подход на основе идеи создания прототипов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Спиральная модель ориентирована на проектирование, именно в этой части последовательно выполняется несколько итераций проектирования на основе создания прототипов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Разработка ПО происходит на последнем витке спирали по классической каскадной модели</a:t>
            </a:r>
            <a:endParaRPr/>
          </a:p>
        </p:txBody>
      </p:sp>
      <p:sp>
        <p:nvSpPr>
          <p:cNvPr id="453" name="Google Shape;453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4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9" name="Google Shape;459;p3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4"/>
          <p:cNvGrpSpPr/>
          <p:nvPr/>
        </p:nvGrpSpPr>
        <p:grpSpPr>
          <a:xfrm>
            <a:off x="27225" y="-786"/>
            <a:ext cx="2356675" cy="6854040"/>
            <a:chOff x="6627813" y="194833"/>
            <a:chExt cx="1952625" cy="5678918"/>
          </a:xfrm>
        </p:grpSpPr>
        <p:sp>
          <p:nvSpPr>
            <p:cNvPr id="472" name="Google Shape;472;p3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34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 txBox="1"/>
          <p:nvPr>
            <p:ph type="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ru-RU" sz="4000">
                <a:solidFill>
                  <a:srgbClr val="FEFFFF"/>
                </a:solidFill>
              </a:rPr>
              <a:t>Спиральная модель</a:t>
            </a:r>
            <a:br>
              <a:rPr lang="ru-RU" sz="4000">
                <a:solidFill>
                  <a:srgbClr val="FEFFFF"/>
                </a:solidFill>
              </a:rPr>
            </a:br>
            <a:endParaRPr sz="4000">
              <a:solidFill>
                <a:srgbClr val="FEFFFF"/>
              </a:solidFill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p34"/>
          <p:cNvSpPr txBox="1"/>
          <p:nvPr>
            <p:ph idx="12" type="sldNum"/>
          </p:nvPr>
        </p:nvSpPr>
        <p:spPr>
          <a:xfrm>
            <a:off x="4242486" y="5202719"/>
            <a:ext cx="650510" cy="517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. 3. Спиральная модель Боэма объединяет каскадный подход и итерационный процесс проектирования на основе создания прототипов." id="491" name="Google Shape;4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862" y="570662"/>
            <a:ext cx="6490019" cy="524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type="title"/>
          </p:nvPr>
        </p:nvSpPr>
        <p:spPr>
          <a:xfrm>
            <a:off x="1640156" y="639071"/>
            <a:ext cx="8911687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 (вариант)</a:t>
            </a:r>
            <a:endParaRPr/>
          </a:p>
        </p:txBody>
      </p:sp>
      <p:sp>
        <p:nvSpPr>
          <p:cNvPr id="497" name="Google Shape;497;p35"/>
          <p:cNvSpPr txBox="1"/>
          <p:nvPr>
            <p:ph idx="1" type="body"/>
          </p:nvPr>
        </p:nvSpPr>
        <p:spPr>
          <a:xfrm>
            <a:off x="2108200" y="1712012"/>
            <a:ext cx="9474199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реальном прикладном программировании часто приходится сталкиваться с «нетерпеливым заказчиком», которому нужно начать работу с системой, пусть с ограниченными возможностями.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Предполагается, что мощность системы можно нарастить параллельно с эксплуатацией первой версии.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Такая ситуация породила версионную модель разработки, в которой система представляется в виде совокупности функций с определённым приоритетом ввода в действие.</a:t>
            </a:r>
            <a:endParaRPr sz="2400"/>
          </a:p>
        </p:txBody>
      </p:sp>
      <p:sp>
        <p:nvSpPr>
          <p:cNvPr id="498" name="Google Shape;498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type="title"/>
          </p:nvPr>
        </p:nvSpPr>
        <p:spPr>
          <a:xfrm>
            <a:off x="1640156" y="639071"/>
            <a:ext cx="8911687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 (вариант)</a:t>
            </a:r>
            <a:endParaRPr/>
          </a:p>
        </p:txBody>
      </p:sp>
      <p:sp>
        <p:nvSpPr>
          <p:cNvPr id="504" name="Google Shape;504;p36"/>
          <p:cNvSpPr txBox="1"/>
          <p:nvPr>
            <p:ph idx="1" type="body"/>
          </p:nvPr>
        </p:nvSpPr>
        <p:spPr>
          <a:xfrm>
            <a:off x="2108200" y="1712012"/>
            <a:ext cx="9474199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Вначале тщательно проектируется и реализуется очень простая, но полезная версия системы.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Как только первая версия сдана, начинается работа над второй, включающей функции второго приоритета.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Аналогично разрабатываются и следующие версии.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Модель такого типа относится к спиральным, у неё подобное графическое представление. Разработка представляется в полярных координатах, где угол символизирует время, радиус — объём работы.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Полный оборот соответствует разработке и вводу в эксплуатацию очередной версии.</a:t>
            </a:r>
            <a:endParaRPr sz="2400"/>
          </a:p>
        </p:txBody>
      </p:sp>
      <p:sp>
        <p:nvSpPr>
          <p:cNvPr id="505" name="Google Shape;505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type="title"/>
          </p:nvPr>
        </p:nvSpPr>
        <p:spPr>
          <a:xfrm>
            <a:off x="1640156" y="639071"/>
            <a:ext cx="8911687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 (вариант)</a:t>
            </a:r>
            <a:endParaRPr/>
          </a:p>
        </p:txBody>
      </p:sp>
      <p:sp>
        <p:nvSpPr>
          <p:cNvPr id="511" name="Google Shape;511;p37"/>
          <p:cNvSpPr txBox="1"/>
          <p:nvPr>
            <p:ph idx="1" type="body"/>
          </p:nvPr>
        </p:nvSpPr>
        <p:spPr>
          <a:xfrm>
            <a:off x="2108200" y="1712012"/>
            <a:ext cx="9474199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Спиральная модель позволяет уменьшить неопределённость поэтапной модели.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Основная идея — разработка системы короткими, но законченными версиями, каждая из которых не удовлетворяет полностью требованиям заказчика, но последовательность версий итеративно приближается к ним.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отличие от инкрементной, спиральная модель предполагает ввод в эксплуатацию не новой подсистемы, а очередной версии системы целиком.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Технология работы по спиральной модели допускает распараллеливание.</a:t>
            </a:r>
            <a:endParaRPr sz="2400"/>
          </a:p>
        </p:txBody>
      </p:sp>
      <p:sp>
        <p:nvSpPr>
          <p:cNvPr id="512" name="Google Shape;512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 txBox="1"/>
          <p:nvPr>
            <p:ph type="title"/>
          </p:nvPr>
        </p:nvSpPr>
        <p:spPr>
          <a:xfrm>
            <a:off x="1640156" y="639071"/>
            <a:ext cx="10056544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Спиральная модель – достоинства и недостатки</a:t>
            </a:r>
            <a:endParaRPr sz="3240"/>
          </a:p>
        </p:txBody>
      </p:sp>
      <p:sp>
        <p:nvSpPr>
          <p:cNvPr id="518" name="Google Shape;518;p38"/>
          <p:cNvSpPr txBox="1"/>
          <p:nvPr>
            <p:ph idx="1" type="body"/>
          </p:nvPr>
        </p:nvSpPr>
        <p:spPr>
          <a:xfrm>
            <a:off x="2059800" y="1796975"/>
            <a:ext cx="94743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>
                <a:solidFill>
                  <a:schemeClr val="dk1"/>
                </a:solidFill>
              </a:rPr>
              <a:t>Достоинства</a:t>
            </a:r>
            <a:r>
              <a:rPr lang="ru-RU" sz="2400">
                <a:solidFill>
                  <a:schemeClr val="dk1"/>
                </a:solidFill>
              </a:rPr>
              <a:t>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раннее получение результата;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быстрое получение реакции пользователя;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предсказуемость поведения системы.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>
                <a:solidFill>
                  <a:schemeClr val="dk1"/>
                </a:solidFill>
              </a:rPr>
              <a:t>Недостатки</a:t>
            </a:r>
            <a:r>
              <a:rPr lang="ru-RU" sz="2400">
                <a:solidFill>
                  <a:schemeClr val="dk1"/>
                </a:solidFill>
              </a:rPr>
              <a:t>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сложность планирования;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сложность адаптации пользователя к множеству версий;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напряжённость работы разработчиков;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сложность смены (сопровождения) множества версий.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19" name="Google Shape;519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9"/>
          <p:cNvSpPr txBox="1"/>
          <p:nvPr>
            <p:ph type="title"/>
          </p:nvPr>
        </p:nvSpPr>
        <p:spPr>
          <a:xfrm>
            <a:off x="1583140" y="653139"/>
            <a:ext cx="9921472" cy="71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Итеративно-инкрементная модель RUP (1)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525" name="Google Shape;525;p39"/>
          <p:cNvSpPr txBox="1"/>
          <p:nvPr>
            <p:ph idx="1" type="body"/>
          </p:nvPr>
        </p:nvSpPr>
        <p:spPr>
          <a:xfrm>
            <a:off x="2064028" y="1293584"/>
            <a:ext cx="9886209" cy="4992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Во второй половине 1990-х годов в компании Rational Software была создана </a:t>
            </a:r>
            <a:r>
              <a:rPr b="1" lang="ru-RU" sz="2400"/>
              <a:t>итеративно-инкрементная модель RUP.</a:t>
            </a:r>
            <a:r>
              <a:rPr lang="ru-RU" sz="24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RUP описывает общий абстрактный процесс, на основе которого команда проекта должна создать специализированный адаптированный процесс, который ориентирован на внутренние потребности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Основные характеристики процессов RUP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b="1" lang="ru-RU" sz="2200"/>
              <a:t>Разработка требований.</a:t>
            </a:r>
            <a:r>
              <a:rPr lang="ru-RU" sz="2200"/>
              <a:t> На основании прецедентов использования описываются требования к системе, полный набор которых образует модель прецедентов. Прецедент использования – описание сценария взаимодействия пользователя с системой, который полностью описывает пользовательскую задачу. Согласно методологии RUP, функциональные требования (ФТ) должны быть представлены в виде прецедентов использования</a:t>
            </a:r>
            <a:endParaRPr/>
          </a:p>
        </p:txBody>
      </p:sp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Традиционные этапы жизненного цикла </a:t>
            </a:r>
            <a:br>
              <a:rPr lang="ru-RU" sz="3200"/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194" name="Google Shape;194;p4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анализ — определение того, что должна делать система;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проектирование — определение того, как система будет делать то, что она должна;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программирование — создание функциональных компонентов и подсистем, соединение их в единое целое в соответствии с проектом;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тестирование — проверка соответствия системы показателям, определенным ранее;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ввод системы в действие;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сопровождение — обеспечение штатного процесса эксплуатации системы у заказчика.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Century Gothic"/>
              <a:buNone/>
            </a:pPr>
            <a:r>
              <a:t/>
            </a:r>
            <a:endParaRPr sz="2590"/>
          </a:p>
        </p:txBody>
      </p: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>
            <p:ph type="title"/>
          </p:nvPr>
        </p:nvSpPr>
        <p:spPr>
          <a:xfrm>
            <a:off x="1583140" y="653139"/>
            <a:ext cx="9921472" cy="71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Итеративно-инкрементная модель RUP (1)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532" name="Google Shape;532;p40"/>
          <p:cNvSpPr txBox="1"/>
          <p:nvPr>
            <p:ph idx="1" type="body"/>
          </p:nvPr>
        </p:nvSpPr>
        <p:spPr>
          <a:xfrm>
            <a:off x="2064028" y="1293584"/>
            <a:ext cx="9886209" cy="4992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Во второй половине 1990-х годов в компании Rational Software была создана </a:t>
            </a:r>
            <a:r>
              <a:rPr b="1" lang="ru-RU" sz="2400"/>
              <a:t>итеративно-инкрементная модель RUP.</a:t>
            </a:r>
            <a:r>
              <a:rPr lang="ru-RU" sz="24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RUP описывает общий абстрактный процесс, на основе которого команда проекта должна создать специализированный адаптированный процесс, который ориентирован на внутренние потребности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Основные характеристики процессов RUP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b="1" lang="ru-RU" sz="2200"/>
              <a:t>Разработка требований.</a:t>
            </a:r>
            <a:r>
              <a:rPr lang="ru-RU" sz="2200"/>
              <a:t> На основании прецедентов использования описываются требования к системе, полный набор которых образует модель прецедентов. Прецедент использования – описание сценария взаимодействия пользователя с системой, который полностью описывает пользовательскую задачу. Согласно методологии RUP, функциональные требования (ФТ) должны быть представлены в виде прецедентов использования</a:t>
            </a:r>
            <a:endParaRPr/>
          </a:p>
        </p:txBody>
      </p:sp>
      <p:sp>
        <p:nvSpPr>
          <p:cNvPr id="533" name="Google Shape;533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title"/>
          </p:nvPr>
        </p:nvSpPr>
        <p:spPr>
          <a:xfrm>
            <a:off x="1583140" y="653139"/>
            <a:ext cx="9921472" cy="70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Итеративная модель RUP (2)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539" name="Google Shape;539;p41"/>
          <p:cNvSpPr txBox="1"/>
          <p:nvPr>
            <p:ph idx="1" type="body"/>
          </p:nvPr>
        </p:nvSpPr>
        <p:spPr>
          <a:xfrm>
            <a:off x="1926570" y="1341396"/>
            <a:ext cx="9921472" cy="5072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Основные характеристики процессов RUP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ru-RU" sz="2400"/>
              <a:t>Итеративная разработка.</a:t>
            </a:r>
            <a:r>
              <a:rPr lang="ru-RU" sz="2400"/>
              <a:t> В методологии RUP проект состоит из последовательности итераций с продолжительностью от двух до шести недель. Прецедент использования – основная единица планирования итераций. Перед началом итерации определяется список прецедентов для реализации в ней. В ходе реализации проекта могут вноситься необходимые изменения в требования, архитектуру, реализацию и проектные решения.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ru-RU" sz="2400"/>
              <a:t>Архитектура RUP. </a:t>
            </a:r>
            <a:r>
              <a:rPr lang="ru-RU" sz="2400"/>
              <a:t>RUP – ориентированная на архитектуру методология. В ней реализация и тестирование архитектуры начинается на ранних этапах. В RUP используется понятие исполняемой архитектуры, которая позволяет в первую очередь реализовать архитектурно значимые прецеденты</a:t>
            </a:r>
            <a:endParaRPr sz="2400"/>
          </a:p>
        </p:txBody>
      </p:sp>
      <p:sp>
        <p:nvSpPr>
          <p:cNvPr id="540" name="Google Shape;540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/>
          <p:nvPr>
            <p:ph type="title"/>
          </p:nvPr>
        </p:nvSpPr>
        <p:spPr>
          <a:xfrm>
            <a:off x="1583140" y="653139"/>
            <a:ext cx="9921472" cy="70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Модель ЖЦ RUP </a:t>
            </a:r>
            <a:br>
              <a:rPr lang="ru-RU" sz="3240"/>
            </a:br>
            <a:endParaRPr sz="3240"/>
          </a:p>
        </p:txBody>
      </p:sp>
      <p:sp>
        <p:nvSpPr>
          <p:cNvPr id="546" name="Google Shape;546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7" name="Google Shape;547;p42"/>
          <p:cNvSpPr txBox="1"/>
          <p:nvPr>
            <p:ph idx="1" type="body"/>
          </p:nvPr>
        </p:nvSpPr>
        <p:spPr>
          <a:xfrm>
            <a:off x="1927225" y="1341438"/>
            <a:ext cx="9920288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ru-RU" sz="2900"/>
              <a:t>Жизненный цикл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900"/>
              <a:buFont typeface="Century Gothic"/>
              <a:buNone/>
            </a:pPr>
            <a:r>
              <a:t/>
            </a:r>
            <a:endParaRPr sz="29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900"/>
              <a:buFont typeface="Century Gothic"/>
              <a:buNone/>
            </a:pPr>
            <a:r>
              <a:rPr lang="ru-RU" sz="2900"/>
              <a:t>Фазы цикла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48" name="Google Shape;5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388" y="1890713"/>
            <a:ext cx="76327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4400" y="4525963"/>
            <a:ext cx="9359901" cy="14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Структура жизненного цикла </a:t>
            </a:r>
            <a:br>
              <a:rPr lang="ru-RU" sz="3200"/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Жизненный цикл строится в соответствии с принципом нисходящего проектирования.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 Обычно реализованные этапы циклически повторяются в соответствии с изменениями требований и внешних условий.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На каждом этапе порождается набор технических решений и документов, для каждого этапа исходными служат документы и решения, принятые на предыдущем этапе.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В общем случае структура жизненного цикла зависит от назначения системы и режима её функционирования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2800"/>
          </a:p>
        </p:txBody>
      </p:sp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Полный жизненный цикл </a:t>
            </a:r>
            <a:br>
              <a:rPr lang="ru-RU" sz="3200"/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212" name="Google Shape;212;p6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ru-RU" sz="2590"/>
              <a:t>В реальном жизненном цикле есть этапы, предшествующие разработке, а сопровождение занимает гораздо больше времени, чем всё остальное.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 возникла необходимость в программной системе;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появилась возможность её создать;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создана;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соответствует потребностям заказчика;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изменяется в соответствии с эволюцией объекта;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стареет, теряет способность к развитию;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гибнет из-за несоответствия потребностям заказчика и заменяется на новую.</a:t>
            </a:r>
            <a:endParaRPr/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Этапы ЖЦ стандарта ГОСТ Р ИСО/МЭК 12207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Стандарт описывает структуру процессов ЖЦ, но не конкретизирует в деталях, как выполнить действия и задачи, включенные в них.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Этапы: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формирование требований к системе;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проектирование;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реализация;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тестирование;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ввод в действие;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эксплуатация и сопровождение;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снятие с эксплуатации.</a:t>
            </a:r>
            <a:endParaRPr/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1640156" y="624110"/>
            <a:ext cx="8911687" cy="8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Формирование требований к системе</a:t>
            </a:r>
            <a:endParaRPr/>
          </a:p>
        </p:txBody>
      </p:sp>
      <p:sp>
        <p:nvSpPr>
          <p:cNvPr id="229" name="Google Shape;229;p8"/>
          <p:cNvSpPr txBox="1"/>
          <p:nvPr>
            <p:ph idx="1" type="body"/>
          </p:nvPr>
        </p:nvSpPr>
        <p:spPr>
          <a:xfrm>
            <a:off x="2273653" y="1613387"/>
            <a:ext cx="9562747" cy="440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Формализуется назначение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Определяются требования, которые представляет собой описание необходимого или желаемого свойства системы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Различают функциональные и эксплуатационные требования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Функциональные требования - требования к функциональности 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Эксплуатационные требования определяют особенности его функционирования и эксплуатации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Этап заканчивается разработкой </a:t>
            </a:r>
            <a:r>
              <a:rPr b="1" lang="ru-RU" sz="2400"/>
              <a:t>технического задания (ТЗ)</a:t>
            </a:r>
            <a:endParaRPr b="1" sz="2400"/>
          </a:p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2641600" y="518487"/>
            <a:ext cx="9018588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 sz="3600">
                <a:solidFill>
                  <a:srgbClr val="000000"/>
                </a:solidFill>
              </a:rPr>
              <a:t>Анализ требований и разработка спецификаций</a:t>
            </a:r>
            <a:br>
              <a:rPr lang="ru-RU" sz="3240">
                <a:solidFill>
                  <a:srgbClr val="000000"/>
                </a:solidFill>
              </a:rPr>
            </a:br>
            <a:endParaRPr sz="3240"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2286000" y="1879600"/>
            <a:ext cx="9601199" cy="474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Формулируется содержательная постановка задачи, выбирается математический аппарат, строится модель предметной области, определяются подзадачи и выбираются или разрабатываются методы их решения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Спецификация </a:t>
            </a:r>
            <a:r>
              <a:rPr lang="ru-RU" sz="2800"/>
              <a:t>– </a:t>
            </a:r>
            <a:r>
              <a:rPr lang="ru-RU" sz="2600"/>
              <a:t>формализованное описание функций и ограничений разрабатываемой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Совокупность спецификаций формирует общую логическую модель проектируемой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Здесь же формируется модель тестирования, согласуется методология тестирования</a:t>
            </a:r>
            <a:endParaRPr sz="2600"/>
          </a:p>
        </p:txBody>
      </p:sp>
      <p:sp>
        <p:nvSpPr>
          <p:cNvPr id="237" name="Google Shape;237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2020-10-21T19:23:06Z</dcterms:created>
  <dc:creator>Бахиркин Михаил Васильевич</dc:creator>
</cp:coreProperties>
</file>