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y="6858000" cx="12192000"/>
  <p:notesSz cx="6858000" cy="9144000"/>
  <p:embeddedFontLst>
    <p:embeddedFont>
      <p:font typeface="Century Gothic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7" roundtripDataSignature="AMtx7miSmYlVFgPqm4lNLPBfy9UzmvL8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CenturyGothic-bold.fntdata"/><Relationship Id="rId63" Type="http://schemas.openxmlformats.org/officeDocument/2006/relationships/font" Target="fonts/CenturyGothic-regular.fntdata"/><Relationship Id="rId22" Type="http://schemas.openxmlformats.org/officeDocument/2006/relationships/slide" Target="slides/slide17.xml"/><Relationship Id="rId66" Type="http://schemas.openxmlformats.org/officeDocument/2006/relationships/font" Target="fonts/CenturyGothic-boldItalic.fntdata"/><Relationship Id="rId21" Type="http://schemas.openxmlformats.org/officeDocument/2006/relationships/slide" Target="slides/slide16.xml"/><Relationship Id="rId65" Type="http://schemas.openxmlformats.org/officeDocument/2006/relationships/font" Target="fonts/CenturyGothic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customschemas.google.com/relationships/presentationmetadata" Target="meta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3" Type="http://schemas.openxmlformats.org/officeDocument/2006/relationships/hyperlink" Target="https://ru.wikipedia.org/wiki/%D0%98%D0%BD%D1%84%D0%BE%D1%80%D0%BC%D0%B0%D1%82%D0%B8%D0%BA%D0%B0" TargetMode="External"/><Relationship Id="rId4" Type="http://schemas.openxmlformats.org/officeDocument/2006/relationships/hyperlink" Target="https://ru.wikipedia.org/wiki/Lockheed_Corporation" TargetMode="External"/><Relationship Id="rId11" Type="http://schemas.openxmlformats.org/officeDocument/2006/relationships/hyperlink" Target="https://ru.wikipedia.org/wiki/%D0%A0%D0%BE%D0%B9%D1%81,_%D0%A3%D0%B8%D0%BD%D1%81%D1%82%D0%BE%D0%BD" TargetMode="External"/><Relationship Id="rId10" Type="http://schemas.openxmlformats.org/officeDocument/2006/relationships/hyperlink" Target="https://ru.wikipedia.org/wiki/%D0%9A%D0%B0%D1%81%D0%BA%D0%B0%D0%B4%D0%BD%D0%B0%D1%8F_%D0%BC%D0%BE%D0%B4%D0%B5%D0%BB%D1%8C" TargetMode="External"/><Relationship Id="rId9" Type="http://schemas.openxmlformats.org/officeDocument/2006/relationships/hyperlink" Target="https://ru.wikipedia.org/wiki/%D0%A0%D0%BE%D0%B9%D1%81,_%D0%A3%D0%B8%D0%BD%D1%81%D1%82%D0%BE%D0%BD" TargetMode="External"/><Relationship Id="rId5" Type="http://schemas.openxmlformats.org/officeDocument/2006/relationships/hyperlink" Target="https://ru.wikipedia.org/wiki/Lockheed_Corporation" TargetMode="External"/><Relationship Id="rId6" Type="http://schemas.openxmlformats.org/officeDocument/2006/relationships/hyperlink" Target="https://ru.wikipedia.org/wiki/%D0%9E%D1%81%D1%82%D0%B8%D0%BD_(%D0%A2%D0%B5%D1%85%D0%B0%D1%81)" TargetMode="External"/><Relationship Id="rId7" Type="http://schemas.openxmlformats.org/officeDocument/2006/relationships/hyperlink" Target="https://ru.wikipedia.org/wiki/%D0%A2%D0%B5%D1%85%D0%B0%D1%81" TargetMode="External"/><Relationship Id="rId8" Type="http://schemas.openxmlformats.org/officeDocument/2006/relationships/hyperlink" Target="https://ru.wikipedia.org/wiki/%D0%A0%D0%B0%D0%B7%D1%80%D0%B0%D0%B1%D0%BE%D1%82%D0%BA%D0%B0_%D0%BF%D1%80%D0%BE%D0%B3%D1%80%D0%B0%D0%BC%D0%BC%D0%BD%D0%BE%D0%B3%D0%BE_%D0%BE%D0%B1%D0%B5%D1%81%D0%BF%D0%B5%D1%87%D0%B5%D0%BD%D0%B8%D1%8F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- логическое проектирование, которое включает те проектные операции, которые непосредственно не зависят от имеющихся технических и программных средств, составляющих среду функционирования будущего программного продукта;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- физическое проектирование – привязку к конкретным техническим и программным средствам среды функционирования, т.е. учёт ограничений, определённых в спецификациях.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Уинстон Уокер Ройс</a:t>
            </a:r>
            <a:r>
              <a:rPr b="0" i="0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(</a:t>
            </a:r>
            <a:r>
              <a:rPr b="0" i="0" lang="ru-RU" sz="12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англ.</a:t>
            </a:r>
            <a:r>
              <a:rPr b="0" i="0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1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Winston Walker Royce</a:t>
            </a:r>
            <a:r>
              <a:rPr b="0" i="0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(15 августа 1929 г. – 7 июня 1995 г.) - американский ученый в области </a:t>
            </a:r>
            <a:r>
              <a:rPr b="0" i="0" lang="ru-RU" sz="12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информатики</a:t>
            </a:r>
            <a:r>
              <a:rPr b="0" i="0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директор центра </a:t>
            </a:r>
            <a:r>
              <a:rPr b="0" i="0" lang="ru-RU" sz="12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Lockheed</a:t>
            </a:r>
            <a:r>
              <a:rPr b="0" i="0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Software Technology Center компании </a:t>
            </a:r>
            <a:r>
              <a:rPr b="0" i="0" lang="ru-RU" sz="12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Lockheed</a:t>
            </a:r>
            <a:r>
              <a:rPr b="0" i="0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в г.</a:t>
            </a:r>
            <a:r>
              <a:rPr b="0" i="0" lang="ru-RU" sz="12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Остин</a:t>
            </a:r>
            <a:r>
              <a:rPr b="0" i="0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шт. </a:t>
            </a:r>
            <a:r>
              <a:rPr b="0" i="0" lang="ru-RU" sz="12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Техас</a:t>
            </a:r>
            <a:r>
              <a:rPr b="0" i="0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Он был пионером в области </a:t>
            </a:r>
            <a:r>
              <a:rPr b="0" i="0" lang="ru-RU" sz="12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разработки программного обеспечения</a:t>
            </a:r>
            <a:r>
              <a:rPr b="0" baseline="30000" i="0" lang="ru-RU" sz="12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[1]</a:t>
            </a:r>
            <a:r>
              <a:rPr b="0" i="0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и известен благодаря своей статье 1970 года, из которой ошибочно была выведена </a:t>
            </a:r>
            <a:r>
              <a:rPr b="0" i="0" lang="ru-RU" sz="12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каскадная модель</a:t>
            </a:r>
            <a:r>
              <a:rPr b="0" i="0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разработки ПО</a:t>
            </a:r>
            <a:r>
              <a:rPr b="0" baseline="30000" i="0" lang="ru-RU" sz="12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[2]</a:t>
            </a:r>
            <a:r>
              <a:rPr b="0" i="0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278" name="Google Shape;278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8" name="Google Shape;328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36" name="Google Shape;336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44" name="Google Shape;344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52" name="Google Shape;352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60" name="Google Shape;360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Последовательным развитием каскадной и водопадной моделей явилась </a:t>
            </a:r>
            <a:r>
              <a:rPr b="1" lang="ru-RU" sz="1200"/>
              <a:t>V-образная модель</a:t>
            </a:r>
            <a:endParaRPr sz="1200"/>
          </a:p>
        </p:txBody>
      </p:sp>
      <p:sp>
        <p:nvSpPr>
          <p:cNvPr id="368" name="Google Shape;368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Последовательным развитием каскадной и водопадной моделей явилась </a:t>
            </a:r>
            <a:r>
              <a:rPr b="1" lang="ru-RU" sz="1200"/>
              <a:t>V-образная модель</a:t>
            </a:r>
            <a:endParaRPr sz="1200"/>
          </a:p>
        </p:txBody>
      </p:sp>
      <p:sp>
        <p:nvSpPr>
          <p:cNvPr id="376" name="Google Shape;376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1" name="Google Shape;631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5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9" name="Google Shape;639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5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7" name="Google Shape;647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5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5" name="Google Shape;655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5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9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9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5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9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9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8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8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6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6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8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8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9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69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8" name="Google Shape;118;p69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6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6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69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9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3" name="Google Shape;123;p69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69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0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70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8" name="Google Shape;128;p7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7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7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карточки имени">
  <p:cSld name="Цитата карточки имени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1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71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5" name="Google Shape;135;p71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6" name="Google Shape;136;p7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7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71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1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0" name="Google Shape;140;p71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71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стина или ложь">
  <p:cSld name="Истина или ложь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2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72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5" name="Google Shape;145;p72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6" name="Google Shape;146;p7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7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72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2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73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3" name="Google Shape;153;p7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7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7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4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74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60" name="Google Shape;160;p7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7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7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0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2" name="Google Shape;52;p6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1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1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6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2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6" name="Google Shape;66;p62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7" name="Google Shape;67;p6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3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63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5" name="Google Shape;75;p63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6" name="Google Shape;76;p63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7" name="Google Shape;77;p6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6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4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6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6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6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5" name="Google Shape;95;p66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6" name="Google Shape;96;p6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6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7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7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Google Shape;103;p67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6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6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67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7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8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58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58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58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58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58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58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58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58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58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58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58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58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58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58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58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58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58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58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58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58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58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58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8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58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8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58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5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5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Google Shape;41;p5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/>
          <p:nvPr>
            <p:ph type="ctrTitle"/>
          </p:nvPr>
        </p:nvSpPr>
        <p:spPr>
          <a:xfrm>
            <a:off x="2589213" y="928468"/>
            <a:ext cx="7743507" cy="29345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ru-RU"/>
              <a:t>Жизненный цикл программных систем </a:t>
            </a:r>
            <a:endParaRPr/>
          </a:p>
        </p:txBody>
      </p:sp>
      <p:sp>
        <p:nvSpPr>
          <p:cNvPr id="169" name="Google Shape;169;p1"/>
          <p:cNvSpPr txBox="1"/>
          <p:nvPr>
            <p:ph idx="1" type="subTitle"/>
          </p:nvPr>
        </p:nvSpPr>
        <p:spPr>
          <a:xfrm>
            <a:off x="2589213" y="532601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Бахиркин М.В.  Лукин В.Н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/>
              <a:t>МАИ,Москва 2020 г.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"/>
          <p:cNvSpPr txBox="1"/>
          <p:nvPr>
            <p:ph type="title"/>
          </p:nvPr>
        </p:nvSpPr>
        <p:spPr>
          <a:xfrm>
            <a:off x="1640156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entury Gothic"/>
              <a:buNone/>
            </a:pPr>
            <a:r>
              <a:rPr lang="ru-RU">
                <a:solidFill>
                  <a:srgbClr val="000000"/>
                </a:solidFill>
              </a:rPr>
              <a:t>Проектирование </a:t>
            </a:r>
            <a:br>
              <a:rPr lang="ru-RU">
                <a:solidFill>
                  <a:srgbClr val="000000"/>
                </a:solidFill>
              </a:rPr>
            </a:br>
            <a:endParaRPr/>
          </a:p>
        </p:txBody>
      </p:sp>
      <p:sp>
        <p:nvSpPr>
          <p:cNvPr id="244" name="Google Shape;244;p10"/>
          <p:cNvSpPr txBox="1"/>
          <p:nvPr>
            <p:ph idx="1" type="body"/>
          </p:nvPr>
        </p:nvSpPr>
        <p:spPr>
          <a:xfrm>
            <a:off x="1640156" y="1310473"/>
            <a:ext cx="10148570" cy="5233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  <a:buChar char="🠶"/>
            </a:pPr>
            <a:r>
              <a:rPr lang="ru-RU" sz="2590"/>
              <a:t>Основная задача – определение подробных спецификаций разрабатываемой программной системы 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590"/>
              <a:buChar char="🠶"/>
            </a:pPr>
            <a:r>
              <a:rPr lang="ru-RU" sz="2590"/>
              <a:t>Различают процессы архитектурного, информационного (БД), функционального проектирования, проектирование взаимодействия (интерфейс) и выходных документов 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590"/>
              <a:buChar char="🠶"/>
            </a:pPr>
            <a:r>
              <a:rPr lang="ru-RU" sz="2590"/>
              <a:t>Процесс проектирования программного наполнения содержит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05"/>
              <a:buChar char="🠶"/>
            </a:pPr>
            <a:r>
              <a:rPr lang="ru-RU" sz="2405"/>
              <a:t>Проектирование структуры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05"/>
              <a:buChar char="🠶"/>
            </a:pPr>
            <a:r>
              <a:rPr lang="ru-RU" sz="2405"/>
              <a:t>Определение компонентов и их взаимосвязи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05"/>
              <a:buChar char="🠶"/>
            </a:pPr>
            <a:r>
              <a:rPr lang="ru-RU" sz="2405"/>
              <a:t>Декомпозиции компонентов и построение иерархий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05"/>
              <a:buChar char="🠶"/>
            </a:pPr>
            <a:r>
              <a:rPr lang="ru-RU" sz="2405"/>
              <a:t>Проектирования компонентов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05"/>
              <a:buChar char="🠶"/>
            </a:pPr>
            <a:r>
              <a:rPr lang="ru-RU" sz="2405"/>
              <a:t>Результат проектирования </a:t>
            </a:r>
            <a:r>
              <a:rPr lang="ru-RU" sz="2590"/>
              <a:t>–</a:t>
            </a:r>
            <a:r>
              <a:rPr lang="ru-RU" sz="2405"/>
              <a:t> модель разрабатываемой программной системы с набором её спецификацией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05"/>
              <a:buChar char="🠶"/>
            </a:pPr>
            <a:r>
              <a:rPr lang="ru-RU" sz="2405"/>
              <a:t>Принято различать логическое и физическое проектирование </a:t>
            </a:r>
            <a:endParaRPr/>
          </a:p>
        </p:txBody>
      </p:sp>
      <p:sp>
        <p:nvSpPr>
          <p:cNvPr id="245" name="Google Shape;245;p1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"/>
          <p:cNvSpPr txBox="1"/>
          <p:nvPr>
            <p:ph type="title"/>
          </p:nvPr>
        </p:nvSpPr>
        <p:spPr>
          <a:xfrm>
            <a:off x="1640156" y="718591"/>
            <a:ext cx="8911687" cy="767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entury Gothic"/>
              <a:buNone/>
            </a:pPr>
            <a:r>
              <a:rPr lang="ru-RU">
                <a:solidFill>
                  <a:srgbClr val="000000"/>
                </a:solidFill>
              </a:rPr>
              <a:t>Реализация</a:t>
            </a:r>
            <a:endParaRPr/>
          </a:p>
        </p:txBody>
      </p:sp>
      <p:sp>
        <p:nvSpPr>
          <p:cNvPr id="251" name="Google Shape;251;p11"/>
          <p:cNvSpPr txBox="1"/>
          <p:nvPr>
            <p:ph idx="1" type="body"/>
          </p:nvPr>
        </p:nvSpPr>
        <p:spPr>
          <a:xfrm>
            <a:off x="1857692" y="1486487"/>
            <a:ext cx="10334308" cy="525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ru-RU" sz="2400"/>
              <a:t>Реализация </a:t>
            </a:r>
            <a:r>
              <a:rPr lang="ru-RU" sz="2400"/>
              <a:t>– процесс поэтапного создания моделей, программ и подпрограмм на выбранном языке программирования и их отладка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ru-RU" sz="2400"/>
              <a:t>Программирование считают обычно главной деятельностью: </a:t>
            </a:r>
            <a:r>
              <a:rPr lang="ru-RU" sz="2400">
                <a:solidFill>
                  <a:srgbClr val="FF0000"/>
                </a:solidFill>
              </a:rPr>
              <a:t>Код не подвластен риторической силе и логике. На код нельзя воздействовать ученой степенью, общественным признанием и высоким окладом (К.Бек)</a:t>
            </a:r>
            <a:endParaRPr sz="24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ru-RU" sz="2400"/>
              <a:t>Но, по мнению специалистов, на о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тладку уходит – 90%-70% времени программирования. Поэтому экономить надо не на написании кода, а на отладке, создавая хорошо структурированный код.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Тестирование – отдельный этап ЖЦ. На этапе реализации оно присутствует как элемент отладки, определяющий симптомы ошибки. Его выполняет программист в формате «белого ящика».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252" name="Google Shape;252;p1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"/>
          <p:cNvSpPr txBox="1"/>
          <p:nvPr>
            <p:ph type="title"/>
          </p:nvPr>
        </p:nvSpPr>
        <p:spPr>
          <a:xfrm>
            <a:off x="1640156" y="718591"/>
            <a:ext cx="8911687" cy="767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entury Gothic"/>
              <a:buNone/>
            </a:pPr>
            <a:r>
              <a:rPr lang="ru-RU">
                <a:solidFill>
                  <a:srgbClr val="000000"/>
                </a:solidFill>
              </a:rPr>
              <a:t>Тестирование </a:t>
            </a:r>
            <a:endParaRPr/>
          </a:p>
        </p:txBody>
      </p:sp>
      <p:sp>
        <p:nvSpPr>
          <p:cNvPr id="259" name="Google Shape;259;p12"/>
          <p:cNvSpPr txBox="1"/>
          <p:nvPr>
            <p:ph idx="1" type="body"/>
          </p:nvPr>
        </p:nvSpPr>
        <p:spPr>
          <a:xfrm>
            <a:off x="1739900" y="1486487"/>
            <a:ext cx="10452100" cy="525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1" lang="ru-RU" sz="2400">
                <a:latin typeface="Arial"/>
                <a:ea typeface="Arial"/>
                <a:cs typeface="Arial"/>
                <a:sym typeface="Arial"/>
              </a:rPr>
              <a:t>Тестирование</a:t>
            </a:r>
            <a:r>
              <a:rPr b="1" lang="ru-RU" sz="2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– процесс выполнения программы на наборе данных, для которого известен её результат или её поведение.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b="1" i="1" lang="ru-RU" sz="2400">
                <a:latin typeface="Arial"/>
                <a:ea typeface="Arial"/>
                <a:cs typeface="Arial"/>
                <a:sym typeface="Arial"/>
              </a:rPr>
              <a:t>Тест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 – атомарная проверка одной функциональной части программы </a:t>
            </a:r>
            <a:r>
              <a:rPr b="1" i="1" lang="ru-RU" sz="2400">
                <a:latin typeface="Arial"/>
                <a:ea typeface="Arial"/>
                <a:cs typeface="Arial"/>
                <a:sym typeface="Arial"/>
              </a:rPr>
              <a:t>или 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набор данных, на котором производится тестирование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b="1" i="1" lang="ru-RU" sz="2400">
                <a:latin typeface="Arial"/>
                <a:ea typeface="Arial"/>
                <a:cs typeface="Arial"/>
                <a:sym typeface="Arial"/>
              </a:rPr>
              <a:t>Цель 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тестирования –</a:t>
            </a:r>
            <a:r>
              <a:rPr b="1" i="1" lang="ru-RU" sz="2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пропустить как можно меньше программных ошибок, среди них не должно быть наносящих существенный ущерб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На этом этапе тестированием занимается тестировщик (не автор!)</a:t>
            </a:r>
            <a:endParaRPr/>
          </a:p>
          <a:p>
            <a:pPr indent="-342000" lvl="0" marL="342000" rtl="0" algn="l">
              <a:spcBef>
                <a:spcPts val="12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ru-RU" sz="2400">
                <a:latin typeface="Arial"/>
                <a:ea typeface="Arial"/>
                <a:cs typeface="Arial"/>
                <a:sym typeface="Arial"/>
              </a:rPr>
              <a:t>При тестировании могут возникать спорные ситуации. Для их разрешения в команде необходим ответственный за функциональность, способный скорректировать спецификацию</a:t>
            </a:r>
            <a:endParaRPr/>
          </a:p>
          <a:p>
            <a:pPr indent="-342000" lvl="0" marL="342000" rtl="0" algn="l">
              <a:spcBef>
                <a:spcPts val="12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b="1" i="1" lang="ru-RU" sz="2400">
                <a:latin typeface="Arial"/>
                <a:ea typeface="Arial"/>
                <a:cs typeface="Arial"/>
                <a:sym typeface="Arial"/>
              </a:rPr>
              <a:t>Результат</a:t>
            </a:r>
            <a:r>
              <a:rPr lang="ru-RU" sz="2400">
                <a:latin typeface="Arial"/>
                <a:ea typeface="Arial"/>
                <a:cs typeface="Arial"/>
                <a:sym typeface="Arial"/>
              </a:rPr>
              <a:t> – повышение надёжности программ и уточнение спецификации.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60" name="Google Shape;260;p1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"/>
          <p:cNvSpPr txBox="1"/>
          <p:nvPr>
            <p:ph type="title"/>
          </p:nvPr>
        </p:nvSpPr>
        <p:spPr>
          <a:xfrm>
            <a:off x="1640156" y="642391"/>
            <a:ext cx="8911687" cy="767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entury Gothic"/>
              <a:buNone/>
            </a:pPr>
            <a:r>
              <a:rPr lang="ru-RU">
                <a:solidFill>
                  <a:srgbClr val="000000"/>
                </a:solidFill>
              </a:rPr>
              <a:t>Сопровождение </a:t>
            </a:r>
            <a:endParaRPr/>
          </a:p>
        </p:txBody>
      </p:sp>
      <p:sp>
        <p:nvSpPr>
          <p:cNvPr id="266" name="Google Shape;266;p13"/>
          <p:cNvSpPr txBox="1"/>
          <p:nvPr>
            <p:ph idx="1" type="body"/>
          </p:nvPr>
        </p:nvSpPr>
        <p:spPr>
          <a:xfrm>
            <a:off x="1485900" y="1384300"/>
            <a:ext cx="10706100" cy="535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b="1" lang="ru-RU" sz="2400">
                <a:solidFill>
                  <a:schemeClr val="dk1"/>
                </a:solidFill>
              </a:rPr>
              <a:t>Сопровождение </a:t>
            </a:r>
            <a:r>
              <a:rPr lang="ru-RU" sz="2400">
                <a:solidFill>
                  <a:schemeClr val="dk1"/>
                </a:solidFill>
              </a:rPr>
              <a:t>– процесс создания и внедрения новых версий программного продукта. Занимает 40-80% времени ЖЦ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Виды сопровождения: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Совершенствующее (настройка приобретённых программ, реализация отложенных функций, добавление новых возможностей) </a:t>
            </a:r>
            <a:r>
              <a:rPr lang="ru-RU" sz="2400">
                <a:solidFill>
                  <a:schemeClr val="dk1"/>
                </a:solidFill>
              </a:rPr>
              <a:t>– </a:t>
            </a: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60%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Корректирующее (исправление ошибок)</a:t>
            </a:r>
            <a:r>
              <a:rPr lang="ru-RU" sz="2400">
                <a:solidFill>
                  <a:schemeClr val="dk1"/>
                </a:solidFill>
              </a:rPr>
              <a:t> – 17%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Адаптирующее (перенос в новую среду) </a:t>
            </a:r>
            <a:r>
              <a:rPr lang="ru-RU" sz="2400">
                <a:solidFill>
                  <a:schemeClr val="dk1"/>
                </a:solidFill>
              </a:rPr>
              <a:t>– </a:t>
            </a: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18%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Превентивное </a:t>
            </a:r>
            <a:r>
              <a:rPr lang="ru-RU" sz="2400">
                <a:solidFill>
                  <a:schemeClr val="dk1"/>
                </a:solidFill>
              </a:rPr>
              <a:t>– 5%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Технология внесения изменений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Причина и суть изменений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Проект изменений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Модификация кода или структуры данных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Тестирование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Ввод в эксплуатацию</a:t>
            </a:r>
            <a:endParaRPr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"/>
          <p:cNvSpPr txBox="1"/>
          <p:nvPr>
            <p:ph type="title"/>
          </p:nvPr>
        </p:nvSpPr>
        <p:spPr>
          <a:xfrm>
            <a:off x="1640156" y="653139"/>
            <a:ext cx="8911687" cy="845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Модели жизненного цикла</a:t>
            </a:r>
            <a:endParaRPr/>
          </a:p>
        </p:txBody>
      </p:sp>
      <p:sp>
        <p:nvSpPr>
          <p:cNvPr id="273" name="Google Shape;273;p14"/>
          <p:cNvSpPr txBox="1"/>
          <p:nvPr>
            <p:ph idx="1" type="body"/>
          </p:nvPr>
        </p:nvSpPr>
        <p:spPr>
          <a:xfrm>
            <a:off x="2996418" y="1778002"/>
            <a:ext cx="861668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Последовательные модели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Спиральная модели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Итеративные модели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Гибкие методологии</a:t>
            </a:r>
            <a:endParaRPr/>
          </a:p>
        </p:txBody>
      </p:sp>
      <p:sp>
        <p:nvSpPr>
          <p:cNvPr id="274" name="Google Shape;274;p1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 txBox="1"/>
          <p:nvPr>
            <p:ph type="title"/>
          </p:nvPr>
        </p:nvSpPr>
        <p:spPr>
          <a:xfrm>
            <a:off x="1640156" y="512462"/>
            <a:ext cx="10324655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 sz="3600"/>
              <a:t>Последовательные модели </a:t>
            </a:r>
            <a:br>
              <a:rPr lang="ru-RU" sz="3600"/>
            </a:br>
            <a:r>
              <a:rPr lang="ru-RU" sz="3600"/>
              <a:t>(</a:t>
            </a:r>
            <a:r>
              <a:rPr lang="ru-RU" sz="3240"/>
              <a:t>каскадная, водопадная)</a:t>
            </a:r>
            <a:br>
              <a:rPr lang="ru-RU" sz="3240"/>
            </a:br>
            <a:endParaRPr sz="3240"/>
          </a:p>
        </p:txBody>
      </p:sp>
      <p:sp>
        <p:nvSpPr>
          <p:cNvPr id="281" name="Google Shape;281;p15"/>
          <p:cNvSpPr txBox="1"/>
          <p:nvPr>
            <p:ph idx="1" type="body"/>
          </p:nvPr>
        </p:nvSpPr>
        <p:spPr>
          <a:xfrm>
            <a:off x="1794902" y="1905893"/>
            <a:ext cx="10015164" cy="3936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5"/>
              <a:buChar char="🠶"/>
            </a:pPr>
            <a:r>
              <a:rPr lang="ru-RU" sz="2405"/>
              <a:t>Последовательная модель предложена У.Ройсом в 1970 г.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05"/>
              <a:buChar char="🠶"/>
            </a:pPr>
            <a:r>
              <a:rPr lang="ru-RU" sz="2405"/>
              <a:t>Основная идея </a:t>
            </a:r>
            <a:r>
              <a:rPr lang="ru-RU" sz="2600"/>
              <a:t>– </a:t>
            </a:r>
            <a:r>
              <a:rPr lang="ru-RU" sz="2405"/>
              <a:t>процесс разработки ПО делится на определённые фазы, выполняемые строго последовательно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05"/>
              <a:buChar char="🠶"/>
            </a:pPr>
            <a:r>
              <a:rPr lang="ru-RU" sz="2405"/>
              <a:t>Классическая каскадная модель или модель водопада включает следующие этапы: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05"/>
              <a:buChar char="🠶"/>
            </a:pPr>
            <a:r>
              <a:rPr lang="ru-RU" sz="2405"/>
              <a:t>разработка требований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05"/>
              <a:buChar char="🠶"/>
            </a:pPr>
            <a:r>
              <a:rPr lang="ru-RU" sz="2405"/>
              <a:t>анализ и дизайн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05"/>
              <a:buChar char="🠶"/>
            </a:pPr>
            <a:r>
              <a:rPr lang="ru-RU" sz="2405"/>
              <a:t>реализация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05"/>
              <a:buChar char="🠶"/>
            </a:pPr>
            <a:r>
              <a:rPr lang="ru-RU" sz="2405"/>
              <a:t>валидация и  тестирование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05"/>
              <a:buChar char="🠶"/>
            </a:pPr>
            <a:r>
              <a:rPr lang="ru-RU" sz="2405"/>
              <a:t>развёртывание системы</a:t>
            </a:r>
            <a:endParaRPr/>
          </a:p>
        </p:txBody>
      </p:sp>
      <p:sp>
        <p:nvSpPr>
          <p:cNvPr id="282" name="Google Shape;282;p1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 txBox="1"/>
          <p:nvPr>
            <p:ph type="title"/>
          </p:nvPr>
        </p:nvSpPr>
        <p:spPr>
          <a:xfrm>
            <a:off x="1640156" y="512462"/>
            <a:ext cx="10324655" cy="833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Каскадная модель </a:t>
            </a:r>
            <a:endParaRPr/>
          </a:p>
        </p:txBody>
      </p:sp>
      <p:sp>
        <p:nvSpPr>
          <p:cNvPr id="289" name="Google Shape;289;p16"/>
          <p:cNvSpPr txBox="1"/>
          <p:nvPr>
            <p:ph idx="1" type="body"/>
          </p:nvPr>
        </p:nvSpPr>
        <p:spPr>
          <a:xfrm>
            <a:off x="1794902" y="1511301"/>
            <a:ext cx="10015164" cy="43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entury Gothic"/>
              <a:buNone/>
            </a:pPr>
            <a:r>
              <a:rPr lang="ru-RU" sz="2600"/>
              <a:t>Модель предполагает переход на следующий этап после полного завершения работ предыдущего.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Century Gothic"/>
              <a:buNone/>
            </a:pPr>
            <a:r>
              <a:rPr lang="ru-RU" sz="2600"/>
              <a:t>Каждый этап заканчивается результатом, который служит исходной позицией для следующего. Исходные требования к системе фиксируются в начале работы над проектом и не изменяются.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Century Gothic"/>
              <a:buNone/>
            </a:pPr>
            <a:r>
              <a:rPr lang="ru-RU" sz="2600"/>
              <a:t>Принципиальные свойства каскадной модели: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🠶"/>
            </a:pPr>
            <a:r>
              <a:rPr lang="ru-RU" sz="2600"/>
              <a:t>фиксация требований к системе до её сдачи;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🠶"/>
            </a:pPr>
            <a:r>
              <a:rPr lang="ru-RU" sz="2600"/>
              <a:t>переход на следующую стадию проекта только после завершения предыдущей.</a:t>
            </a:r>
            <a:endParaRPr/>
          </a:p>
        </p:txBody>
      </p:sp>
      <p:sp>
        <p:nvSpPr>
          <p:cNvPr id="290" name="Google Shape;290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7"/>
          <p:cNvSpPr txBox="1"/>
          <p:nvPr>
            <p:ph type="title"/>
          </p:nvPr>
        </p:nvSpPr>
        <p:spPr>
          <a:xfrm>
            <a:off x="1640156" y="512462"/>
            <a:ext cx="10324655" cy="833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Каскадная модель </a:t>
            </a:r>
            <a:endParaRPr/>
          </a:p>
        </p:txBody>
      </p:sp>
      <p:sp>
        <p:nvSpPr>
          <p:cNvPr id="297" name="Google Shape;297;p17"/>
          <p:cNvSpPr txBox="1"/>
          <p:nvPr>
            <p:ph idx="1" type="body"/>
          </p:nvPr>
        </p:nvSpPr>
        <p:spPr>
          <a:xfrm>
            <a:off x="1794902" y="1511301"/>
            <a:ext cx="10015164" cy="43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8000"/>
              <a:buFont typeface="Century Gothic"/>
              <a:buNone/>
            </a:pPr>
            <a:r>
              <a:rPr lang="ru-RU" sz="8000"/>
              <a:t> </a:t>
            </a:r>
            <a:endParaRPr/>
          </a:p>
        </p:txBody>
      </p:sp>
      <p:sp>
        <p:nvSpPr>
          <p:cNvPr id="298" name="Google Shape;298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каскад.png" id="299" name="Google Shape;29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5174" y="1687513"/>
            <a:ext cx="9331325" cy="3671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/>
          <p:nvPr>
            <p:ph type="title"/>
          </p:nvPr>
        </p:nvSpPr>
        <p:spPr>
          <a:xfrm>
            <a:off x="1640156" y="512462"/>
            <a:ext cx="10324655" cy="833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Каскадная модель </a:t>
            </a:r>
            <a:endParaRPr/>
          </a:p>
        </p:txBody>
      </p:sp>
      <p:sp>
        <p:nvSpPr>
          <p:cNvPr id="306" name="Google Shape;306;p18"/>
          <p:cNvSpPr txBox="1"/>
          <p:nvPr>
            <p:ph idx="1" type="body"/>
          </p:nvPr>
        </p:nvSpPr>
        <p:spPr>
          <a:xfrm>
            <a:off x="1794902" y="1511300"/>
            <a:ext cx="10015164" cy="4762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i="1" lang="ru-RU" sz="2400"/>
              <a:t>Достоинства</a:t>
            </a:r>
            <a:r>
              <a:rPr lang="ru-RU" sz="2400"/>
              <a:t>: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на каждом этапе готовится пакет документов, отвечающий критериям полноты и согласованности;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порядок работы позволяет планировать сроки завершения работ и затраты.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i="1" lang="ru-RU" sz="2400"/>
              <a:t>Недостатки</a:t>
            </a:r>
            <a:r>
              <a:rPr lang="ru-RU" sz="2400"/>
              <a:t>: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система может не удовлетворять потребностям;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позднее обнаружение проблем;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быстро устаревающая документация;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нарушение графика работ.</a:t>
            </a:r>
            <a:endParaRPr/>
          </a:p>
        </p:txBody>
      </p:sp>
      <p:sp>
        <p:nvSpPr>
          <p:cNvPr id="307" name="Google Shape;307;p1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640156" y="512462"/>
            <a:ext cx="10324655" cy="833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Каскадная модель – качество (1)  </a:t>
            </a:r>
            <a:endParaRPr/>
          </a:p>
        </p:txBody>
      </p:sp>
      <p:sp>
        <p:nvSpPr>
          <p:cNvPr id="314" name="Google Shape;314;p1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509712" y="1371600"/>
            <a:ext cx="10339388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>
                <a:solidFill>
                  <a:schemeClr val="dk1"/>
                </a:solidFill>
              </a:rPr>
              <a:t>Пусть </a:t>
            </a:r>
            <a:r>
              <a:rPr i="1" lang="ru-RU" sz="2400">
                <a:solidFill>
                  <a:schemeClr val="dk1"/>
                </a:solidFill>
              </a:rPr>
              <a:t>i</a:t>
            </a:r>
            <a:r>
              <a:rPr lang="ru-RU" sz="2400">
                <a:solidFill>
                  <a:schemeClr val="dk1"/>
                </a:solidFill>
              </a:rPr>
              <a:t>-тый этап ЖЦ выполняется за время </a:t>
            </a:r>
            <a:r>
              <a:rPr i="1" lang="ru-RU" sz="2400">
                <a:solidFill>
                  <a:schemeClr val="dk1"/>
                </a:solidFill>
              </a:rPr>
              <a:t>t</a:t>
            </a:r>
            <a:r>
              <a:rPr baseline="-25000" i="1" lang="ru-RU" sz="2400">
                <a:solidFill>
                  <a:schemeClr val="dk1"/>
                </a:solidFill>
              </a:rPr>
              <a:t>i</a:t>
            </a:r>
            <a:r>
              <a:rPr lang="ru-RU" sz="2400">
                <a:solidFill>
                  <a:schemeClr val="dk1"/>
                </a:solidFill>
              </a:rPr>
              <a:t>, вся работа выполняется за время </a:t>
            </a:r>
            <a:r>
              <a:rPr i="1" lang="ru-RU" sz="2400">
                <a:solidFill>
                  <a:schemeClr val="dk1"/>
                </a:solidFill>
              </a:rPr>
              <a:t>T</a:t>
            </a:r>
            <a:r>
              <a:rPr lang="ru-RU" sz="2400">
                <a:solidFill>
                  <a:schemeClr val="dk1"/>
                </a:solidFill>
              </a:rPr>
              <a:t>=Σ</a:t>
            </a:r>
            <a:r>
              <a:rPr baseline="-25000" i="1" lang="ru-RU" sz="2400">
                <a:solidFill>
                  <a:schemeClr val="dk1"/>
                </a:solidFill>
              </a:rPr>
              <a:t>i</a:t>
            </a:r>
            <a:r>
              <a:rPr baseline="-25000" lang="ru-RU" sz="2400">
                <a:solidFill>
                  <a:schemeClr val="dk1"/>
                </a:solidFill>
              </a:rPr>
              <a:t>=1</a:t>
            </a:r>
            <a:r>
              <a:rPr baseline="30000" i="1" lang="ru-RU" sz="2400">
                <a:solidFill>
                  <a:schemeClr val="dk1"/>
                </a:solidFill>
              </a:rPr>
              <a:t>n</a:t>
            </a:r>
            <a:r>
              <a:rPr lang="ru-RU" sz="2400">
                <a:solidFill>
                  <a:schemeClr val="dk1"/>
                </a:solidFill>
              </a:rPr>
              <a:t>(</a:t>
            </a:r>
            <a:r>
              <a:rPr i="1" lang="ru-RU" sz="2400">
                <a:solidFill>
                  <a:schemeClr val="dk1"/>
                </a:solidFill>
              </a:rPr>
              <a:t>t</a:t>
            </a:r>
            <a:r>
              <a:rPr baseline="-25000" i="1" lang="ru-RU" sz="2400">
                <a:solidFill>
                  <a:schemeClr val="dk1"/>
                </a:solidFill>
              </a:rPr>
              <a:t>i</a:t>
            </a:r>
            <a:r>
              <a:rPr lang="ru-RU" sz="2400">
                <a:solidFill>
                  <a:schemeClr val="dk1"/>
                </a:solidFill>
              </a:rPr>
              <a:t>), где </a:t>
            </a:r>
            <a:r>
              <a:rPr i="1" lang="ru-RU" sz="2400">
                <a:solidFill>
                  <a:schemeClr val="dk1"/>
                </a:solidFill>
              </a:rPr>
              <a:t>n</a:t>
            </a:r>
            <a:r>
              <a:rPr lang="ru-RU" sz="2400">
                <a:solidFill>
                  <a:schemeClr val="dk1"/>
                </a:solidFill>
              </a:rPr>
              <a:t> — количество этапов разработки.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>
                <a:solidFill>
                  <a:schemeClr val="dk1"/>
                </a:solidFill>
              </a:rPr>
              <a:t>Пусть </a:t>
            </a:r>
            <a:r>
              <a:rPr i="1" lang="ru-RU" sz="2400">
                <a:solidFill>
                  <a:schemeClr val="dk1"/>
                </a:solidFill>
              </a:rPr>
              <a:t>s</a:t>
            </a:r>
            <a:r>
              <a:rPr lang="ru-RU" sz="2400">
                <a:solidFill>
                  <a:schemeClr val="dk1"/>
                </a:solidFill>
              </a:rPr>
              <a:t> —степень «полезности» системы с точки зрения заказчика. Время окончания </a:t>
            </a:r>
            <a:r>
              <a:rPr i="1" lang="ru-RU" sz="2400">
                <a:solidFill>
                  <a:schemeClr val="dk1"/>
                </a:solidFill>
              </a:rPr>
              <a:t>i</a:t>
            </a:r>
            <a:r>
              <a:rPr lang="ru-RU" sz="2400">
                <a:solidFill>
                  <a:schemeClr val="dk1"/>
                </a:solidFill>
              </a:rPr>
              <a:t>-го этапа обозначим </a:t>
            </a:r>
            <a:r>
              <a:rPr i="1" lang="ru-RU" sz="2400">
                <a:solidFill>
                  <a:schemeClr val="dk1"/>
                </a:solidFill>
              </a:rPr>
              <a:t>T</a:t>
            </a:r>
            <a:r>
              <a:rPr baseline="-25000" i="1" lang="ru-RU" sz="2400">
                <a:solidFill>
                  <a:schemeClr val="dk1"/>
                </a:solidFill>
              </a:rPr>
              <a:t>i </a:t>
            </a:r>
            <a:r>
              <a:rPr lang="ru-RU" sz="2400">
                <a:solidFill>
                  <a:schemeClr val="dk1"/>
                </a:solidFill>
              </a:rPr>
              <a:t>= Σ </a:t>
            </a:r>
            <a:r>
              <a:rPr baseline="-25000" i="1" lang="ru-RU" sz="2400">
                <a:solidFill>
                  <a:schemeClr val="dk1"/>
                </a:solidFill>
              </a:rPr>
              <a:t>j</a:t>
            </a:r>
            <a:r>
              <a:rPr baseline="-25000" lang="ru-RU" sz="2400">
                <a:solidFill>
                  <a:schemeClr val="dk1"/>
                </a:solidFill>
              </a:rPr>
              <a:t>=1</a:t>
            </a:r>
            <a:r>
              <a:rPr baseline="30000" i="1" lang="ru-RU" sz="2400">
                <a:solidFill>
                  <a:schemeClr val="dk1"/>
                </a:solidFill>
              </a:rPr>
              <a:t>i</a:t>
            </a:r>
            <a:r>
              <a:rPr lang="ru-RU" sz="2400">
                <a:solidFill>
                  <a:schemeClr val="dk1"/>
                </a:solidFill>
              </a:rPr>
              <a:t>(</a:t>
            </a:r>
            <a:r>
              <a:rPr i="1" lang="ru-RU" sz="2400">
                <a:solidFill>
                  <a:schemeClr val="dk1"/>
                </a:solidFill>
              </a:rPr>
              <a:t>t</a:t>
            </a:r>
            <a:r>
              <a:rPr baseline="-25000" i="1" lang="ru-RU" sz="2400">
                <a:solidFill>
                  <a:schemeClr val="dk1"/>
                </a:solidFill>
              </a:rPr>
              <a:t>j</a:t>
            </a:r>
            <a:r>
              <a:rPr lang="ru-RU" sz="2400">
                <a:solidFill>
                  <a:schemeClr val="dk1"/>
                </a:solidFill>
              </a:rPr>
              <a:t>),    </a:t>
            </a:r>
            <a:r>
              <a:rPr i="1" lang="ru-RU" sz="2400">
                <a:solidFill>
                  <a:schemeClr val="dk1"/>
                </a:solidFill>
              </a:rPr>
              <a:t>i </a:t>
            </a:r>
            <a:r>
              <a:rPr lang="ru-RU" sz="2400">
                <a:solidFill>
                  <a:schemeClr val="dk1"/>
                </a:solidFill>
              </a:rPr>
              <a:t>= 1…</a:t>
            </a:r>
            <a:r>
              <a:rPr i="1" lang="ru-RU" sz="2400">
                <a:solidFill>
                  <a:schemeClr val="dk1"/>
                </a:solidFill>
              </a:rPr>
              <a:t>n, T</a:t>
            </a:r>
            <a:r>
              <a:rPr baseline="-25000" i="1" lang="ru-RU" sz="2400">
                <a:solidFill>
                  <a:schemeClr val="dk1"/>
                </a:solidFill>
              </a:rPr>
              <a:t>n </a:t>
            </a:r>
            <a:r>
              <a:rPr lang="ru-RU" sz="2400">
                <a:solidFill>
                  <a:schemeClr val="dk1"/>
                </a:solidFill>
              </a:rPr>
              <a:t>= </a:t>
            </a:r>
            <a:r>
              <a:rPr i="1" lang="ru-RU" sz="2400">
                <a:solidFill>
                  <a:schemeClr val="dk1"/>
                </a:solidFill>
              </a:rPr>
              <a:t>T</a:t>
            </a:r>
            <a:r>
              <a:rPr lang="ru-RU" sz="2400">
                <a:solidFill>
                  <a:schemeClr val="dk1"/>
                </a:solidFill>
              </a:rPr>
              <a:t>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>
                <a:solidFill>
                  <a:schemeClr val="dk1"/>
                </a:solidFill>
              </a:rPr>
              <a:t>Если в точке </a:t>
            </a:r>
            <a:r>
              <a:rPr i="1" lang="ru-RU" sz="2400">
                <a:solidFill>
                  <a:schemeClr val="dk1"/>
                </a:solidFill>
              </a:rPr>
              <a:t>t</a:t>
            </a:r>
            <a:r>
              <a:rPr baseline="-25000" lang="ru-RU" sz="2400">
                <a:solidFill>
                  <a:schemeClr val="dk1"/>
                </a:solidFill>
              </a:rPr>
              <a:t>0</a:t>
            </a:r>
            <a:r>
              <a:rPr i="1" lang="ru-RU" sz="2400">
                <a:solidFill>
                  <a:schemeClr val="dk1"/>
                </a:solidFill>
              </a:rPr>
              <a:t> </a:t>
            </a:r>
            <a:r>
              <a:rPr lang="ru-RU" sz="2400">
                <a:solidFill>
                  <a:schemeClr val="dk1"/>
                </a:solidFill>
              </a:rPr>
              <a:t>предполагаемая польза — </a:t>
            </a:r>
            <a:r>
              <a:rPr i="1" lang="ru-RU" sz="2400">
                <a:solidFill>
                  <a:schemeClr val="dk1"/>
                </a:solidFill>
              </a:rPr>
              <a:t>s</a:t>
            </a:r>
            <a:r>
              <a:rPr baseline="-25000" lang="ru-RU" sz="2400">
                <a:solidFill>
                  <a:schemeClr val="dk1"/>
                </a:solidFill>
              </a:rPr>
              <a:t>0</a:t>
            </a:r>
            <a:r>
              <a:rPr lang="ru-RU" sz="2400">
                <a:solidFill>
                  <a:schemeClr val="dk1"/>
                </a:solidFill>
              </a:rPr>
              <a:t>, после первого этапа польза становится </a:t>
            </a:r>
            <a:r>
              <a:rPr i="1" lang="ru-RU" sz="2400">
                <a:solidFill>
                  <a:schemeClr val="dk1"/>
                </a:solidFill>
              </a:rPr>
              <a:t>s</a:t>
            </a:r>
            <a:r>
              <a:rPr baseline="-25000" lang="ru-RU" sz="2400">
                <a:solidFill>
                  <a:schemeClr val="dk1"/>
                </a:solidFill>
              </a:rPr>
              <a:t>1 </a:t>
            </a:r>
            <a:r>
              <a:rPr lang="ru-RU" sz="2400">
                <a:solidFill>
                  <a:schemeClr val="dk1"/>
                </a:solidFill>
              </a:rPr>
              <a:t>&lt; </a:t>
            </a:r>
            <a:r>
              <a:rPr i="1" lang="ru-RU" sz="2400">
                <a:solidFill>
                  <a:schemeClr val="dk1"/>
                </a:solidFill>
              </a:rPr>
              <a:t>s</a:t>
            </a:r>
            <a:r>
              <a:rPr baseline="-25000" lang="ru-RU" sz="2400">
                <a:solidFill>
                  <a:schemeClr val="dk1"/>
                </a:solidFill>
              </a:rPr>
              <a:t>0</a:t>
            </a:r>
            <a:r>
              <a:rPr lang="ru-RU" sz="2400">
                <a:solidFill>
                  <a:schemeClr val="dk1"/>
                </a:solidFill>
              </a:rPr>
              <a:t>, дефект пользы на первом этапе 	Δ</a:t>
            </a:r>
            <a:r>
              <a:rPr baseline="-25000" lang="ru-RU" sz="2400">
                <a:solidFill>
                  <a:schemeClr val="dk1"/>
                </a:solidFill>
              </a:rPr>
              <a:t>1</a:t>
            </a:r>
            <a:r>
              <a:rPr lang="ru-RU" sz="2400">
                <a:solidFill>
                  <a:schemeClr val="dk1"/>
                </a:solidFill>
              </a:rPr>
              <a:t>′</a:t>
            </a:r>
            <a:r>
              <a:rPr baseline="-25000" lang="ru-RU" sz="2400">
                <a:solidFill>
                  <a:schemeClr val="dk1"/>
                </a:solidFill>
              </a:rPr>
              <a:t> </a:t>
            </a:r>
            <a:r>
              <a:rPr lang="ru-RU" sz="2400">
                <a:solidFill>
                  <a:schemeClr val="dk1"/>
                </a:solidFill>
              </a:rPr>
              <a:t>=</a:t>
            </a:r>
            <a:r>
              <a:rPr i="1" lang="ru-RU" sz="2400">
                <a:solidFill>
                  <a:schemeClr val="dk1"/>
                </a:solidFill>
              </a:rPr>
              <a:t> s</a:t>
            </a:r>
            <a:r>
              <a:rPr baseline="-25000" lang="ru-RU" sz="2400">
                <a:solidFill>
                  <a:schemeClr val="dk1"/>
                </a:solidFill>
              </a:rPr>
              <a:t>0</a:t>
            </a:r>
            <a:r>
              <a:rPr lang="ru-RU" sz="2400">
                <a:solidFill>
                  <a:schemeClr val="dk1"/>
                </a:solidFill>
              </a:rPr>
              <a:t>–</a:t>
            </a:r>
            <a:r>
              <a:rPr i="1" lang="ru-RU" sz="2400">
                <a:solidFill>
                  <a:schemeClr val="dk1"/>
                </a:solidFill>
              </a:rPr>
              <a:t>s</a:t>
            </a:r>
            <a:r>
              <a:rPr baseline="-25000" lang="ru-RU" sz="2400">
                <a:solidFill>
                  <a:schemeClr val="dk1"/>
                </a:solidFill>
              </a:rPr>
              <a:t>1</a:t>
            </a:r>
            <a:r>
              <a:rPr lang="ru-RU" sz="2400">
                <a:solidFill>
                  <a:schemeClr val="dk1"/>
                </a:solidFill>
              </a:rPr>
              <a:t>. Для каждого </a:t>
            </a:r>
            <a:r>
              <a:rPr i="1" lang="ru-RU" sz="2400">
                <a:solidFill>
                  <a:schemeClr val="dk1"/>
                </a:solidFill>
              </a:rPr>
              <a:t>i</a:t>
            </a:r>
            <a:r>
              <a:rPr lang="ru-RU" sz="2400">
                <a:solidFill>
                  <a:schemeClr val="dk1"/>
                </a:solidFill>
              </a:rPr>
              <a:t>-го этапа Δ</a:t>
            </a:r>
            <a:r>
              <a:rPr baseline="-25000" i="1" lang="ru-RU" sz="2400">
                <a:solidFill>
                  <a:schemeClr val="dk1"/>
                </a:solidFill>
              </a:rPr>
              <a:t>i</a:t>
            </a:r>
            <a:r>
              <a:rPr lang="ru-RU" sz="2400">
                <a:solidFill>
                  <a:schemeClr val="dk1"/>
                </a:solidFill>
              </a:rPr>
              <a:t>′ =</a:t>
            </a:r>
            <a:r>
              <a:rPr i="1" lang="ru-RU" sz="2400">
                <a:solidFill>
                  <a:schemeClr val="dk1"/>
                </a:solidFill>
              </a:rPr>
              <a:t> s</a:t>
            </a:r>
            <a:r>
              <a:rPr baseline="-25000" i="1" lang="ru-RU" sz="2400">
                <a:solidFill>
                  <a:schemeClr val="dk1"/>
                </a:solidFill>
              </a:rPr>
              <a:t>i</a:t>
            </a:r>
            <a:r>
              <a:rPr baseline="-25000" lang="ru-RU" sz="2400">
                <a:solidFill>
                  <a:schemeClr val="dk1"/>
                </a:solidFill>
              </a:rPr>
              <a:t>-1</a:t>
            </a:r>
            <a:r>
              <a:rPr lang="ru-RU" sz="2400">
                <a:solidFill>
                  <a:schemeClr val="dk1"/>
                </a:solidFill>
              </a:rPr>
              <a:t>–</a:t>
            </a:r>
            <a:r>
              <a:rPr i="1" lang="ru-RU" sz="2400">
                <a:solidFill>
                  <a:schemeClr val="dk1"/>
                </a:solidFill>
              </a:rPr>
              <a:t>s, </a:t>
            </a:r>
            <a:r>
              <a:rPr lang="ru-RU" sz="2400">
                <a:solidFill>
                  <a:schemeClr val="dk1"/>
                </a:solidFill>
              </a:rPr>
              <a:t>и общий дефект пользы системы в результате ошибок разработки Δ′ = Σ</a:t>
            </a:r>
            <a:r>
              <a:rPr baseline="-25000" i="1" lang="ru-RU" sz="2400">
                <a:solidFill>
                  <a:schemeClr val="dk1"/>
                </a:solidFill>
              </a:rPr>
              <a:t>i=</a:t>
            </a:r>
            <a:r>
              <a:rPr baseline="-25000" lang="ru-RU" sz="2400">
                <a:solidFill>
                  <a:schemeClr val="dk1"/>
                </a:solidFill>
              </a:rPr>
              <a:t>1</a:t>
            </a:r>
            <a:r>
              <a:rPr baseline="30000" i="1" lang="ru-RU" sz="2400">
                <a:solidFill>
                  <a:schemeClr val="dk1"/>
                </a:solidFill>
              </a:rPr>
              <a:t>n</a:t>
            </a:r>
            <a:r>
              <a:rPr lang="ru-RU" sz="2400">
                <a:solidFill>
                  <a:schemeClr val="dk1"/>
                </a:solidFill>
              </a:rPr>
              <a:t>(Δ</a:t>
            </a:r>
            <a:r>
              <a:rPr baseline="-25000" i="1" lang="ru-RU" sz="2400">
                <a:solidFill>
                  <a:schemeClr val="dk1"/>
                </a:solidFill>
              </a:rPr>
              <a:t>i</a:t>
            </a:r>
            <a:r>
              <a:rPr lang="ru-RU" sz="2400">
                <a:solidFill>
                  <a:schemeClr val="dk1"/>
                </a:solidFill>
              </a:rPr>
              <a:t>′).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>
                <a:solidFill>
                  <a:schemeClr val="dk1"/>
                </a:solidFill>
              </a:rPr>
              <a:t>В течение времени разработки изменяется и представление заказчика о пользе, которую могла бы принести система.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>
                <a:solidFill>
                  <a:schemeClr val="dk1"/>
                </a:solidFill>
              </a:rPr>
              <a:t>Обозначим приращение пользы на каждом этапе как Δ</a:t>
            </a:r>
            <a:r>
              <a:rPr baseline="-25000" i="1" lang="ru-RU" sz="2400">
                <a:solidFill>
                  <a:schemeClr val="dk1"/>
                </a:solidFill>
              </a:rPr>
              <a:t>i</a:t>
            </a:r>
            <a:r>
              <a:rPr lang="ru-RU" sz="2400">
                <a:solidFill>
                  <a:schemeClr val="dk1"/>
                </a:solidFill>
              </a:rPr>
              <a:t>″, тогда общее приращение от дополнительных требований будет Δ″ = Σ</a:t>
            </a:r>
            <a:r>
              <a:rPr baseline="-25000" i="1" lang="ru-RU" sz="2400">
                <a:solidFill>
                  <a:schemeClr val="dk1"/>
                </a:solidFill>
              </a:rPr>
              <a:t>i</a:t>
            </a:r>
            <a:r>
              <a:rPr baseline="-25000" lang="ru-RU" sz="2400">
                <a:solidFill>
                  <a:schemeClr val="dk1"/>
                </a:solidFill>
              </a:rPr>
              <a:t>=1</a:t>
            </a:r>
            <a:r>
              <a:rPr baseline="30000" i="1" lang="ru-RU" sz="2400">
                <a:solidFill>
                  <a:schemeClr val="dk1"/>
                </a:solidFill>
              </a:rPr>
              <a:t>n</a:t>
            </a:r>
            <a:r>
              <a:rPr lang="ru-RU" sz="2400">
                <a:solidFill>
                  <a:schemeClr val="dk1"/>
                </a:solidFill>
              </a:rPr>
              <a:t>(Δ</a:t>
            </a:r>
            <a:r>
              <a:rPr baseline="-25000" i="1" lang="ru-RU" sz="2400">
                <a:solidFill>
                  <a:schemeClr val="dk1"/>
                </a:solidFill>
              </a:rPr>
              <a:t>i</a:t>
            </a:r>
            <a:r>
              <a:rPr lang="ru-RU" sz="2400">
                <a:solidFill>
                  <a:schemeClr val="dk1"/>
                </a:solidFill>
              </a:rPr>
              <a:t>″).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"/>
          <p:cNvSpPr txBox="1"/>
          <p:nvPr>
            <p:ph type="title"/>
          </p:nvPr>
        </p:nvSpPr>
        <p:spPr>
          <a:xfrm>
            <a:off x="2006600" y="566738"/>
            <a:ext cx="9850968" cy="8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entury Gothic"/>
              <a:buNone/>
            </a:pPr>
            <a:r>
              <a:rPr lang="ru-RU" sz="3200"/>
              <a:t>Определение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176" name="Google Shape;176;p2"/>
          <p:cNvSpPr txBox="1"/>
          <p:nvPr>
            <p:ph idx="1" type="body"/>
          </p:nvPr>
        </p:nvSpPr>
        <p:spPr>
          <a:xfrm>
            <a:off x="1981201" y="1663700"/>
            <a:ext cx="99060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rPr lang="ru-RU" sz="2800"/>
              <a:t>Жизненный цикл — взаимосвязанные процессы создания и последовательного изменения состояния продукции от формирования исходных требований к ней до окончания её эксплуатации. 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rPr lang="ru-RU" sz="2800"/>
              <a:t>В определении стандарта ISO/IEC 12207 (ГОСТ Р ИСО/МЭК 12207-99) вместо совокупности процессов фигурирует период времени.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t/>
            </a:r>
            <a:endParaRPr sz="2800"/>
          </a:p>
        </p:txBody>
      </p:sp>
      <p:sp>
        <p:nvSpPr>
          <p:cNvPr id="177" name="Google Shape;177;p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"/>
          <p:cNvSpPr/>
          <p:nvPr/>
        </p:nvSpPr>
        <p:spPr>
          <a:xfrm flipH="1" rot="-170750">
            <a:off x="11413247" y="609016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640156" y="512462"/>
            <a:ext cx="10324655" cy="833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Каскадная модель – качество (2)  </a:t>
            </a:r>
            <a:endParaRPr/>
          </a:p>
        </p:txBody>
      </p:sp>
      <p:sp>
        <p:nvSpPr>
          <p:cNvPr id="322" name="Google Shape;322;p2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1509712" y="1371600"/>
            <a:ext cx="10339388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/>
              <a:t>На момент сдачи общее несоответствие будет составлять Δ</a:t>
            </a:r>
            <a:r>
              <a:rPr baseline="-25000" lang="ru-RU" sz="2400"/>
              <a:t> </a:t>
            </a:r>
            <a:r>
              <a:rPr lang="ru-RU" sz="2400"/>
              <a:t>= Δ′ + Δ″. Если эта величина большая, система рассматривается как не удовлетворяющая потребностям заказчика.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324" name="Google Shape;32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8112" y="2941638"/>
            <a:ext cx="10217170" cy="333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640154" y="329899"/>
            <a:ext cx="10324655" cy="838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Поэтапная итерационная модель (1)</a:t>
            </a:r>
            <a:endParaRPr/>
          </a:p>
        </p:txBody>
      </p:sp>
      <p:sp>
        <p:nvSpPr>
          <p:cNvPr id="331" name="Google Shape;331;p2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2" name="Google Shape;332;p21"/>
          <p:cNvSpPr/>
          <p:nvPr/>
        </p:nvSpPr>
        <p:spPr>
          <a:xfrm>
            <a:off x="1640154" y="1610789"/>
            <a:ext cx="10104828" cy="404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332740" marR="4699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🠶"/>
            </a:pPr>
            <a:r>
              <a:rPr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Недостатки каскадной модели привели к модели, в которой предполагается наличие циклов обратной связи между этапами. Для этого используется механизм межэтапных корректировок</a:t>
            </a:r>
            <a:endParaRPr/>
          </a:p>
          <a:p>
            <a:pPr indent="-285750" lvl="0" marL="332740" marR="4699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🠶"/>
            </a:pPr>
            <a:r>
              <a:rPr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Каждый этап работы заканчивается обсуждением результата в присутствии заказчика. Как только выявляется отклонение проекта от ожидаемого результата, проект дорабатывается, на что выделяется дополнительное время</a:t>
            </a:r>
            <a:endParaRPr/>
          </a:p>
          <a:p>
            <a:pPr indent="-285750" lvl="0" marL="332740" marR="4699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🠶"/>
            </a:pPr>
            <a:r>
              <a:rPr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Из-за внешнего сходства с каскадной её иногда называют каскадно-возвратной, но это название противоречиво: каскад не возвращается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title"/>
          </p:nvPr>
        </p:nvSpPr>
        <p:spPr>
          <a:xfrm>
            <a:off x="1640154" y="329899"/>
            <a:ext cx="10324655" cy="838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Поэтапная итерационная модель (2)</a:t>
            </a:r>
            <a:endParaRPr/>
          </a:p>
        </p:txBody>
      </p:sp>
      <p:sp>
        <p:nvSpPr>
          <p:cNvPr id="339" name="Google Shape;339;p2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340" name="Google Shape;34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2887" y="1778000"/>
            <a:ext cx="9917481" cy="36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 txBox="1"/>
          <p:nvPr>
            <p:ph type="title"/>
          </p:nvPr>
        </p:nvSpPr>
        <p:spPr>
          <a:xfrm>
            <a:off x="1640154" y="329899"/>
            <a:ext cx="10324655" cy="838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Поэтапная итерационная модель (3)</a:t>
            </a:r>
            <a:endParaRPr/>
          </a:p>
        </p:txBody>
      </p:sp>
      <p:sp>
        <p:nvSpPr>
          <p:cNvPr id="347" name="Google Shape;347;p2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48" name="Google Shape;348;p23"/>
          <p:cNvSpPr/>
          <p:nvPr/>
        </p:nvSpPr>
        <p:spPr>
          <a:xfrm>
            <a:off x="1625600" y="1219200"/>
            <a:ext cx="9829800" cy="372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0000" lvl="0" marL="36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Используем те же обозначения, что и для каскадной модели, добавим время на процедуры перехода от этапа к этапу.</a:t>
            </a:r>
            <a:endParaRPr/>
          </a:p>
          <a:p>
            <a:pPr indent="-360000" lvl="0" marL="360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Во время обсуждения результатов этапа выявляется дефект Δ</a:t>
            </a:r>
            <a:r>
              <a:rPr baseline="-25000" i="1"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′ и дополнительные пожелания Δ</a:t>
            </a:r>
            <a:r>
              <a:rPr baseline="-25000" i="1"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″.</a:t>
            </a:r>
            <a:endParaRPr/>
          </a:p>
          <a:p>
            <a:pPr indent="-360000" lvl="0" marL="360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Выделяется время 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τ</a:t>
            </a:r>
            <a:r>
              <a:rPr baseline="-25000" i="1"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baseline="-25000"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на ликвидацию дефекта, после его ликвидации выполняют следующий этап.</a:t>
            </a:r>
            <a:endParaRPr/>
          </a:p>
          <a:p>
            <a:pPr indent="-360000" lvl="0" marL="360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 моменту системы общее несоответствие составляет Δ</a:t>
            </a:r>
            <a:r>
              <a:rPr baseline="-25000" i="1"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</a:t>
            </a:r>
            <a:r>
              <a:rPr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 Δ</a:t>
            </a:r>
            <a:r>
              <a:rPr baseline="-25000" i="1"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</a:t>
            </a:r>
            <a:r>
              <a:rPr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′+ Δ</a:t>
            </a:r>
            <a:r>
              <a:rPr baseline="-25000" i="1"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</a:t>
            </a:r>
            <a:r>
              <a:rPr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″, оно ликвидируется в период опытной эксплуатации.</a:t>
            </a:r>
            <a:endParaRPr/>
          </a:p>
          <a:p>
            <a:pPr indent="-360000" lvl="0" marL="360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Общее время с учётом доработок </a:t>
            </a:r>
            <a:r>
              <a:rPr i="1"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</a:t>
            </a:r>
            <a:r>
              <a:rPr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′=</a:t>
            </a:r>
            <a:r>
              <a:rPr i="1"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</a:t>
            </a:r>
            <a:r>
              <a:rPr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 Σ</a:t>
            </a:r>
            <a:r>
              <a:rPr baseline="-25000" i="1"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baseline="-25000"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=1</a:t>
            </a:r>
            <a:r>
              <a:rPr baseline="30000" i="1"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</a:t>
            </a:r>
            <a:r>
              <a:rPr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τ</a:t>
            </a:r>
            <a:r>
              <a:rPr baseline="-25000" i="1"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"/>
          <p:cNvSpPr txBox="1"/>
          <p:nvPr>
            <p:ph type="title"/>
          </p:nvPr>
        </p:nvSpPr>
        <p:spPr>
          <a:xfrm>
            <a:off x="1640154" y="329899"/>
            <a:ext cx="10324655" cy="838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Поэтапная итерационная модель (4)</a:t>
            </a:r>
            <a:endParaRPr/>
          </a:p>
        </p:txBody>
      </p:sp>
      <p:sp>
        <p:nvSpPr>
          <p:cNvPr id="355" name="Google Shape;355;p2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356" name="Google Shape;35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8400" y="1735138"/>
            <a:ext cx="10183767" cy="4017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5"/>
          <p:cNvSpPr txBox="1"/>
          <p:nvPr>
            <p:ph type="title"/>
          </p:nvPr>
        </p:nvSpPr>
        <p:spPr>
          <a:xfrm>
            <a:off x="1640154" y="329899"/>
            <a:ext cx="10324655" cy="838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Поэтапная модель – достоинства и недостатки</a:t>
            </a:r>
            <a:endParaRPr/>
          </a:p>
        </p:txBody>
      </p:sp>
      <p:sp>
        <p:nvSpPr>
          <p:cNvPr id="363" name="Google Shape;363;p2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4" name="Google Shape;364;p25"/>
          <p:cNvSpPr/>
          <p:nvPr/>
        </p:nvSpPr>
        <p:spPr>
          <a:xfrm>
            <a:off x="1625600" y="1422400"/>
            <a:ext cx="982980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</a:pPr>
            <a:r>
              <a:rPr i="1" lang="ru-RU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Достоинство</a:t>
            </a:r>
            <a:r>
              <a:rPr lang="ru-RU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</a:pPr>
            <a:r>
              <a:rPr lang="ru-RU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результат обычно соответствует ожиданиям заказчика, и риск провала проекта невелик.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</a:pPr>
            <a:r>
              <a:rPr i="1" lang="ru-RU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Недостаток</a:t>
            </a:r>
            <a:r>
              <a:rPr lang="ru-RU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</a:pPr>
            <a:r>
              <a:rPr lang="ru-RU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из-за попыток сделать лучше, длительность любого этапа может растянуться на неопределённое время. Таким образом, главный </a:t>
            </a:r>
            <a:r>
              <a:rPr i="1" lang="ru-RU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недостаток</a:t>
            </a:r>
            <a:r>
              <a:rPr lang="ru-RU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модели — трудность планирования времени разработки и затрат..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"/>
          <p:cNvSpPr txBox="1"/>
          <p:nvPr>
            <p:ph type="title"/>
          </p:nvPr>
        </p:nvSpPr>
        <p:spPr>
          <a:xfrm>
            <a:off x="1640154" y="329899"/>
            <a:ext cx="10324655" cy="95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ru-RU" sz="4000"/>
              <a:t>v – образная </a:t>
            </a:r>
            <a:r>
              <a:rPr lang="ru-RU"/>
              <a:t>модель</a:t>
            </a:r>
            <a:endParaRPr/>
          </a:p>
        </p:txBody>
      </p:sp>
      <p:sp>
        <p:nvSpPr>
          <p:cNvPr id="371" name="Google Shape;371;p2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72" name="Google Shape;372;p26"/>
          <p:cNvSpPr/>
          <p:nvPr/>
        </p:nvSpPr>
        <p:spPr>
          <a:xfrm>
            <a:off x="1640154" y="1496489"/>
            <a:ext cx="10104828" cy="4909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332740" marR="4699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🠶"/>
            </a:pPr>
            <a:r>
              <a:rPr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Вариант поэтапной модели – это V-образная модель </a:t>
            </a:r>
            <a:endParaRPr/>
          </a:p>
          <a:p>
            <a:pPr indent="-285750" lvl="0" marL="332740" marR="4699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🠶"/>
            </a:pPr>
            <a:r>
              <a:rPr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Применение V-образной модели позволило существенно повысить качество разработки ПО за счёт ориентации на тестирование. Она позволяет решить задачу соответствия созданного продукта выдвигаемым требованиям за счет процедур верификации и аттестации на ранних этапах разработки</a:t>
            </a:r>
            <a:endParaRPr/>
          </a:p>
          <a:p>
            <a:pPr indent="-285750" lvl="0" marL="332740" marR="4699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🠶"/>
            </a:pPr>
            <a:r>
              <a:rPr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V-образная модель – модификация каскадной, обладает многими её недостатками, например, слабо приспособлена к возможным изменениям требований заказчика</a:t>
            </a:r>
            <a:endParaRPr/>
          </a:p>
          <a:p>
            <a:pPr indent="-285750" lvl="0" marL="332740" marR="4699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🠶"/>
            </a:pPr>
            <a:r>
              <a:rPr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последовательные модели хорошо работают в проектах, где требования могут быть заранее чётко определены и зафиксированы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27"/>
          <p:cNvGrpSpPr/>
          <p:nvPr/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379" name="Google Shape;379;p27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7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7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27"/>
          <p:cNvGrpSpPr/>
          <p:nvPr/>
        </p:nvGrpSpPr>
        <p:grpSpPr>
          <a:xfrm>
            <a:off x="27225" y="-786"/>
            <a:ext cx="2356675" cy="6854040"/>
            <a:chOff x="6627813" y="194833"/>
            <a:chExt cx="1952625" cy="5678918"/>
          </a:xfrm>
        </p:grpSpPr>
        <p:sp>
          <p:nvSpPr>
            <p:cNvPr id="392" name="Google Shape;392;p27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4" name="Google Shape;404;p2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7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0" y="-786"/>
            <a:ext cx="12192000" cy="6854038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DE6C3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7" name="Google Shape;407;p27"/>
          <p:cNvSpPr/>
          <p:nvPr/>
        </p:nvSpPr>
        <p:spPr>
          <a:xfrm>
            <a:off x="-1" y="0"/>
            <a:ext cx="4639734" cy="6858000"/>
          </a:xfrm>
          <a:prstGeom prst="rect">
            <a:avLst/>
          </a:prstGeom>
          <a:solidFill>
            <a:srgbClr val="3B372A">
              <a:alpha val="8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7"/>
          <p:cNvSpPr txBox="1"/>
          <p:nvPr>
            <p:ph type="title"/>
          </p:nvPr>
        </p:nvSpPr>
        <p:spPr>
          <a:xfrm>
            <a:off x="540279" y="967417"/>
            <a:ext cx="3778870" cy="3943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800"/>
              <a:buFont typeface="Century Gothic"/>
              <a:buNone/>
            </a:pPr>
            <a:r>
              <a:rPr lang="ru-RU" sz="2800">
                <a:solidFill>
                  <a:srgbClr val="FEFFFF"/>
                </a:solidFill>
              </a:rPr>
              <a:t>v – образная модель</a:t>
            </a:r>
            <a:br>
              <a:rPr lang="ru-RU" sz="2800">
                <a:solidFill>
                  <a:srgbClr val="FEFFFF"/>
                </a:solidFill>
              </a:rPr>
            </a:br>
            <a:endParaRPr sz="2800">
              <a:solidFill>
                <a:srgbClr val="FEFFFF"/>
              </a:solidFill>
            </a:endParaRPr>
          </a:p>
        </p:txBody>
      </p:sp>
      <p:sp>
        <p:nvSpPr>
          <p:cNvPr id="409" name="Google Shape;409;p27"/>
          <p:cNvSpPr/>
          <p:nvPr/>
        </p:nvSpPr>
        <p:spPr>
          <a:xfrm>
            <a:off x="0" y="5033007"/>
            <a:ext cx="5404022" cy="857047"/>
          </a:xfrm>
          <a:custGeom>
            <a:rect b="b" l="l" r="r" t="t"/>
            <a:pathLst>
              <a:path extrusionOk="0" h="163" w="1117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0" name="Google Shape;410;p27"/>
          <p:cNvSpPr txBox="1"/>
          <p:nvPr>
            <p:ph idx="12" type="sldNum"/>
          </p:nvPr>
        </p:nvSpPr>
        <p:spPr>
          <a:xfrm>
            <a:off x="4242486" y="5202719"/>
            <a:ext cx="650510" cy="517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Рис. 2. V-образная модель позволяет гораздо лучше контролировать результат на предмет его соответствия ожиданиям, поскольку сфокусирована на тестировании." id="411" name="Google Shape;41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4134" y="308810"/>
            <a:ext cx="7493139" cy="4720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8"/>
          <p:cNvSpPr txBox="1"/>
          <p:nvPr>
            <p:ph type="title"/>
          </p:nvPr>
        </p:nvSpPr>
        <p:spPr>
          <a:xfrm>
            <a:off x="1583140" y="653139"/>
            <a:ext cx="9921472" cy="807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 sz="3600"/>
              <a:t>Итеративные модели (эволюционные)</a:t>
            </a:r>
            <a:r>
              <a:rPr i="1" lang="ru-RU" sz="3600"/>
              <a:t> </a:t>
            </a:r>
            <a:br>
              <a:rPr lang="ru-RU" sz="3600"/>
            </a:br>
            <a:br>
              <a:rPr lang="ru-RU" sz="3240"/>
            </a:br>
            <a:endParaRPr sz="3240"/>
          </a:p>
        </p:txBody>
      </p:sp>
      <p:sp>
        <p:nvSpPr>
          <p:cNvPr id="417" name="Google Shape;417;p28"/>
          <p:cNvSpPr txBox="1"/>
          <p:nvPr>
            <p:ph idx="1" type="body"/>
          </p:nvPr>
        </p:nvSpPr>
        <p:spPr>
          <a:xfrm>
            <a:off x="1788364" y="1534884"/>
            <a:ext cx="9614647" cy="4789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/>
              <a:t>В крупных системах планировать время выполнения отдельных этапов трудно.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/>
              <a:t>Планируемое время разработки </a:t>
            </a:r>
            <a:r>
              <a:rPr i="1" lang="ru-RU" sz="2400"/>
              <a:t>i</a:t>
            </a:r>
            <a:r>
              <a:rPr lang="ru-RU" sz="2400"/>
              <a:t>-го этапа </a:t>
            </a:r>
            <a:r>
              <a:rPr i="1" lang="ru-RU" sz="2400"/>
              <a:t>t</a:t>
            </a:r>
            <a:r>
              <a:rPr baseline="-25000" i="1" lang="ru-RU" sz="2400"/>
              <a:t>i</a:t>
            </a:r>
            <a:r>
              <a:rPr lang="ru-RU" sz="2400"/>
              <a:t> велико, расхождение Δ</a:t>
            </a:r>
            <a:r>
              <a:rPr baseline="-25000" i="1" lang="ru-RU" sz="2400"/>
              <a:t>i</a:t>
            </a:r>
            <a:r>
              <a:rPr lang="ru-RU" sz="2400"/>
              <a:t>= Δ</a:t>
            </a:r>
            <a:r>
              <a:rPr baseline="-25000" i="1" lang="ru-RU" sz="2400"/>
              <a:t>i</a:t>
            </a:r>
            <a:r>
              <a:rPr lang="ru-RU" sz="2400"/>
              <a:t>′+ Δ</a:t>
            </a:r>
            <a:r>
              <a:rPr baseline="-25000" i="1" lang="ru-RU" sz="2400"/>
              <a:t>i</a:t>
            </a:r>
            <a:r>
              <a:rPr lang="ru-RU" sz="2400"/>
              <a:t>″ успевает стать заметным, и время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 τ</a:t>
            </a:r>
            <a:r>
              <a:rPr baseline="-25000" i="1" lang="ru-RU" sz="2400"/>
              <a:t>i</a:t>
            </a:r>
            <a:r>
              <a:rPr lang="ru-RU" sz="2400"/>
              <a:t> становится сравнимым с </a:t>
            </a:r>
            <a:r>
              <a:rPr i="1" lang="ru-RU" sz="2400"/>
              <a:t>t</a:t>
            </a:r>
            <a:r>
              <a:rPr baseline="-25000" i="1" lang="ru-RU" sz="2400"/>
              <a:t>i</a:t>
            </a:r>
            <a:r>
              <a:rPr lang="ru-RU" sz="2400"/>
              <a:t> 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/>
              <a:t>Возникает риск «вечной разработки».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/>
              <a:t>Подобный эффект возникает и в случае большой неопределённости (для компенсации риска требуется увеличить время</a:t>
            </a:r>
            <a:r>
              <a:rPr i="1" lang="ru-RU" sz="2400"/>
              <a:t> t</a:t>
            </a:r>
            <a:r>
              <a:rPr baseline="-25000" i="1" lang="ru-RU" sz="2400"/>
              <a:t>i</a:t>
            </a:r>
            <a:r>
              <a:rPr lang="ru-RU" sz="2400"/>
              <a:t>) или с высокой изменчивостью, когда за время выполнения этапа значительно увеличивается расхождение Δ</a:t>
            </a:r>
            <a:r>
              <a:rPr baseline="-25000" i="1" lang="ru-RU" sz="2400"/>
              <a:t>i</a:t>
            </a:r>
            <a:r>
              <a:rPr lang="ru-RU" sz="2400"/>
              <a:t>″</a:t>
            </a:r>
            <a:endParaRPr sz="2400"/>
          </a:p>
        </p:txBody>
      </p:sp>
      <p:sp>
        <p:nvSpPr>
          <p:cNvPr id="418" name="Google Shape;418;p2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9"/>
          <p:cNvSpPr txBox="1"/>
          <p:nvPr>
            <p:ph type="title"/>
          </p:nvPr>
        </p:nvSpPr>
        <p:spPr>
          <a:xfrm>
            <a:off x="1583140" y="399139"/>
            <a:ext cx="9921472" cy="71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 sz="3600"/>
              <a:t>Итеративные модели (2)</a:t>
            </a:r>
            <a:br>
              <a:rPr lang="ru-RU" sz="3600"/>
            </a:br>
            <a:br>
              <a:rPr lang="ru-RU" sz="3240"/>
            </a:br>
            <a:endParaRPr sz="3240"/>
          </a:p>
        </p:txBody>
      </p:sp>
      <p:sp>
        <p:nvSpPr>
          <p:cNvPr id="424" name="Google Shape;424;p29"/>
          <p:cNvSpPr txBox="1"/>
          <p:nvPr>
            <p:ph idx="1" type="body"/>
          </p:nvPr>
        </p:nvSpPr>
        <p:spPr>
          <a:xfrm>
            <a:off x="1801064" y="1206500"/>
            <a:ext cx="10162336" cy="53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/>
              <a:t>Б.Боэм: эволюционная модель – «модель, стадии которой состоят из расширяющихся приращений оперативного программного обеспечения, с направлением эволюции, определяемым опытом работы».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/>
              <a:t>В отличие от предыдущих, инкрементная модель даёт возможность заказчику получать пользу даже от не полностью готового продукта, а разработчику — использовать обратную связь для улучшения качество следующих подсистем.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/>
              <a:t>Подсистема сдаётся с полной документацией и с возможностью сопровождения, она эволюционирует по законам обычной системы.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/>
              <a:t> Если она пришла в состояние, когда её сопровождение стало нерентабельным, она заменяется новой в рамках существующей системы</a:t>
            </a:r>
            <a:endParaRPr/>
          </a:p>
        </p:txBody>
      </p:sp>
      <p:sp>
        <p:nvSpPr>
          <p:cNvPr id="425" name="Google Shape;425;p2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"/>
          <p:cNvSpPr txBox="1"/>
          <p:nvPr>
            <p:ph type="title"/>
          </p:nvPr>
        </p:nvSpPr>
        <p:spPr>
          <a:xfrm>
            <a:off x="2006600" y="566738"/>
            <a:ext cx="9850968" cy="8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entury Gothic"/>
              <a:buNone/>
            </a:pPr>
            <a:r>
              <a:rPr lang="ru-RU" sz="3200"/>
              <a:t>Стадии (этапы) жизненного цикла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185" name="Google Shape;185;p3"/>
          <p:cNvSpPr txBox="1"/>
          <p:nvPr>
            <p:ph idx="1" type="body"/>
          </p:nvPr>
        </p:nvSpPr>
        <p:spPr>
          <a:xfrm>
            <a:off x="1981201" y="1663700"/>
            <a:ext cx="99060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Общепринятого разбиения жизненного цикла программной системы на этапы нет.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Этап может выделяться в отдельный пункт, может входить как составная части в более крупный этап.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Характер ЖЦ определяется методологией.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Но цель всегда одна: провести разработку от замысла до готового продукта.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t/>
            </a:r>
            <a:endParaRPr sz="2800"/>
          </a:p>
        </p:txBody>
      </p:sp>
      <p:sp>
        <p:nvSpPr>
          <p:cNvPr id="186" name="Google Shape;186;p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"/>
          <p:cNvSpPr/>
          <p:nvPr/>
        </p:nvSpPr>
        <p:spPr>
          <a:xfrm flipH="1" rot="-170750">
            <a:off x="11413247" y="609016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0"/>
          <p:cNvSpPr txBox="1"/>
          <p:nvPr>
            <p:ph type="title"/>
          </p:nvPr>
        </p:nvSpPr>
        <p:spPr>
          <a:xfrm>
            <a:off x="1583140" y="653139"/>
            <a:ext cx="9921472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 sz="3600"/>
              <a:t>Итеративные модели (3)</a:t>
            </a:r>
            <a:br>
              <a:rPr lang="ru-RU" sz="3600"/>
            </a:br>
            <a:br>
              <a:rPr lang="ru-RU" sz="3240"/>
            </a:br>
            <a:endParaRPr sz="3240"/>
          </a:p>
        </p:txBody>
      </p:sp>
      <p:sp>
        <p:nvSpPr>
          <p:cNvPr id="431" name="Google Shape;431;p30"/>
          <p:cNvSpPr txBox="1"/>
          <p:nvPr>
            <p:ph idx="1" type="body"/>
          </p:nvPr>
        </p:nvSpPr>
        <p:spPr>
          <a:xfrm>
            <a:off x="1889964" y="1293584"/>
            <a:ext cx="9614647" cy="5386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Модель итеративной (инкрементной) разработки – эволюционное развитие каскадной модели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Процесс разработки состоит из последовательности повторяющихся итераций, каждая из которых представляет собой полноценный проект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В результате каждой итерации продукт получает улучшения своей функциональности или новую компоненту. После завершения последней итерации проект получает полный набор функции и требований, определенный границами проекта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Исходя из требований заказчика, команда проекта выбирает результат итерации: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промышленную систему с ограниченными функциями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архитектурные или функциональные прототипы</a:t>
            </a:r>
            <a:endParaRPr/>
          </a:p>
        </p:txBody>
      </p:sp>
      <p:sp>
        <p:nvSpPr>
          <p:cNvPr id="432" name="Google Shape;432;p3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1"/>
          <p:cNvSpPr txBox="1"/>
          <p:nvPr>
            <p:ph type="title"/>
          </p:nvPr>
        </p:nvSpPr>
        <p:spPr>
          <a:xfrm>
            <a:off x="1583140" y="564239"/>
            <a:ext cx="9921472" cy="794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 sz="3600"/>
              <a:t>Итеративные модели (4)</a:t>
            </a:r>
            <a:br>
              <a:rPr lang="ru-RU" sz="3600"/>
            </a:br>
            <a:br>
              <a:rPr lang="ru-RU" sz="3240"/>
            </a:br>
            <a:endParaRPr sz="3240"/>
          </a:p>
        </p:txBody>
      </p:sp>
      <p:sp>
        <p:nvSpPr>
          <p:cNvPr id="438" name="Google Shape;438;p31"/>
          <p:cNvSpPr txBox="1"/>
          <p:nvPr>
            <p:ph idx="1" type="body"/>
          </p:nvPr>
        </p:nvSpPr>
        <p:spPr>
          <a:xfrm>
            <a:off x="1889964" y="1293584"/>
            <a:ext cx="10098836" cy="5386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20"/>
              <a:buFont typeface="Century Gothic"/>
              <a:buNone/>
            </a:pPr>
            <a:r>
              <a:rPr lang="ru-RU" sz="2220">
                <a:solidFill>
                  <a:schemeClr val="dk1"/>
                </a:solidFill>
              </a:rPr>
              <a:t>Стратегия реализации эволюционных моделей Т. Джилба: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20"/>
              <a:buChar char="🠶"/>
            </a:pPr>
            <a:r>
              <a:rPr lang="ru-RU" sz="2220">
                <a:solidFill>
                  <a:schemeClr val="dk1"/>
                </a:solidFill>
              </a:rPr>
              <a:t>Представь нечто реальному пользователю.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20"/>
              <a:buChar char="🠶"/>
            </a:pPr>
            <a:r>
              <a:rPr lang="ru-RU" sz="2220">
                <a:solidFill>
                  <a:schemeClr val="dk1"/>
                </a:solidFill>
              </a:rPr>
              <a:t>Согласуй добавленное значение с пользователем по всем критичным направлениям.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20"/>
              <a:buChar char="🠶"/>
            </a:pPr>
            <a:r>
              <a:rPr lang="ru-RU" sz="2220">
                <a:solidFill>
                  <a:schemeClr val="dk1"/>
                </a:solidFill>
              </a:rPr>
              <a:t>Откорректируй проект и требования на основании того, что существует на самом деле.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20"/>
              <a:buNone/>
            </a:pPr>
            <a:r>
              <a:rPr lang="ru-RU" sz="2220">
                <a:solidFill>
                  <a:schemeClr val="dk1"/>
                </a:solidFill>
              </a:rPr>
              <a:t>Разработка: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20"/>
              <a:buFont typeface="Century Gothic"/>
              <a:buAutoNum type="arabicPeriod"/>
            </a:pPr>
            <a:r>
              <a:rPr lang="ru-RU" sz="2220">
                <a:solidFill>
                  <a:schemeClr val="dk1"/>
                </a:solidFill>
              </a:rPr>
              <a:t>Выполняется этап, на котором определяются системные цели, формулируются требования, определяются ресурсы.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20"/>
              <a:buFont typeface="Century Gothic"/>
              <a:buAutoNum type="arabicPeriod"/>
            </a:pPr>
            <a:r>
              <a:rPr lang="ru-RU" sz="2220">
                <a:solidFill>
                  <a:schemeClr val="dk1"/>
                </a:solidFill>
              </a:rPr>
              <a:t>На основе требований разрабатывается архитектура, в которой система разбита на относительно независимые замкнутые подсистемы, определяются приоритеты, в соответствии с ними планируется разработка.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20"/>
              <a:buFont typeface="Century Gothic"/>
              <a:buAutoNum type="arabicPeriod"/>
            </a:pPr>
            <a:r>
              <a:rPr lang="ru-RU" sz="2220">
                <a:solidFill>
                  <a:schemeClr val="dk1"/>
                </a:solidFill>
              </a:rPr>
              <a:t>Разрабатывается каждая подсистема. </a:t>
            </a:r>
            <a:endParaRPr/>
          </a:p>
        </p:txBody>
      </p:sp>
      <p:sp>
        <p:nvSpPr>
          <p:cNvPr id="439" name="Google Shape;439;p3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2"/>
          <p:cNvSpPr txBox="1"/>
          <p:nvPr>
            <p:ph type="title"/>
          </p:nvPr>
        </p:nvSpPr>
        <p:spPr>
          <a:xfrm>
            <a:off x="1583140" y="564239"/>
            <a:ext cx="10456460" cy="73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 sz="3600"/>
              <a:t>Достоинства и недостатки</a:t>
            </a:r>
            <a:br>
              <a:rPr lang="ru-RU" sz="3600"/>
            </a:br>
            <a:br>
              <a:rPr lang="ru-RU" sz="3240"/>
            </a:br>
            <a:endParaRPr sz="3240"/>
          </a:p>
        </p:txBody>
      </p:sp>
      <p:sp>
        <p:nvSpPr>
          <p:cNvPr id="445" name="Google Shape;445;p32"/>
          <p:cNvSpPr txBox="1"/>
          <p:nvPr>
            <p:ph idx="1" type="body"/>
          </p:nvPr>
        </p:nvSpPr>
        <p:spPr>
          <a:xfrm>
            <a:off x="1889964" y="1524000"/>
            <a:ext cx="10098836" cy="5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/>
              <a:t>Инкрементная модель, за счёт раннего ввода подсистем в эксплуатацию, даёт возможность заказчику лучше осознать свои потребности и своевременно внести корректировки в требования к не разработанным подсистемам.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/>
              <a:t>Поскольку каждая подсистема проще системы в целом, разработчику проще планировать необходимые ресурсы. И это несомненное </a:t>
            </a:r>
            <a:r>
              <a:rPr i="1" lang="ru-RU" sz="2400"/>
              <a:t>достоинство</a:t>
            </a:r>
            <a:r>
              <a:rPr lang="ru-RU" sz="2400"/>
              <a:t> модели.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/>
              <a:t> </a:t>
            </a:r>
            <a:r>
              <a:rPr i="1" lang="ru-RU" sz="2400"/>
              <a:t>Недостаток</a:t>
            </a:r>
            <a:r>
              <a:rPr lang="ru-RU" sz="2400"/>
              <a:t> – трудность достижения единого стиля системы. Обычно успешно реализуют интерфейсы между подсистемами и общую направленность проекта. Унифицировать в рамках системы характер взаимодействия с пользователем обычно не удаётся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446" name="Google Shape;446;p3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3"/>
          <p:cNvSpPr txBox="1"/>
          <p:nvPr>
            <p:ph type="title"/>
          </p:nvPr>
        </p:nvSpPr>
        <p:spPr>
          <a:xfrm>
            <a:off x="1640156" y="639071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Спиральная модель</a:t>
            </a:r>
            <a:br>
              <a:rPr lang="ru-RU"/>
            </a:br>
            <a:endParaRPr/>
          </a:p>
        </p:txBody>
      </p:sp>
      <p:sp>
        <p:nvSpPr>
          <p:cNvPr id="452" name="Google Shape;452;p33"/>
          <p:cNvSpPr txBox="1"/>
          <p:nvPr>
            <p:ph idx="1" type="body"/>
          </p:nvPr>
        </p:nvSpPr>
        <p:spPr>
          <a:xfrm>
            <a:off x="2400405" y="1737412"/>
            <a:ext cx="8911687" cy="4823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Спиральная модель, предложенная Б.Боэмом в 1988 г., объединила  итерационный процесс проектирования и классический каскадный подход на основе идеи создания прототипов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Спиральная модель ориентирована на проектирование, именно в этой части последовательно выполняется несколько итераций проектирования на основе создания прототипов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Разработка ПО происходит на последнем витке спирали по классической каскадной модели</a:t>
            </a:r>
            <a:endParaRPr/>
          </a:p>
        </p:txBody>
      </p:sp>
      <p:sp>
        <p:nvSpPr>
          <p:cNvPr id="453" name="Google Shape;453;p3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34"/>
          <p:cNvGrpSpPr/>
          <p:nvPr/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59" name="Google Shape;459;p34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34"/>
          <p:cNvGrpSpPr/>
          <p:nvPr/>
        </p:nvGrpSpPr>
        <p:grpSpPr>
          <a:xfrm>
            <a:off x="27225" y="-786"/>
            <a:ext cx="2356675" cy="6854040"/>
            <a:chOff x="6627813" y="194833"/>
            <a:chExt cx="1952625" cy="5678918"/>
          </a:xfrm>
        </p:grpSpPr>
        <p:sp>
          <p:nvSpPr>
            <p:cNvPr id="472" name="Google Shape;472;p34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4" name="Google Shape;484;p34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4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4"/>
          <p:cNvSpPr/>
          <p:nvPr/>
        </p:nvSpPr>
        <p:spPr>
          <a:xfrm>
            <a:off x="0" y="-786"/>
            <a:ext cx="12192000" cy="6854038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DE6C3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7" name="Google Shape;487;p34"/>
          <p:cNvSpPr/>
          <p:nvPr/>
        </p:nvSpPr>
        <p:spPr>
          <a:xfrm>
            <a:off x="-1" y="0"/>
            <a:ext cx="4639734" cy="6858000"/>
          </a:xfrm>
          <a:prstGeom prst="rect">
            <a:avLst/>
          </a:prstGeom>
          <a:solidFill>
            <a:srgbClr val="3B372A">
              <a:alpha val="8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4"/>
          <p:cNvSpPr txBox="1"/>
          <p:nvPr>
            <p:ph type="title"/>
          </p:nvPr>
        </p:nvSpPr>
        <p:spPr>
          <a:xfrm>
            <a:off x="540279" y="967417"/>
            <a:ext cx="3778870" cy="3943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4000"/>
              <a:buFont typeface="Century Gothic"/>
              <a:buNone/>
            </a:pPr>
            <a:r>
              <a:rPr lang="ru-RU" sz="4000">
                <a:solidFill>
                  <a:srgbClr val="FEFFFF"/>
                </a:solidFill>
              </a:rPr>
              <a:t>Спиральная модель</a:t>
            </a:r>
            <a:br>
              <a:rPr lang="ru-RU" sz="4000">
                <a:solidFill>
                  <a:srgbClr val="FEFFFF"/>
                </a:solidFill>
              </a:rPr>
            </a:br>
            <a:endParaRPr sz="4000">
              <a:solidFill>
                <a:srgbClr val="FEFFFF"/>
              </a:solidFill>
            </a:endParaRPr>
          </a:p>
        </p:txBody>
      </p:sp>
      <p:sp>
        <p:nvSpPr>
          <p:cNvPr id="489" name="Google Shape;489;p34"/>
          <p:cNvSpPr/>
          <p:nvPr/>
        </p:nvSpPr>
        <p:spPr>
          <a:xfrm>
            <a:off x="0" y="5033007"/>
            <a:ext cx="5404022" cy="857047"/>
          </a:xfrm>
          <a:custGeom>
            <a:rect b="b" l="l" r="r" t="t"/>
            <a:pathLst>
              <a:path extrusionOk="0" h="163" w="1117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0" name="Google Shape;490;p34"/>
          <p:cNvSpPr txBox="1"/>
          <p:nvPr>
            <p:ph idx="12" type="sldNum"/>
          </p:nvPr>
        </p:nvSpPr>
        <p:spPr>
          <a:xfrm>
            <a:off x="4242486" y="5202719"/>
            <a:ext cx="650510" cy="517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Рис. 3. Спиральная модель Боэма объединяет каскадный подход и итерационный процесс проектирования на основе создания прототипов." id="491" name="Google Shape;49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3862" y="570662"/>
            <a:ext cx="6490019" cy="5240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5"/>
          <p:cNvSpPr txBox="1"/>
          <p:nvPr>
            <p:ph type="title"/>
          </p:nvPr>
        </p:nvSpPr>
        <p:spPr>
          <a:xfrm>
            <a:off x="1640156" y="639071"/>
            <a:ext cx="8911687" cy="859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Спиральная модель (вариант)</a:t>
            </a:r>
            <a:endParaRPr/>
          </a:p>
        </p:txBody>
      </p:sp>
      <p:sp>
        <p:nvSpPr>
          <p:cNvPr id="497" name="Google Shape;497;p35"/>
          <p:cNvSpPr txBox="1"/>
          <p:nvPr>
            <p:ph idx="1" type="body"/>
          </p:nvPr>
        </p:nvSpPr>
        <p:spPr>
          <a:xfrm>
            <a:off x="2108200" y="1712012"/>
            <a:ext cx="9474199" cy="4823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/>
              <a:t>В реальном прикладном программировании часто приходится сталкиваться с «нетерпеливым заказчиком», которому нужно начать работу с системой, пусть с ограниченными возможностями.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/>
              <a:t> Предполагается, что мощность системы можно нарастить параллельно с эксплуатацией первой версии.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/>
              <a:t>Такая ситуация породила версионную модель разработки, в которой система представляется в виде совокупности функций с определённым приоритетом ввода в действие.</a:t>
            </a:r>
            <a:endParaRPr/>
          </a:p>
        </p:txBody>
      </p:sp>
      <p:sp>
        <p:nvSpPr>
          <p:cNvPr id="498" name="Google Shape;498;p3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6"/>
          <p:cNvSpPr txBox="1"/>
          <p:nvPr>
            <p:ph type="title"/>
          </p:nvPr>
        </p:nvSpPr>
        <p:spPr>
          <a:xfrm>
            <a:off x="1640156" y="639071"/>
            <a:ext cx="8911687" cy="859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Спиральная модель (вариант)</a:t>
            </a:r>
            <a:endParaRPr/>
          </a:p>
        </p:txBody>
      </p:sp>
      <p:sp>
        <p:nvSpPr>
          <p:cNvPr id="504" name="Google Shape;504;p36"/>
          <p:cNvSpPr txBox="1"/>
          <p:nvPr>
            <p:ph idx="1" type="body"/>
          </p:nvPr>
        </p:nvSpPr>
        <p:spPr>
          <a:xfrm>
            <a:off x="2108200" y="1712012"/>
            <a:ext cx="9474199" cy="4823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/>
              <a:t>Вначале тщательно проектируется и реализуется очень простая, но полезная версия системы.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/>
              <a:t>Как только первая версия сдана, начинается работа над второй, включающей функции второго приоритета.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/>
              <a:t>Аналогично разрабатываются и следующие версии.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/>
              <a:t>Модель такого типа относится к спиральным, у неё подобное графическое представление. Разработка представляется в полярных координатах, где угол символизирует время, радиус — объём работы.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/>
              <a:t> Полный оборот соответствует разработке и вводу в эксплуатацию очередной версии.</a:t>
            </a:r>
            <a:endParaRPr/>
          </a:p>
        </p:txBody>
      </p:sp>
      <p:sp>
        <p:nvSpPr>
          <p:cNvPr id="505" name="Google Shape;505;p3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7"/>
          <p:cNvSpPr txBox="1"/>
          <p:nvPr>
            <p:ph type="title"/>
          </p:nvPr>
        </p:nvSpPr>
        <p:spPr>
          <a:xfrm>
            <a:off x="1640156" y="639071"/>
            <a:ext cx="8911687" cy="859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Спиральная модель (вариант)</a:t>
            </a:r>
            <a:endParaRPr/>
          </a:p>
        </p:txBody>
      </p:sp>
      <p:sp>
        <p:nvSpPr>
          <p:cNvPr id="511" name="Google Shape;511;p37"/>
          <p:cNvSpPr txBox="1"/>
          <p:nvPr>
            <p:ph idx="1" type="body"/>
          </p:nvPr>
        </p:nvSpPr>
        <p:spPr>
          <a:xfrm>
            <a:off x="2108200" y="1712012"/>
            <a:ext cx="9474199" cy="4823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/>
              <a:t>Спиральная модель позволяет уменьшить неопределённость поэтапной модели.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/>
              <a:t>Основная идея — разработка системы короткими, но законченными версиями, каждая из которых не удовлетворяет полностью требованиям заказчика, но последовательность версий итеративно приближается к ним.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/>
              <a:t>В отличие от инкрементной, спиральная модель предполагает ввод в эксплуатацию не новой подсистемы, а очередной версии системы целиком.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lang="ru-RU" sz="2400"/>
              <a:t>Технология работы по спиральной модели допускает распараллеливание.</a:t>
            </a:r>
            <a:endParaRPr/>
          </a:p>
        </p:txBody>
      </p:sp>
      <p:sp>
        <p:nvSpPr>
          <p:cNvPr id="512" name="Google Shape;512;p3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8"/>
          <p:cNvSpPr txBox="1"/>
          <p:nvPr>
            <p:ph type="title"/>
          </p:nvPr>
        </p:nvSpPr>
        <p:spPr>
          <a:xfrm>
            <a:off x="1640156" y="639071"/>
            <a:ext cx="10056544" cy="859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40"/>
              <a:buFont typeface="Century Gothic"/>
              <a:buNone/>
            </a:pPr>
            <a:r>
              <a:rPr lang="ru-RU" sz="3240"/>
              <a:t>Спиральная модель – достоинства и недостатки</a:t>
            </a:r>
            <a:endParaRPr/>
          </a:p>
        </p:txBody>
      </p:sp>
      <p:sp>
        <p:nvSpPr>
          <p:cNvPr id="518" name="Google Shape;518;p38"/>
          <p:cNvSpPr txBox="1"/>
          <p:nvPr>
            <p:ph idx="1" type="body"/>
          </p:nvPr>
        </p:nvSpPr>
        <p:spPr>
          <a:xfrm>
            <a:off x="2108200" y="1409700"/>
            <a:ext cx="9474199" cy="512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i="1" lang="ru-RU" sz="2400">
                <a:solidFill>
                  <a:schemeClr val="dk1"/>
                </a:solidFill>
              </a:rPr>
              <a:t>Достоинства</a:t>
            </a:r>
            <a:r>
              <a:rPr lang="ru-RU" sz="2400">
                <a:solidFill>
                  <a:schemeClr val="dk1"/>
                </a:solidFill>
              </a:rPr>
              <a:t>: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ru-RU" sz="2400">
                <a:solidFill>
                  <a:schemeClr val="dk1"/>
                </a:solidFill>
              </a:rPr>
              <a:t>раннее получение результата;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ru-RU" sz="2400">
                <a:solidFill>
                  <a:schemeClr val="dk1"/>
                </a:solidFill>
              </a:rPr>
              <a:t>быстрое получение реакции пользователя;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ru-RU" sz="2400">
                <a:solidFill>
                  <a:schemeClr val="dk1"/>
                </a:solidFill>
              </a:rPr>
              <a:t>предсказуемость поведения системы.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400"/>
              <a:buFont typeface="Century Gothic"/>
              <a:buNone/>
            </a:pPr>
            <a:r>
              <a:rPr i="1" lang="ru-RU" sz="2400">
                <a:solidFill>
                  <a:schemeClr val="dk1"/>
                </a:solidFill>
              </a:rPr>
              <a:t>Недостатки</a:t>
            </a:r>
            <a:r>
              <a:rPr lang="ru-RU" sz="2400">
                <a:solidFill>
                  <a:schemeClr val="dk1"/>
                </a:solidFill>
              </a:rPr>
              <a:t>: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ru-RU" sz="2400">
                <a:solidFill>
                  <a:schemeClr val="dk1"/>
                </a:solidFill>
              </a:rPr>
              <a:t>сложность планирования;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ru-RU" sz="2400">
                <a:solidFill>
                  <a:schemeClr val="dk1"/>
                </a:solidFill>
              </a:rPr>
              <a:t>сложность адаптации пользователя к множеству версий;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ru-RU" sz="2400">
                <a:solidFill>
                  <a:schemeClr val="dk1"/>
                </a:solidFill>
              </a:rPr>
              <a:t>напряжённость работы разработчиков;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ru-RU" sz="2400">
                <a:solidFill>
                  <a:schemeClr val="dk1"/>
                </a:solidFill>
              </a:rPr>
              <a:t>сложность смены (сопровождения) множества версий.</a:t>
            </a:r>
            <a:endParaRPr/>
          </a:p>
        </p:txBody>
      </p:sp>
      <p:sp>
        <p:nvSpPr>
          <p:cNvPr id="519" name="Google Shape;519;p3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9"/>
          <p:cNvSpPr txBox="1"/>
          <p:nvPr>
            <p:ph type="title"/>
          </p:nvPr>
        </p:nvSpPr>
        <p:spPr>
          <a:xfrm>
            <a:off x="1583140" y="653139"/>
            <a:ext cx="9921472" cy="71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 sz="3600"/>
              <a:t>Итеративно-инкрементная модель RUP (1)</a:t>
            </a:r>
            <a:br>
              <a:rPr lang="ru-RU" sz="3600"/>
            </a:br>
            <a:br>
              <a:rPr lang="ru-RU" sz="3240"/>
            </a:br>
            <a:endParaRPr sz="3240"/>
          </a:p>
        </p:txBody>
      </p:sp>
      <p:sp>
        <p:nvSpPr>
          <p:cNvPr id="525" name="Google Shape;525;p39"/>
          <p:cNvSpPr txBox="1"/>
          <p:nvPr>
            <p:ph idx="1" type="body"/>
          </p:nvPr>
        </p:nvSpPr>
        <p:spPr>
          <a:xfrm>
            <a:off x="1574800" y="1293584"/>
            <a:ext cx="10452100" cy="4992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Во второй половине 1990-х годов в компании Rational Software была создана </a:t>
            </a:r>
            <a:r>
              <a:rPr b="1" lang="ru-RU" sz="2400"/>
              <a:t>итеративно-инкрементная модель RUP.</a:t>
            </a:r>
            <a:r>
              <a:rPr lang="ru-RU" sz="2400"/>
              <a:t>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RUP описывает общий процесс, на основе которого команда проекта должна создать специализированный адаптированный процесс, который ориентирован на внутренние потребности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Основные характеристики процессов RUP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200"/>
              <a:buChar char="🠶"/>
            </a:pPr>
            <a:r>
              <a:rPr b="1" lang="ru-RU" sz="2200"/>
              <a:t>Разработка требований.</a:t>
            </a:r>
            <a:r>
              <a:rPr lang="ru-RU" sz="2200"/>
              <a:t> Согласно методологии RUP, функциональные требования представляются моделью прецедентов. Требования описываются диаграммами вариантов использования, полный набор которых и образует модель прецедентов. Вариант использования – описание сценария взаимодействия пользователя с системой, который полностью описывает пользовательскую задачу. </a:t>
            </a:r>
            <a:endParaRPr/>
          </a:p>
        </p:txBody>
      </p:sp>
      <p:sp>
        <p:nvSpPr>
          <p:cNvPr id="526" name="Google Shape;526;p3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"/>
          <p:cNvSpPr txBox="1"/>
          <p:nvPr>
            <p:ph type="title"/>
          </p:nvPr>
        </p:nvSpPr>
        <p:spPr>
          <a:xfrm>
            <a:off x="2006600" y="566738"/>
            <a:ext cx="9850968" cy="8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entury Gothic"/>
              <a:buNone/>
            </a:pPr>
            <a:r>
              <a:rPr lang="ru-RU" sz="3200"/>
              <a:t>Традиционные этапы жизненного цикла </a:t>
            </a:r>
            <a:br>
              <a:rPr lang="ru-RU" sz="3200"/>
            </a:br>
            <a:endParaRPr sz="3200">
              <a:solidFill>
                <a:srgbClr val="FF0000"/>
              </a:solidFill>
            </a:endParaRPr>
          </a:p>
        </p:txBody>
      </p:sp>
      <p:sp>
        <p:nvSpPr>
          <p:cNvPr id="194" name="Google Shape;194;p4"/>
          <p:cNvSpPr txBox="1"/>
          <p:nvPr>
            <p:ph idx="1" type="body"/>
          </p:nvPr>
        </p:nvSpPr>
        <p:spPr>
          <a:xfrm>
            <a:off x="1981201" y="1397000"/>
            <a:ext cx="9906000" cy="4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90"/>
              <a:buChar char="🠶"/>
            </a:pPr>
            <a:r>
              <a:rPr lang="ru-RU" sz="2590"/>
              <a:t>анализ — определение того, что должна делать система;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90"/>
              <a:buChar char="🠶"/>
            </a:pPr>
            <a:r>
              <a:rPr lang="ru-RU" sz="2590"/>
              <a:t>проектирование — определение того, как система будет делать то, что она должна;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90"/>
              <a:buChar char="🠶"/>
            </a:pPr>
            <a:r>
              <a:rPr lang="ru-RU" sz="2590"/>
              <a:t>программирование — создание функциональных компонентов и подсистем, соединение их в единое целое в соответствии с проектом;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90"/>
              <a:buChar char="🠶"/>
            </a:pPr>
            <a:r>
              <a:rPr lang="ru-RU" sz="2590"/>
              <a:t>тестирование — проверка соответствия системы показателям, определенным ранее;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90"/>
              <a:buChar char="🠶"/>
            </a:pPr>
            <a:r>
              <a:rPr lang="ru-RU" sz="2590"/>
              <a:t>ввод системы в действие;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90"/>
              <a:buChar char="🠶"/>
            </a:pPr>
            <a:r>
              <a:rPr lang="ru-RU" sz="2590"/>
              <a:t>сопровождение — обеспечение штатного процесса эксплуатации системы у заказчика.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590"/>
              <a:buFont typeface="Century Gothic"/>
              <a:buNone/>
            </a:pPr>
            <a:r>
              <a:t/>
            </a:r>
            <a:endParaRPr sz="2590"/>
          </a:p>
        </p:txBody>
      </p:sp>
      <p:sp>
        <p:nvSpPr>
          <p:cNvPr id="195" name="Google Shape;195;p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"/>
          <p:cNvSpPr/>
          <p:nvPr/>
        </p:nvSpPr>
        <p:spPr>
          <a:xfrm flipH="1" rot="-170750">
            <a:off x="11413247" y="609016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0"/>
          <p:cNvSpPr txBox="1"/>
          <p:nvPr>
            <p:ph type="title"/>
          </p:nvPr>
        </p:nvSpPr>
        <p:spPr>
          <a:xfrm>
            <a:off x="1583140" y="653139"/>
            <a:ext cx="9921472" cy="70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 sz="3600"/>
              <a:t>Итеративная модель RUP (2)</a:t>
            </a:r>
            <a:br>
              <a:rPr lang="ru-RU" sz="3600"/>
            </a:br>
            <a:br>
              <a:rPr lang="ru-RU" sz="3240"/>
            </a:br>
            <a:endParaRPr sz="3240"/>
          </a:p>
        </p:txBody>
      </p:sp>
      <p:sp>
        <p:nvSpPr>
          <p:cNvPr id="532" name="Google Shape;532;p40"/>
          <p:cNvSpPr txBox="1"/>
          <p:nvPr>
            <p:ph idx="1" type="body"/>
          </p:nvPr>
        </p:nvSpPr>
        <p:spPr>
          <a:xfrm>
            <a:off x="1447800" y="1341396"/>
            <a:ext cx="10400242" cy="5072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🠶"/>
            </a:pPr>
            <a:r>
              <a:rPr lang="ru-RU" sz="2600"/>
              <a:t>Основные характеристики процессов RUP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b="1" lang="ru-RU" sz="2400"/>
              <a:t>Итеративная разработка.</a:t>
            </a:r>
            <a:r>
              <a:rPr lang="ru-RU" sz="2400"/>
              <a:t> Проект состоит из ряда итераций с продолжительностью от двух до шести недель. Вариант использования (прецедент) – основная единица планирования итераций. Перед началом итерации определяется список прецедентов для реализации. В ходе реализации проекта могут вноситься необходимые изменения в требования, архитектуру, реализацию и проектные решения.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b="1" lang="ru-RU" sz="2400"/>
              <a:t>Архитектура. </a:t>
            </a:r>
            <a:r>
              <a:rPr lang="ru-RU" sz="2400"/>
              <a:t>RUP – методология, ориентированная на архитектуру. В ней реализация и тестирование архитектуры начинается на ранних этапах. В RUP используется понятие исполняемой архитектуры, которая позволяет в первую очередь реализовать архитектурно значимые прецеденты</a:t>
            </a:r>
            <a:endParaRPr/>
          </a:p>
        </p:txBody>
      </p:sp>
      <p:sp>
        <p:nvSpPr>
          <p:cNvPr id="533" name="Google Shape;533;p4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1"/>
          <p:cNvSpPr txBox="1"/>
          <p:nvPr>
            <p:ph type="title"/>
          </p:nvPr>
        </p:nvSpPr>
        <p:spPr>
          <a:xfrm>
            <a:off x="1583140" y="653139"/>
            <a:ext cx="9921472" cy="70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 sz="3600"/>
              <a:t>Модель ЖЦ RUP </a:t>
            </a:r>
            <a:br>
              <a:rPr lang="ru-RU" sz="3240"/>
            </a:br>
            <a:endParaRPr sz="3240"/>
          </a:p>
        </p:txBody>
      </p:sp>
      <p:sp>
        <p:nvSpPr>
          <p:cNvPr id="539" name="Google Shape;539;p4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40" name="Google Shape;540;p41"/>
          <p:cNvSpPr txBox="1"/>
          <p:nvPr>
            <p:ph idx="1" type="body"/>
          </p:nvPr>
        </p:nvSpPr>
        <p:spPr>
          <a:xfrm>
            <a:off x="1927225" y="1341438"/>
            <a:ext cx="9920288" cy="5072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900"/>
              <a:buFont typeface="Noto Sans Symbols"/>
              <a:buNone/>
            </a:pPr>
            <a:r>
              <a:rPr lang="ru-RU" sz="2900"/>
              <a:t>Жизненный цикл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ts val="2900"/>
              <a:buFont typeface="Century Gothic"/>
              <a:buNone/>
            </a:pPr>
            <a:r>
              <a:t/>
            </a:r>
            <a:endParaRPr sz="2900"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900"/>
              <a:buFont typeface="Century Gothic"/>
              <a:buNone/>
            </a:pPr>
            <a:r>
              <a:rPr lang="ru-RU" sz="2900"/>
              <a:t>Фазы цикла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541" name="Google Shape;54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4388" y="1890713"/>
            <a:ext cx="763270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4400" y="4525963"/>
            <a:ext cx="9359901" cy="14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Дисциплины</a:t>
            </a:r>
            <a:endParaRPr/>
          </a:p>
        </p:txBody>
      </p:sp>
      <p:sp>
        <p:nvSpPr>
          <p:cNvPr id="548" name="Google Shape;548;p42"/>
          <p:cNvSpPr txBox="1"/>
          <p:nvPr>
            <p:ph idx="1" type="body"/>
          </p:nvPr>
        </p:nvSpPr>
        <p:spPr>
          <a:xfrm>
            <a:off x="2108200" y="1282700"/>
            <a:ext cx="9371012" cy="5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50"/>
              <a:buNone/>
            </a:pPr>
            <a:r>
              <a:rPr i="1" lang="ru-RU" sz="2250"/>
              <a:t>Дисциплина</a:t>
            </a:r>
            <a:r>
              <a:rPr lang="ru-RU" sz="2250"/>
              <a:t> </a:t>
            </a:r>
            <a:r>
              <a:rPr lang="ru-RU" sz="2375"/>
              <a:t>— элемент технологического процесса, последовательности действий, который приводит к получению значимого результата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2375"/>
              <a:buFont typeface="Century Gothic"/>
              <a:buAutoNum type="arabicPeriod"/>
            </a:pPr>
            <a:r>
              <a:rPr lang="ru-RU" sz="2375"/>
              <a:t>Построение бизнес-моделей.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75"/>
              <a:buFont typeface="Century Gothic"/>
              <a:buAutoNum type="arabicPeriod"/>
            </a:pPr>
            <a:r>
              <a:rPr lang="ru-RU" sz="2375"/>
              <a:t>Определение требований.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75"/>
              <a:buFont typeface="Century Gothic"/>
              <a:buAutoNum type="arabicPeriod"/>
            </a:pPr>
            <a:r>
              <a:rPr lang="ru-RU" sz="2375"/>
              <a:t>Анализ и проектирование.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75"/>
              <a:buFont typeface="Century Gothic"/>
              <a:buAutoNum type="arabicPeriod"/>
            </a:pPr>
            <a:r>
              <a:rPr lang="ru-RU" sz="2375"/>
              <a:t>Реализация.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75"/>
              <a:buFont typeface="Century Gothic"/>
              <a:buAutoNum type="arabicPeriod"/>
            </a:pPr>
            <a:r>
              <a:rPr lang="ru-RU" sz="2375"/>
              <a:t>Тестирование.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75"/>
              <a:buFont typeface="Century Gothic"/>
              <a:buAutoNum type="arabicPeriod"/>
            </a:pPr>
            <a:r>
              <a:rPr lang="ru-RU" sz="2375"/>
              <a:t>Развёртывание.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75"/>
              <a:buFont typeface="Century Gothic"/>
              <a:buAutoNum type="arabicPeriod"/>
            </a:pPr>
            <a:r>
              <a:rPr lang="ru-RU" sz="2375"/>
              <a:t>Управление конфигурацией и изменениями.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75"/>
              <a:buFont typeface="Century Gothic"/>
              <a:buAutoNum type="arabicPeriod"/>
            </a:pPr>
            <a:r>
              <a:rPr lang="ru-RU" sz="2375"/>
              <a:t>Управление проектом.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75"/>
              <a:buFont typeface="Century Gothic"/>
              <a:buAutoNum type="arabicPeriod"/>
            </a:pPr>
            <a:r>
              <a:rPr lang="ru-RU" sz="2375"/>
              <a:t>Создание инфраструктуры.</a:t>
            </a:r>
            <a:endParaRPr/>
          </a:p>
        </p:txBody>
      </p:sp>
      <p:sp>
        <p:nvSpPr>
          <p:cNvPr id="549" name="Google Shape;549;p4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chemeClr val="lt1"/>
                </a:solidFill>
              </a:rPr>
              <a:t>‹#›</a:t>
            </a:fld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3"/>
          <p:cNvSpPr txBox="1"/>
          <p:nvPr>
            <p:ph type="title"/>
          </p:nvPr>
        </p:nvSpPr>
        <p:spPr>
          <a:xfrm>
            <a:off x="2592925" y="624110"/>
            <a:ext cx="8911687" cy="823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Диаграмма RUP</a:t>
            </a:r>
            <a:endParaRPr/>
          </a:p>
        </p:txBody>
      </p:sp>
      <p:pic>
        <p:nvPicPr>
          <p:cNvPr id="555" name="Google Shape;555;p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536700"/>
            <a:ext cx="10220070" cy="42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4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chemeClr val="lt1"/>
                </a:solidFill>
              </a:rPr>
              <a:t>‹#›</a:t>
            </a:fld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Состав проекта по фазам</a:t>
            </a:r>
            <a:endParaRPr/>
          </a:p>
        </p:txBody>
      </p:sp>
      <p:sp>
        <p:nvSpPr>
          <p:cNvPr id="562" name="Google Shape;562;p44"/>
          <p:cNvSpPr txBox="1"/>
          <p:nvPr>
            <p:ph idx="1" type="body"/>
          </p:nvPr>
        </p:nvSpPr>
        <p:spPr>
          <a:xfrm>
            <a:off x="1917700" y="1638300"/>
            <a:ext cx="9194800" cy="4815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ru-RU" sz="2400"/>
              <a:t>Начальная стадия – техническое задание: анализ требований, осуществимости, рисков.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ru-RU" sz="2400"/>
              <a:t>Проектирование – технический проект: проект БД, описание функционала, макет интерфейса, входные и выходные документы.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ru-RU" sz="2400"/>
              <a:t>Реализация – рабочий проект: описание программного изделия.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ru-RU" sz="2400"/>
              <a:t>Ввод в действие – готовое изделие и эксплуатационная документация.</a:t>
            </a:r>
            <a:endParaRPr/>
          </a:p>
        </p:txBody>
      </p:sp>
      <p:sp>
        <p:nvSpPr>
          <p:cNvPr id="563" name="Google Shape;563;p4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chemeClr val="lt1"/>
                </a:solidFill>
              </a:rPr>
              <a:t>‹#›</a:t>
            </a:fld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5"/>
          <p:cNvSpPr txBox="1"/>
          <p:nvPr>
            <p:ph type="title"/>
          </p:nvPr>
        </p:nvSpPr>
        <p:spPr>
          <a:xfrm>
            <a:off x="2592925" y="624110"/>
            <a:ext cx="8911687" cy="963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Фаза 1 – начальная стадия</a:t>
            </a:r>
            <a:endParaRPr/>
          </a:p>
        </p:txBody>
      </p:sp>
      <p:sp>
        <p:nvSpPr>
          <p:cNvPr id="569" name="Google Shape;569;p45"/>
          <p:cNvSpPr txBox="1"/>
          <p:nvPr>
            <p:ph idx="1" type="body"/>
          </p:nvPr>
        </p:nvSpPr>
        <p:spPr>
          <a:xfrm>
            <a:off x="1917700" y="1778000"/>
            <a:ext cx="9448800" cy="460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ru-RU" sz="2400"/>
              <a:t>неформальная постановка задачи (технические требования): тема, ограничения;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ru-RU" sz="2400"/>
              <a:t>конкретизация функций системы;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ru-RU" sz="2400"/>
              <a:t>уточнение характера информации;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ru-RU" sz="2400"/>
              <a:t>выяснение контингента пользователей и их информационных потребностей;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ru-RU" sz="2400"/>
              <a:t>определение ограничений по представлению информации, объёмам, производительности, доступу к системе.</a:t>
            </a:r>
            <a:endParaRPr/>
          </a:p>
        </p:txBody>
      </p:sp>
      <p:sp>
        <p:nvSpPr>
          <p:cNvPr id="570" name="Google Shape;570;p4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chemeClr val="lt1"/>
                </a:solidFill>
              </a:rPr>
              <a:t>‹#›</a:t>
            </a:fld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Фаза 1 – результат</a:t>
            </a:r>
            <a:endParaRPr/>
          </a:p>
        </p:txBody>
      </p:sp>
      <p:sp>
        <p:nvSpPr>
          <p:cNvPr id="576" name="Google Shape;576;p46"/>
          <p:cNvSpPr txBox="1"/>
          <p:nvPr>
            <p:ph idx="1" type="body"/>
          </p:nvPr>
        </p:nvSpPr>
        <p:spPr>
          <a:xfrm>
            <a:off x="2005012" y="1600200"/>
            <a:ext cx="8915400" cy="436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5"/>
              <a:buFont typeface="Arial"/>
              <a:buChar char="•"/>
            </a:pPr>
            <a:r>
              <a:rPr lang="ru-RU" sz="2805"/>
              <a:t>выполнено формирование требований к проекту;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5"/>
              <a:buFont typeface="Arial"/>
              <a:buChar char="•"/>
            </a:pPr>
            <a:r>
              <a:rPr lang="ru-RU" sz="2805"/>
              <a:t>создана начальная модель системы в терминах вариантов использования (готовность 10-20%);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5"/>
              <a:buFont typeface="Arial"/>
              <a:buChar char="•"/>
            </a:pPr>
            <a:r>
              <a:rPr lang="ru-RU" sz="2805"/>
              <a:t>сформирован начальный словарь;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5"/>
              <a:buFont typeface="Arial"/>
              <a:buChar char="•"/>
            </a:pPr>
            <a:r>
              <a:rPr lang="ru-RU" sz="2805"/>
              <a:t>сформирован начальный план;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5"/>
              <a:buFont typeface="Arial"/>
              <a:buChar char="•"/>
            </a:pPr>
            <a:r>
              <a:rPr lang="ru-RU" sz="2805"/>
              <a:t>выявлены дополнительные требования;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5"/>
              <a:buFont typeface="Arial"/>
              <a:buChar char="•"/>
            </a:pPr>
            <a:r>
              <a:rPr lang="ru-RU" sz="2805"/>
              <a:t>разработан план выполнения проекта по стадиям и итерациям;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5"/>
              <a:buFont typeface="Arial"/>
              <a:buChar char="•"/>
            </a:pPr>
            <a:r>
              <a:rPr lang="ru-RU" sz="2805"/>
              <a:t>реализовано необходимое количество прототипов.</a:t>
            </a:r>
            <a:endParaRPr/>
          </a:p>
        </p:txBody>
      </p:sp>
      <p:sp>
        <p:nvSpPr>
          <p:cNvPr id="577" name="Google Shape;577;p4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chemeClr val="lt1"/>
                </a:solidFill>
              </a:rPr>
              <a:t>‹#›</a:t>
            </a:fld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7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Фаза 2 – Разработка проекта системы</a:t>
            </a:r>
            <a:endParaRPr/>
          </a:p>
        </p:txBody>
      </p:sp>
      <p:sp>
        <p:nvSpPr>
          <p:cNvPr id="583" name="Google Shape;583;p47"/>
          <p:cNvSpPr txBox="1"/>
          <p:nvPr>
            <p:ph idx="1" type="body"/>
          </p:nvPr>
        </p:nvSpPr>
        <p:spPr>
          <a:xfrm>
            <a:off x="1905000" y="1905002"/>
            <a:ext cx="9296400" cy="46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ru-RU" sz="2400"/>
              <a:t>проект базы данных: сущности, их ключи, связи, ограничения на атрибуты, их типы;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ru-RU" sz="2400"/>
              <a:t>проект функционального наполнения: множество функций с указанием их взаимозависимости;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ru-RU" sz="2400"/>
              <a:t>описание каждой функции;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ru-RU" sz="2400"/>
              <a:t>макет пользовательского интерфейса;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ru-RU" sz="2400"/>
              <a:t>выходные документы: сведения, которые естественно ожидать от системы.</a:t>
            </a:r>
            <a:endParaRPr/>
          </a:p>
        </p:txBody>
      </p:sp>
      <p:sp>
        <p:nvSpPr>
          <p:cNvPr id="584" name="Google Shape;584;p4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chemeClr val="lt1"/>
                </a:solidFill>
              </a:rPr>
              <a:t>‹#›</a:t>
            </a:fld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Фаза 2 – Результат</a:t>
            </a:r>
            <a:endParaRPr/>
          </a:p>
        </p:txBody>
      </p:sp>
      <p:sp>
        <p:nvSpPr>
          <p:cNvPr id="590" name="Google Shape;590;p48"/>
          <p:cNvSpPr txBox="1"/>
          <p:nvPr>
            <p:ph idx="1" type="body"/>
          </p:nvPr>
        </p:nvSpPr>
        <p:spPr>
          <a:xfrm>
            <a:off x="1930400" y="1549400"/>
            <a:ext cx="9574212" cy="436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ru-RU" sz="2400"/>
              <a:t>создана модель системы в терминах вариантов использования (готовность 80%);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ru-RU" sz="2400"/>
              <a:t>выявлены дополнительные требования;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ru-RU" sz="2400"/>
              <a:t>создана базовая архитектура;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ru-RU" sz="2400"/>
              <a:t>реализован работающий прототип системы;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ru-RU" sz="2400"/>
              <a:t>идентифицированы все серьёзные риски;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ru-RU" sz="2400"/>
              <a:t>разработан план выполнения проекта: определены итерации, критерии их оценки, даты начала и конца каждой итерации.</a:t>
            </a:r>
            <a:endParaRPr/>
          </a:p>
        </p:txBody>
      </p:sp>
      <p:sp>
        <p:nvSpPr>
          <p:cNvPr id="591" name="Google Shape;591;p4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chemeClr val="lt1"/>
                </a:solidFill>
              </a:rPr>
              <a:t>‹#›</a:t>
            </a:fld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Фаза 3 – конструирование</a:t>
            </a:r>
            <a:endParaRPr/>
          </a:p>
        </p:txBody>
      </p:sp>
      <p:sp>
        <p:nvSpPr>
          <p:cNvPr id="597" name="Google Shape;597;p49"/>
          <p:cNvSpPr txBox="1"/>
          <p:nvPr>
            <p:ph idx="1" type="body"/>
          </p:nvPr>
        </p:nvSpPr>
        <p:spPr>
          <a:xfrm>
            <a:off x="1917700" y="1422400"/>
            <a:ext cx="9586912" cy="5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ru-RU" sz="2400"/>
              <a:t>Итерационная разработка проекта;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ru-RU" sz="2400"/>
              <a:t>итерации зависимы – выполняются как последовательная цепочка;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ru-RU" sz="2400"/>
              <a:t>итерации независимы – могут выполняться параллельно.</a:t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i="1" lang="ru-RU" sz="2400"/>
              <a:t>Результат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ru-RU" sz="2400"/>
              <a:t>создано программное обеспечение;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ru-RU" sz="2400"/>
              <a:t>степень реализации достаточна для работы пользователя;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ru-RU" sz="2400"/>
              <a:t>описана реализация системы;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ru-RU" sz="2400"/>
              <a:t>есть результаты тестовых испытаний;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ru-RU" sz="2400"/>
              <a:t>разработаны руководства пользователя;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ru-RU" sz="2400"/>
              <a:t>разработано описание текущей реализации (версии продукта).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598" name="Google Shape;598;p4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chemeClr val="lt1"/>
                </a:solidFill>
              </a:rPr>
              <a:t>‹#›</a:t>
            </a:fld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 txBox="1"/>
          <p:nvPr>
            <p:ph type="title"/>
          </p:nvPr>
        </p:nvSpPr>
        <p:spPr>
          <a:xfrm>
            <a:off x="2006600" y="566738"/>
            <a:ext cx="9850968" cy="8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entury Gothic"/>
              <a:buNone/>
            </a:pPr>
            <a:r>
              <a:rPr lang="ru-RU" sz="3200"/>
              <a:t>Структура жизненного цикла </a:t>
            </a:r>
            <a:br>
              <a:rPr lang="ru-RU" sz="3200"/>
            </a:br>
            <a:endParaRPr sz="3200">
              <a:solidFill>
                <a:srgbClr val="FF0000"/>
              </a:solidFill>
            </a:endParaRPr>
          </a:p>
        </p:txBody>
      </p:sp>
      <p:sp>
        <p:nvSpPr>
          <p:cNvPr id="203" name="Google Shape;203;p5"/>
          <p:cNvSpPr txBox="1"/>
          <p:nvPr>
            <p:ph idx="1" type="body"/>
          </p:nvPr>
        </p:nvSpPr>
        <p:spPr>
          <a:xfrm>
            <a:off x="1981201" y="1397000"/>
            <a:ext cx="9906000" cy="4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Жизненный цикл строится в соответствии с принципом нисходящего проектирования.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 Обычно реализованные этапы циклически повторяются в соответствии с изменениями требований и внешних условий.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На каждом этапе порождается набор технических решений и документов, для каждого этапа исходными служат документы и решения, принятые на предыдущем этапе.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В общем случае структура жизненного цикла зависит от назначения системы и режима её функционирования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t/>
            </a:r>
            <a:endParaRPr sz="2800"/>
          </a:p>
        </p:txBody>
      </p:sp>
      <p:sp>
        <p:nvSpPr>
          <p:cNvPr id="204" name="Google Shape;204;p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5"/>
          <p:cNvSpPr/>
          <p:nvPr/>
        </p:nvSpPr>
        <p:spPr>
          <a:xfrm flipH="1" rot="-170750">
            <a:off x="11413247" y="609016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0"/>
          <p:cNvSpPr txBox="1"/>
          <p:nvPr>
            <p:ph type="title"/>
          </p:nvPr>
        </p:nvSpPr>
        <p:spPr>
          <a:xfrm>
            <a:off x="2592925" y="624110"/>
            <a:ext cx="8911687" cy="988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Фаза 4 – ввод в действие</a:t>
            </a:r>
            <a:endParaRPr/>
          </a:p>
        </p:txBody>
      </p:sp>
      <p:sp>
        <p:nvSpPr>
          <p:cNvPr id="604" name="Google Shape;604;p50"/>
          <p:cNvSpPr txBox="1"/>
          <p:nvPr>
            <p:ph idx="1" type="body"/>
          </p:nvPr>
        </p:nvSpPr>
        <p:spPr>
          <a:xfrm>
            <a:off x="2589212" y="1574800"/>
            <a:ext cx="8915400" cy="433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ru-RU" sz="2400"/>
              <a:t>бета-тестирование;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ru-RU" sz="2400"/>
              <a:t>параллельное функционирование с существующими системами;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ru-RU" sz="2400"/>
              <a:t>конвертирование баз данных;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ru-RU" sz="2400"/>
              <a:t>оптимизация производительности;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ru-RU" sz="2400"/>
              <a:t>обучение пользователей и начальное сопровождение.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i="1" lang="ru-RU" sz="2400"/>
              <a:t>Результат – новая версия системы</a:t>
            </a:r>
            <a:endParaRPr/>
          </a:p>
        </p:txBody>
      </p:sp>
      <p:sp>
        <p:nvSpPr>
          <p:cNvPr id="605" name="Google Shape;605;p5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chemeClr val="lt1"/>
                </a:solidFill>
              </a:rPr>
              <a:t>‹#›</a:t>
            </a:fld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1"/>
          <p:cNvSpPr txBox="1"/>
          <p:nvPr>
            <p:ph type="title"/>
          </p:nvPr>
        </p:nvSpPr>
        <p:spPr>
          <a:xfrm>
            <a:off x="1640156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ru-RU" sz="4000"/>
              <a:t>Гибкие методологии (1)</a:t>
            </a:r>
            <a:br>
              <a:rPr lang="ru-RU"/>
            </a:br>
            <a:endParaRPr/>
          </a:p>
        </p:txBody>
      </p:sp>
      <p:sp>
        <p:nvSpPr>
          <p:cNvPr id="611" name="Google Shape;611;p51"/>
          <p:cNvSpPr txBox="1"/>
          <p:nvPr>
            <p:ph idx="1" type="body"/>
          </p:nvPr>
        </p:nvSpPr>
        <p:spPr>
          <a:xfrm>
            <a:off x="1972234" y="1287027"/>
            <a:ext cx="9861177" cy="4618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В начале 2000-х годов группой экспертов по легковесным методологиям были сформулированы принципы гибкой разработки ПО - </a:t>
            </a:r>
            <a:r>
              <a:rPr b="1" lang="ru-RU" sz="2400">
                <a:solidFill>
                  <a:srgbClr val="C00000"/>
                </a:solidFill>
              </a:rPr>
              <a:t>Agile Manifesto</a:t>
            </a:r>
            <a:endParaRPr b="1" sz="2400">
              <a:solidFill>
                <a:srgbClr val="C00000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Общие особенности гибких методологий: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ориентированность на разработчиков и заказчиков. Основная идея – собрать в проектной команде профессионалов, которые определят успешность проекта в большей степени, чем процессы и технологии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вместо формальных спецификаций использовать устные обсуждения, которые служат главным способом коммуникации внутри проектной команды</a:t>
            </a:r>
            <a:endParaRPr/>
          </a:p>
        </p:txBody>
      </p:sp>
      <p:sp>
        <p:nvSpPr>
          <p:cNvPr id="612" name="Google Shape;612;p5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2"/>
          <p:cNvSpPr txBox="1"/>
          <p:nvPr>
            <p:ph type="title"/>
          </p:nvPr>
        </p:nvSpPr>
        <p:spPr>
          <a:xfrm>
            <a:off x="1640156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ru-RU" sz="4000"/>
              <a:t>Гибкие методологии (2)</a:t>
            </a:r>
            <a:br>
              <a:rPr lang="ru-RU"/>
            </a:br>
            <a:endParaRPr/>
          </a:p>
        </p:txBody>
      </p:sp>
      <p:sp>
        <p:nvSpPr>
          <p:cNvPr id="618" name="Google Shape;618;p52"/>
          <p:cNvSpPr txBox="1"/>
          <p:nvPr>
            <p:ph idx="1" type="body"/>
          </p:nvPr>
        </p:nvSpPr>
        <p:spPr>
          <a:xfrm>
            <a:off x="2118659" y="1528327"/>
            <a:ext cx="9753600" cy="3602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Общие особенности гибких методологий: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итеративная разработка с минимальной длительностью итерации. В результате каждой итерации происходит выпуск полноценной работающей версии продукта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В начале проекта команда не пытается зафиксировать требования и затем следовать жёстко определённому плану. Изменения могут быть сделаны на любом этапе проекта.</a:t>
            </a:r>
            <a:endParaRPr/>
          </a:p>
        </p:txBody>
      </p:sp>
      <p:sp>
        <p:nvSpPr>
          <p:cNvPr id="619" name="Google Shape;619;p5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3"/>
          <p:cNvSpPr txBox="1"/>
          <p:nvPr>
            <p:ph idx="1" type="body"/>
          </p:nvPr>
        </p:nvSpPr>
        <p:spPr>
          <a:xfrm>
            <a:off x="1968500" y="2055813"/>
            <a:ext cx="9635067" cy="398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900"/>
              <a:buChar char="🠶"/>
            </a:pPr>
            <a:r>
              <a:rPr lang="ru-RU" sz="2900"/>
              <a:t>анализ требований и планирование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900"/>
              <a:buChar char="🠶"/>
            </a:pPr>
            <a:r>
              <a:rPr lang="ru-RU" sz="2900"/>
              <a:t>проектирование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900"/>
              <a:buChar char="🠶"/>
            </a:pPr>
            <a:r>
              <a:rPr lang="ru-RU" sz="2900"/>
              <a:t>реализация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900"/>
              <a:buChar char="🠶"/>
            </a:pPr>
            <a:r>
              <a:rPr lang="ru-RU" sz="2900"/>
              <a:t>внедрение</a:t>
            </a:r>
            <a:endParaRPr/>
          </a:p>
          <a:p>
            <a:pPr indent="-342900" lvl="0" marL="342900" rtl="0" algn="l">
              <a:spcBef>
                <a:spcPts val="2175"/>
              </a:spcBef>
              <a:spcAft>
                <a:spcPts val="0"/>
              </a:spcAft>
              <a:buSzPts val="2900"/>
              <a:buFont typeface="Century Gothic"/>
              <a:buNone/>
            </a:pPr>
            <a:r>
              <a:rPr lang="ru-RU" sz="2900">
                <a:solidFill>
                  <a:srgbClr val="C00000"/>
                </a:solidFill>
              </a:rPr>
              <a:t>Тестирование сливается с реализацией, не предусматривается сопровождение, особое внимание уделяется этапу внедрения</a:t>
            </a:r>
            <a:endParaRPr/>
          </a:p>
        </p:txBody>
      </p:sp>
      <p:sp>
        <p:nvSpPr>
          <p:cNvPr id="625" name="Google Shape;625;p53"/>
          <p:cNvSpPr txBox="1"/>
          <p:nvPr/>
        </p:nvSpPr>
        <p:spPr>
          <a:xfrm>
            <a:off x="1679509" y="293792"/>
            <a:ext cx="8352928" cy="707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Методология RAD</a:t>
            </a:r>
            <a:endParaRPr sz="40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6" name="Google Shape;626;p53"/>
          <p:cNvSpPr txBox="1"/>
          <p:nvPr/>
        </p:nvSpPr>
        <p:spPr>
          <a:xfrm>
            <a:off x="1654410" y="1142647"/>
            <a:ext cx="8621909" cy="653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Жизненный цикл</a:t>
            </a:r>
            <a:endParaRPr/>
          </a:p>
        </p:txBody>
      </p:sp>
      <p:sp>
        <p:nvSpPr>
          <p:cNvPr id="627" name="Google Shape;627;p53"/>
          <p:cNvSpPr txBox="1"/>
          <p:nvPr>
            <p:ph idx="12" type="sldNum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800"/>
              <a:buFont typeface="Noto Sans Symbols"/>
              <a:buNone/>
            </a:pPr>
            <a:fld id="{00000000-1234-1234-1234-123412341234}" type="slidenum">
              <a:rPr lang="ru-RU" sz="18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53"/>
          <p:cNvSpPr txBox="1"/>
          <p:nvPr/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</a:pPr>
            <a:fld id="{00000000-1234-1234-1234-123412341234}" type="slidenum">
              <a:rPr b="0" i="0" lang="ru-RU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000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4"/>
          <p:cNvSpPr txBox="1"/>
          <p:nvPr>
            <p:ph type="title"/>
          </p:nvPr>
        </p:nvSpPr>
        <p:spPr>
          <a:xfrm>
            <a:off x="1640156" y="329899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Экстремальное программирование (eXtreme Programming - XP) (1)</a:t>
            </a:r>
            <a:endParaRPr/>
          </a:p>
        </p:txBody>
      </p:sp>
      <p:sp>
        <p:nvSpPr>
          <p:cNvPr id="635" name="Google Shape;635;p54"/>
          <p:cNvSpPr txBox="1"/>
          <p:nvPr>
            <p:ph idx="1" type="body"/>
          </p:nvPr>
        </p:nvSpPr>
        <p:spPr>
          <a:xfrm>
            <a:off x="1640156" y="1540189"/>
            <a:ext cx="10343297" cy="4924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Гибкая методология разработки ПО созданная К.Беком в 1996 г. в результате  работы над проектом в компании Chrysler.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Методология наследует общие принципы гибких методологий, достигая при их помощи инженерных практик: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 </a:t>
            </a:r>
            <a:r>
              <a:rPr lang="ru-RU" sz="2200"/>
              <a:t>в команде проекта постоянно присутствует заказчик, обладающий детальной информацией о необходимой функциональности, который  определяет приоритеты задач и оценивает качество создаваемой системы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200"/>
              <a:buChar char="🠶"/>
            </a:pPr>
            <a:r>
              <a:rPr lang="ru-RU" sz="2200"/>
              <a:t>пользовательские истории и приёмочные тесты служат средством спецификации требований, по сути это короткие неформальные описания прецедентов использования системы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200"/>
              <a:buChar char="🠶"/>
            </a:pPr>
            <a:r>
              <a:rPr lang="ru-RU" sz="2200"/>
              <a:t>весь создаваемый код автоматически покрывается тестами </a:t>
            </a:r>
            <a:endParaRPr/>
          </a:p>
        </p:txBody>
      </p:sp>
      <p:sp>
        <p:nvSpPr>
          <p:cNvPr id="636" name="Google Shape;636;p5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55"/>
          <p:cNvSpPr txBox="1"/>
          <p:nvPr>
            <p:ph type="title"/>
          </p:nvPr>
        </p:nvSpPr>
        <p:spPr>
          <a:xfrm>
            <a:off x="1640156" y="329899"/>
            <a:ext cx="10020032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Экстремальное программирование (eXtreme Programming - XP) (2)</a:t>
            </a:r>
            <a:endParaRPr/>
          </a:p>
        </p:txBody>
      </p:sp>
      <p:sp>
        <p:nvSpPr>
          <p:cNvPr id="643" name="Google Shape;643;p55"/>
          <p:cNvSpPr txBox="1"/>
          <p:nvPr>
            <p:ph idx="1" type="body"/>
          </p:nvPr>
        </p:nvSpPr>
        <p:spPr>
          <a:xfrm>
            <a:off x="1311579" y="1610789"/>
            <a:ext cx="10719999" cy="4650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Продолжаем: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максимально простая архитектура системы. Методология XP не рекомендует проектирование в расчёте на будущее системы. Текущая архитектура должна поддерживать существующую функциональность.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изменение архитектуры требует постоянной переработки кода. XP поощряет коллективное владение кодом.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сделанные разработчиками изменения после автоматического тестирования попадают в репозиторий, этап интеграции отсутствует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парное программирование и сорокачасовая рабочая неделя</a:t>
            </a:r>
            <a:endParaRPr/>
          </a:p>
        </p:txBody>
      </p:sp>
      <p:sp>
        <p:nvSpPr>
          <p:cNvPr id="644" name="Google Shape;644;p5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Методология SCRUM (1)</a:t>
            </a:r>
            <a:endParaRPr/>
          </a:p>
        </p:txBody>
      </p:sp>
      <p:sp>
        <p:nvSpPr>
          <p:cNvPr id="651" name="Google Shape;651;p56"/>
          <p:cNvSpPr txBox="1"/>
          <p:nvPr>
            <p:ph idx="1" type="body"/>
          </p:nvPr>
        </p:nvSpPr>
        <p:spPr>
          <a:xfrm>
            <a:off x="2043779" y="1379621"/>
            <a:ext cx="9811337" cy="5149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67"/>
              <a:buChar char="🠶"/>
            </a:pPr>
            <a:r>
              <a:rPr b="1" lang="ru-RU" sz="2867"/>
              <a:t>Методология SCRUM</a:t>
            </a:r>
            <a:r>
              <a:rPr lang="ru-RU" sz="2867"/>
              <a:t> представляет эмпирический подход к разработке ПО. Данный процесс адаптивен и основан на повторяющихся циклах.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67"/>
              <a:buChar char="🠶"/>
            </a:pPr>
            <a:r>
              <a:rPr b="1" lang="ru-RU" sz="2867"/>
              <a:t>Основные принципы Scrum</a:t>
            </a:r>
            <a:r>
              <a:rPr lang="ru-RU" sz="2867"/>
              <a:t>:</a:t>
            </a:r>
            <a:endParaRPr sz="2867"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90"/>
              <a:buChar char="🠶"/>
            </a:pPr>
            <a:r>
              <a:rPr lang="ru-RU" sz="2590"/>
              <a:t>постоянное взаимодействие с заказчиком важнее договорных обязательств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90"/>
              <a:buChar char="🠶"/>
            </a:pPr>
            <a:r>
              <a:rPr lang="ru-RU" sz="2590"/>
              <a:t>гибкий и индивидуальный подход важнее строгих процессов и методов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90"/>
              <a:buChar char="🠶"/>
            </a:pPr>
            <a:r>
              <a:rPr lang="ru-RU" sz="2590"/>
              <a:t>следованию плану может быть изменено при необходимости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90"/>
              <a:buChar char="🠶"/>
            </a:pPr>
            <a:r>
              <a:rPr lang="ru-RU" sz="2590"/>
              <a:t>работающее ПО важнее проектной документации</a:t>
            </a:r>
            <a:endParaRPr/>
          </a:p>
          <a:p>
            <a:pPr indent="-237172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sz="1665"/>
          </a:p>
        </p:txBody>
      </p:sp>
      <p:sp>
        <p:nvSpPr>
          <p:cNvPr id="652" name="Google Shape;652;p5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7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Методология SCRUM (2)</a:t>
            </a:r>
            <a:endParaRPr/>
          </a:p>
        </p:txBody>
      </p:sp>
      <p:sp>
        <p:nvSpPr>
          <p:cNvPr id="659" name="Google Shape;659;p57"/>
          <p:cNvSpPr txBox="1"/>
          <p:nvPr>
            <p:ph idx="1" type="body"/>
          </p:nvPr>
        </p:nvSpPr>
        <p:spPr>
          <a:xfrm>
            <a:off x="2005679" y="1708484"/>
            <a:ext cx="9811337" cy="4412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Scrum — это каркас разработки. В его основе лежат короткие ежедневные встречи и цикличные «спринты»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Спринты, каждый из которых длится от одной недели до месяца, составляют жизненный цикл разработки.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Спринт – итерация в SCRUM, в ходе которой создается инкремент бизнес-продукта </a:t>
            </a:r>
            <a:endParaRPr/>
          </a:p>
          <a:p>
            <a:pPr indent="-342900" lvl="1" marL="34290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Цель спринта — выпуск работающей версии продукта, реализующей какую-то функциональность будущей системы</a:t>
            </a:r>
            <a:endParaRPr/>
          </a:p>
        </p:txBody>
      </p:sp>
      <p:sp>
        <p:nvSpPr>
          <p:cNvPr id="660" name="Google Shape;660;p5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"/>
          <p:cNvSpPr txBox="1"/>
          <p:nvPr>
            <p:ph type="title"/>
          </p:nvPr>
        </p:nvSpPr>
        <p:spPr>
          <a:xfrm>
            <a:off x="2006600" y="566738"/>
            <a:ext cx="9850968" cy="8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entury Gothic"/>
              <a:buNone/>
            </a:pPr>
            <a:r>
              <a:rPr lang="ru-RU" sz="3200"/>
              <a:t>Полный жизненный цикл </a:t>
            </a:r>
            <a:br>
              <a:rPr lang="ru-RU" sz="3200"/>
            </a:br>
            <a:endParaRPr sz="3200">
              <a:solidFill>
                <a:srgbClr val="FF0000"/>
              </a:solidFill>
            </a:endParaRPr>
          </a:p>
        </p:txBody>
      </p:sp>
      <p:sp>
        <p:nvSpPr>
          <p:cNvPr id="212" name="Google Shape;212;p6"/>
          <p:cNvSpPr txBox="1"/>
          <p:nvPr>
            <p:ph idx="1" type="body"/>
          </p:nvPr>
        </p:nvSpPr>
        <p:spPr>
          <a:xfrm>
            <a:off x="1981201" y="1397000"/>
            <a:ext cx="9906000" cy="4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None/>
            </a:pPr>
            <a:r>
              <a:rPr lang="ru-RU" sz="2590"/>
              <a:t>В реальном жизненном цикле есть этапы, предшествующие разработке, а сопровождение занимает гораздо больше времени, чем всё остальное.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90"/>
              <a:buChar char="🠶"/>
            </a:pPr>
            <a:r>
              <a:rPr lang="ru-RU" sz="2590"/>
              <a:t>возникла необходимость в программной системе;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90"/>
              <a:buChar char="🠶"/>
            </a:pPr>
            <a:r>
              <a:rPr lang="ru-RU" sz="2590"/>
              <a:t>появилась возможность её создать;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90"/>
              <a:buChar char="🠶"/>
            </a:pPr>
            <a:r>
              <a:rPr lang="ru-RU" sz="2590"/>
              <a:t>система создана;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90"/>
              <a:buChar char="🠶"/>
            </a:pPr>
            <a:r>
              <a:rPr lang="ru-RU" sz="2590"/>
              <a:t>система соответствует потребностям заказчика;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90"/>
              <a:buChar char="🠶"/>
            </a:pPr>
            <a:r>
              <a:rPr lang="ru-RU" sz="2590"/>
              <a:t>система изменяется в соответствии с эволюцией объекта;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90"/>
              <a:buChar char="🠶"/>
            </a:pPr>
            <a:r>
              <a:rPr lang="ru-RU" sz="2590"/>
              <a:t>система стареет, теряет способность к развитию;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90"/>
              <a:buChar char="🠶"/>
            </a:pPr>
            <a:r>
              <a:rPr lang="ru-RU" sz="2590"/>
              <a:t>система гибнет из-за несоответствия потребностям заказчика и заменяется на новую.</a:t>
            </a:r>
            <a:endParaRPr/>
          </a:p>
        </p:txBody>
      </p:sp>
      <p:sp>
        <p:nvSpPr>
          <p:cNvPr id="213" name="Google Shape;213;p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6"/>
          <p:cNvSpPr/>
          <p:nvPr/>
        </p:nvSpPr>
        <p:spPr>
          <a:xfrm flipH="1" rot="-170750">
            <a:off x="11413247" y="609016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"/>
          <p:cNvSpPr txBox="1"/>
          <p:nvPr>
            <p:ph type="title"/>
          </p:nvPr>
        </p:nvSpPr>
        <p:spPr>
          <a:xfrm>
            <a:off x="2006600" y="566738"/>
            <a:ext cx="9850968" cy="8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entury Gothic"/>
              <a:buNone/>
            </a:pPr>
            <a:r>
              <a:rPr lang="ru-RU" sz="3200"/>
              <a:t>Этапы ЖЦ стандарта ГОСТ Р ИСО/МЭК 12207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221" name="Google Shape;221;p7"/>
          <p:cNvSpPr txBox="1"/>
          <p:nvPr>
            <p:ph idx="1" type="body"/>
          </p:nvPr>
        </p:nvSpPr>
        <p:spPr>
          <a:xfrm>
            <a:off x="1981201" y="1397000"/>
            <a:ext cx="9906000" cy="4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rPr lang="ru-RU" sz="2800"/>
              <a:t>Стандарт описывает структуру процессов ЖЦ, но не конкретизирует в деталях, как выполнить действия и задачи, включенные в них.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Century Gothic"/>
              <a:buNone/>
            </a:pPr>
            <a:r>
              <a:rPr lang="ru-RU" sz="2800"/>
              <a:t>Этапы: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формирование требований к системе;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проектирование;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реализация;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тестирование;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ввод в действие;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эксплуатация и сопровождение;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снятие с эксплуатации.</a:t>
            </a:r>
            <a:endParaRPr/>
          </a:p>
        </p:txBody>
      </p:sp>
      <p:sp>
        <p:nvSpPr>
          <p:cNvPr id="222" name="Google Shape;222;p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7"/>
          <p:cNvSpPr/>
          <p:nvPr/>
        </p:nvSpPr>
        <p:spPr>
          <a:xfrm flipH="1" rot="-170750">
            <a:off x="11413247" y="609016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"/>
          <p:cNvSpPr txBox="1"/>
          <p:nvPr>
            <p:ph type="title"/>
          </p:nvPr>
        </p:nvSpPr>
        <p:spPr>
          <a:xfrm>
            <a:off x="1640156" y="624110"/>
            <a:ext cx="8911687" cy="849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Формирование требований к системе</a:t>
            </a:r>
            <a:endParaRPr/>
          </a:p>
        </p:txBody>
      </p:sp>
      <p:sp>
        <p:nvSpPr>
          <p:cNvPr id="229" name="Google Shape;229;p8"/>
          <p:cNvSpPr txBox="1"/>
          <p:nvPr>
            <p:ph idx="1" type="body"/>
          </p:nvPr>
        </p:nvSpPr>
        <p:spPr>
          <a:xfrm>
            <a:off x="2273653" y="1613387"/>
            <a:ext cx="9562747" cy="4406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Формализуется назначение программной системы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Определяются требования, которые представляет собой описание необходимого или желаемого свойства системы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Различают функциональные и эксплуатационные требования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Функциональные требования - требования к функциональности  программной системы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Эксплуатационные требования определяют особенности его функционирования и эксплуатации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ru-RU" sz="2400"/>
              <a:t>Этап заканчивается разработкой </a:t>
            </a:r>
            <a:r>
              <a:rPr b="1" lang="ru-RU" sz="2400"/>
              <a:t>технического задания (ТЗ)</a:t>
            </a:r>
            <a:endParaRPr b="1" sz="2400"/>
          </a:p>
        </p:txBody>
      </p:sp>
      <p:sp>
        <p:nvSpPr>
          <p:cNvPr id="230" name="Google Shape;230;p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"/>
          <p:cNvSpPr txBox="1"/>
          <p:nvPr>
            <p:ph type="title"/>
          </p:nvPr>
        </p:nvSpPr>
        <p:spPr>
          <a:xfrm>
            <a:off x="2641600" y="518487"/>
            <a:ext cx="9018588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entury Gothic"/>
              <a:buNone/>
            </a:pPr>
            <a:r>
              <a:rPr lang="ru-RU" sz="3600">
                <a:solidFill>
                  <a:srgbClr val="000000"/>
                </a:solidFill>
              </a:rPr>
              <a:t>Анализ требований и разработка спецификаций</a:t>
            </a:r>
            <a:br>
              <a:rPr lang="ru-RU" sz="3240">
                <a:solidFill>
                  <a:srgbClr val="000000"/>
                </a:solidFill>
              </a:rPr>
            </a:br>
            <a:endParaRPr sz="3240"/>
          </a:p>
        </p:txBody>
      </p:sp>
      <p:sp>
        <p:nvSpPr>
          <p:cNvPr id="236" name="Google Shape;236;p9"/>
          <p:cNvSpPr txBox="1"/>
          <p:nvPr>
            <p:ph idx="1" type="body"/>
          </p:nvPr>
        </p:nvSpPr>
        <p:spPr>
          <a:xfrm>
            <a:off x="2286000" y="1879600"/>
            <a:ext cx="9601199" cy="4747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600"/>
              <a:buChar char="🠶"/>
            </a:pPr>
            <a:r>
              <a:rPr lang="ru-RU" sz="2600"/>
              <a:t>Формулируется содержательная постановка задачи, выбирается математический аппарат, строится модель предметной области, определяются подзадачи и выбираются или разрабатываются методы их решения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600"/>
              <a:buChar char="🠶"/>
            </a:pPr>
            <a:r>
              <a:rPr lang="ru-RU" sz="2600"/>
              <a:t>Спецификация </a:t>
            </a:r>
            <a:r>
              <a:rPr lang="ru-RU" sz="2800"/>
              <a:t>– </a:t>
            </a:r>
            <a:r>
              <a:rPr lang="ru-RU" sz="2600"/>
              <a:t>формализованное описание функций и ограничений разрабатываемой программной системы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600"/>
              <a:buChar char="🠶"/>
            </a:pPr>
            <a:r>
              <a:rPr lang="ru-RU" sz="2600"/>
              <a:t>Совокупность спецификаций формирует общую логическую модель проектируемой программной системы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600"/>
              <a:buChar char="🠶"/>
            </a:pPr>
            <a:r>
              <a:rPr lang="ru-RU" sz="2600"/>
              <a:t>Здесь же формируется модель тестирования, согласуется методология тестирования</a:t>
            </a:r>
            <a:endParaRPr/>
          </a:p>
        </p:txBody>
      </p:sp>
      <p:sp>
        <p:nvSpPr>
          <p:cNvPr id="237" name="Google Shape;237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Легкий дым">
  <a:themeElements>
    <a:clrScheme name="Легкий дым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2020-10-21T19:23:06Z</dcterms:created>
  <dc:creator>Бахиркин Михаил Васильевич</dc:creator>
</cp:coreProperties>
</file>