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317" r:id="rId3"/>
    <p:sldId id="319" r:id="rId4"/>
    <p:sldId id="320" r:id="rId5"/>
    <p:sldId id="321" r:id="rId6"/>
    <p:sldId id="322" r:id="rId7"/>
    <p:sldId id="323" r:id="rId8"/>
    <p:sldId id="324" r:id="rId9"/>
    <p:sldId id="325" r:id="rId10"/>
    <p:sldId id="326" r:id="rId11"/>
    <p:sldId id="327" r:id="rId12"/>
    <p:sldId id="328" r:id="rId13"/>
    <p:sldId id="329"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40" autoAdjust="0"/>
  </p:normalViewPr>
  <p:slideViewPr>
    <p:cSldViewPr snapToGrid="0">
      <p:cViewPr varScale="1">
        <p:scale>
          <a:sx n="113" d="100"/>
          <a:sy n="113" d="100"/>
        </p:scale>
        <p:origin x="47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2A444-7A35-48DA-B328-982FA082261C}" type="datetimeFigureOut">
              <a:rPr lang="ru-RU" smtClean="0"/>
              <a:t>29.12.2022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EF0AD-2EB4-4EDF-B0D5-693549730528}" type="slidenum">
              <a:rPr lang="ru-RU" smtClean="0"/>
              <a:t>‹#›</a:t>
            </a:fld>
            <a:endParaRPr lang="ru-RU"/>
          </a:p>
        </p:txBody>
      </p:sp>
    </p:spTree>
    <p:extLst>
      <p:ext uri="{BB962C8B-B14F-4D97-AF65-F5344CB8AC3E}">
        <p14:creationId xmlns:p14="http://schemas.microsoft.com/office/powerpoint/2010/main" val="119451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a:t>Актуальность – с ростом глобализации и цифровизации появилась возможность работать с потребительскими данными, активно взаимодействовать с потребителями путем разных акций, особых предложений. Чтобы клиент не забывал о поставщике потребительских услуг, производитель может напомнить о себе посредством коммуникации. Но стоит взять во внимание, что каждая коммуникация стоит денег. Если клиентская база составляет 1 </a:t>
            </a:r>
            <a:r>
              <a:rPr lang="ru-RU" dirty="0" err="1"/>
              <a:t>тыс</a:t>
            </a:r>
            <a:r>
              <a:rPr lang="ru-RU" dirty="0"/>
              <a:t> клиентов, то прислать всем </a:t>
            </a:r>
            <a:r>
              <a:rPr lang="en-US" dirty="0"/>
              <a:t>SMS </a:t>
            </a:r>
            <a:r>
              <a:rPr lang="ru-RU" dirty="0"/>
              <a:t>стоит не дорого. Но что если база составляет миллион? А если несколько миллионов? Даже если у компании большой оборот выручки, каждая такая коммуникация будет ощутимо сказываться на общем бюджете. Поэтому коммуникацию можно организовать гораздо более оптимальным способом. Но как это сделать? Как можно предиктивно оценить, на какого клиента коммуникация окажет положительное влияния?</a:t>
            </a:r>
          </a:p>
        </p:txBody>
      </p:sp>
      <p:sp>
        <p:nvSpPr>
          <p:cNvPr id="4" name="Номер слайда 3"/>
          <p:cNvSpPr>
            <a:spLocks noGrp="1"/>
          </p:cNvSpPr>
          <p:nvPr>
            <p:ph type="sldNum" sz="quarter" idx="5"/>
          </p:nvPr>
        </p:nvSpPr>
        <p:spPr/>
        <p:txBody>
          <a:bodyPr/>
          <a:lstStyle/>
          <a:p>
            <a:fld id="{19BEF0AD-2EB4-4EDF-B0D5-693549730528}" type="slidenum">
              <a:rPr lang="ru-RU" smtClean="0"/>
              <a:t>2</a:t>
            </a:fld>
            <a:endParaRPr lang="ru-RU"/>
          </a:p>
        </p:txBody>
      </p:sp>
    </p:spTree>
    <p:extLst>
      <p:ext uri="{BB962C8B-B14F-4D97-AF65-F5344CB8AC3E}">
        <p14:creationId xmlns:p14="http://schemas.microsoft.com/office/powerpoint/2010/main" val="35558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5"/>
          </p:nvPr>
        </p:nvSpPr>
        <p:spPr/>
        <p:txBody>
          <a:bodyPr/>
          <a:lstStyle/>
          <a:p>
            <a:fld id="{19BEF0AD-2EB4-4EDF-B0D5-693549730528}" type="slidenum">
              <a:rPr lang="ru-RU" smtClean="0"/>
              <a:t>4</a:t>
            </a:fld>
            <a:endParaRPr lang="ru-RU"/>
          </a:p>
        </p:txBody>
      </p:sp>
    </p:spTree>
    <p:extLst>
      <p:ext uri="{BB962C8B-B14F-4D97-AF65-F5344CB8AC3E}">
        <p14:creationId xmlns:p14="http://schemas.microsoft.com/office/powerpoint/2010/main" val="126096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Чтобы получить значение этой метрики, нужно ранжировать результат прогноза по убыванию, чтобы отобрать клиентов, на которых коммуникация оказывает наибольший эффект. Далее берется разница между конверсией целевой группы, с которой осуществлялась коммуникация, и конверсией контрольной группы, которая осталась без коммуникации.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a:t>
                </a:r>
                <a:r>
                  <a:rPr lang="en-US" sz="1800" dirty="0" err="1">
                    <a:latin typeface="Times New Roman" panose="02020603050405020304" pitchFamily="18" charset="0"/>
                  </a:rPr>
                  <a:t>UpLift</a:t>
                </a:r>
                <a:r>
                  <a:rPr lang="en-US" sz="1800" dirty="0">
                    <a:latin typeface="Times New Roman" panose="02020603050405020304" pitchFamily="18" charset="0"/>
                  </a:rPr>
                  <a:t> </a:t>
                </a:r>
                <a:r>
                  <a:rPr lang="ru-RU" sz="1800" dirty="0">
                    <a:effectLst/>
                    <a:latin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Алгоритм расчета схож с предыдущей метрикой: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Выборка сортируется по прогнозу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Отсортированные данные делятся на интервалы – обычно берется 10 интервалов.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каждого интервала оцениваем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sub>
                        </m:sSub>
                      </m:e>
                    </m:d>
                    <m:r>
                      <a:rPr lang="ru-RU" sz="1800">
                        <a:effectLst/>
                        <a:latin typeface="Cambria Math" panose="02040503050406030204" pitchFamily="18" charset="0"/>
                        <a:ea typeface="Calibri" panose="020F0502020204030204" pitchFamily="34" charset="0"/>
                        <a:cs typeface="Times New Roman" panose="02020603050405020304" pitchFamily="18" charset="0"/>
                      </a:rPr>
                      <m:t> и </m:t>
                    </m:r>
                    <m:r>
                      <a:rPr lang="ru-RU"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sub>
                        </m:sSub>
                      </m:e>
                    </m:d>
                  </m:oMath>
                </a14:m>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 берем разность.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Чтобы получить значение этой метрики, нужно ранжировать результат прогноза по убыванию, чтобы отобрать клиентов, на которых коммуникация оказывает наибольший эффект. Далее берется разница между конверсией целевой группы, с которой осуществлялась коммуникация, и конверсией контрольной группы, которая осталась без коммуникации.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a:t>
                </a:r>
                <a:r>
                  <a:rPr lang="en-US" sz="1800" dirty="0" err="1">
                    <a:latin typeface="Times New Roman" panose="02020603050405020304" pitchFamily="18" charset="0"/>
                  </a:rPr>
                  <a:t>UpLift</a:t>
                </a:r>
                <a:r>
                  <a:rPr lang="en-US" sz="1800" dirty="0">
                    <a:latin typeface="Times New Roman" panose="02020603050405020304" pitchFamily="18" charset="0"/>
                  </a:rPr>
                  <a:t> </a:t>
                </a:r>
                <a:r>
                  <a:rPr lang="ru-RU" sz="1800" dirty="0">
                    <a:effectLst/>
                    <a:latin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Алгоритм расчета схож с предыдущей метрикой: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Выборка сортируется по прогнозу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Отсортированные данные делятся на интервалы – обычно берется 10 интервалов.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каждого интервала оцениваем </a:t>
                </a:r>
                <a:r>
                  <a:rPr lang="ru-RU" sz="1800" i="0">
                    <a:effectLst/>
                    <a:latin typeface="Cambria Math" panose="02040503050406030204" pitchFamily="18" charset="0"/>
                    <a:ea typeface="Calibri" panose="020F0502020204030204" pitchFamily="34" charset="0"/>
                    <a:cs typeface="Times New Roman" panose="02020603050405020304" pitchFamily="18" charset="0"/>
                  </a:rPr>
                  <a:t>𝐶𝑅_(𝐾%)  </a:t>
                </a:r>
                <a:r>
                  <a:rPr lang="ru-RU" sz="1800" i="0">
                    <a:effectLst/>
                    <a:latin typeface="Cambria Math" panose="02040503050406030204" pitchFamily="18" charset="0"/>
                    <a:cs typeface="Times New Roman" panose="02020603050405020304" pitchFamily="18" charset="0"/>
                  </a:rPr>
                  <a:t>(</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𝑋_𝑡𝑎𝑟𝑔𝑒𝑡 )  и 𝐶𝑅_(𝐾%)  </a:t>
                </a:r>
                <a:r>
                  <a:rPr lang="ru-RU" sz="1800" i="0">
                    <a:effectLst/>
                    <a:latin typeface="Cambria Math" panose="02040503050406030204" pitchFamily="18" charset="0"/>
                    <a:cs typeface="Times New Roman" panose="02020603050405020304" pitchFamily="18" charset="0"/>
                  </a:rPr>
                  <a:t>(</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𝑋_𝑐𝑜𝑛𝑡𝑟𝑜𝑙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 берем разность.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mc:Fallback>
      </mc:AlternateContent>
      <p:sp>
        <p:nvSpPr>
          <p:cNvPr id="4" name="Номер слайда 3"/>
          <p:cNvSpPr>
            <a:spLocks noGrp="1"/>
          </p:cNvSpPr>
          <p:nvPr>
            <p:ph type="sldNum" sz="quarter" idx="5"/>
          </p:nvPr>
        </p:nvSpPr>
        <p:spPr/>
        <p:txBody>
          <a:bodyPr/>
          <a:lstStyle/>
          <a:p>
            <a:fld id="{19BEF0AD-2EB4-4EDF-B0D5-693549730528}" type="slidenum">
              <a:rPr lang="ru-RU" smtClean="0"/>
              <a:t>5</a:t>
            </a:fld>
            <a:endParaRPr lang="ru-RU"/>
          </a:p>
        </p:txBody>
      </p:sp>
    </p:spTree>
    <p:extLst>
      <p:ext uri="{BB962C8B-B14F-4D97-AF65-F5344CB8AC3E}">
        <p14:creationId xmlns:p14="http://schemas.microsoft.com/office/powerpoint/2010/main" val="3204605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lnSpc>
                <a:spcPct val="107000"/>
              </a:lnSpc>
              <a:spcBef>
                <a:spcPts val="200"/>
              </a:spcBef>
            </a:pP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Curve</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Данная кривая строится как функция с нарастающим итогом, где для каждой точки задается соответствующий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l">
              <a:lnSpc>
                <a:spcPct val="107000"/>
              </a:lnSpc>
              <a:spcBef>
                <a:spcPts val="200"/>
              </a:spcBef>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200"/>
              </a:spcBef>
              <a:spcAft>
                <a:spcPts val="0"/>
              </a:spcAft>
              <a:buClrTx/>
              <a:buSzTx/>
              <a:buFontTx/>
              <a:buNone/>
              <a:tabLst/>
              <a:defRPr/>
            </a:pP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Qini</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кривая</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Данную функцию можно выразить через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кривую. Данная кривая будет полезна в тех случаях, когда рабочая группа кратно превышает размер контрольной группы, с чем можно столкнуться во время исследования модели при внедрении в бизнес, когда у компании есть бюджет на произведение коммуникаций со всей клиентской базой и чтобы не упускать потенциальный доход, контрольная группа выделяется как можно меньше.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19BEF0AD-2EB4-4EDF-B0D5-693549730528}" type="slidenum">
              <a:rPr lang="ru-RU" smtClean="0"/>
              <a:t>6</a:t>
            </a:fld>
            <a:endParaRPr lang="ru-RU"/>
          </a:p>
        </p:txBody>
      </p:sp>
    </p:spTree>
    <p:extLst>
      <p:ext uri="{BB962C8B-B14F-4D97-AF65-F5344CB8AC3E}">
        <p14:creationId xmlns:p14="http://schemas.microsoft.com/office/powerpoint/2010/main" val="4151176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Описание экспериментальной установки</a:t>
            </a:r>
            <a:r>
              <a:rPr lang="en-US" dirty="0"/>
              <a:t>:</a:t>
            </a:r>
          </a:p>
          <a:p>
            <a:r>
              <a:rPr lang="en-US" dirty="0"/>
              <a:t>	1) </a:t>
            </a:r>
            <a:r>
              <a:rPr lang="ru-RU" dirty="0"/>
              <a:t>Для оценки каждого подхода проводилась кросс – валидация с усреднением результатов</a:t>
            </a:r>
            <a:endParaRPr lang="en-US" dirty="0"/>
          </a:p>
          <a:p>
            <a:r>
              <a:rPr lang="en-US" dirty="0"/>
              <a:t>	2) </a:t>
            </a:r>
            <a:r>
              <a:rPr lang="ru-RU" dirty="0"/>
              <a:t>Для всех методов, кроме базовой модели, используется дерево решений в модификации градиентного </a:t>
            </a:r>
            <a:r>
              <a:rPr lang="ru-RU" dirty="0" err="1"/>
              <a:t>бустинга</a:t>
            </a:r>
            <a:r>
              <a:rPr lang="ru-RU" dirty="0"/>
              <a:t>.</a:t>
            </a:r>
          </a:p>
        </p:txBody>
      </p:sp>
      <p:sp>
        <p:nvSpPr>
          <p:cNvPr id="4" name="Номер слайда 3"/>
          <p:cNvSpPr>
            <a:spLocks noGrp="1"/>
          </p:cNvSpPr>
          <p:nvPr>
            <p:ph type="sldNum" sz="quarter" idx="5"/>
          </p:nvPr>
        </p:nvSpPr>
        <p:spPr/>
        <p:txBody>
          <a:bodyPr/>
          <a:lstStyle/>
          <a:p>
            <a:fld id="{19BEF0AD-2EB4-4EDF-B0D5-693549730528}" type="slidenum">
              <a:rPr lang="ru-RU" smtClean="0"/>
              <a:t>7</a:t>
            </a:fld>
            <a:endParaRPr lang="ru-RU"/>
          </a:p>
        </p:txBody>
      </p:sp>
    </p:spTree>
    <p:extLst>
      <p:ext uri="{BB962C8B-B14F-4D97-AF65-F5344CB8AC3E}">
        <p14:creationId xmlns:p14="http://schemas.microsoft.com/office/powerpoint/2010/main" val="2147388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269CBD-5F75-424B-BA42-61FAC09A534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749FE02-D925-41F6-99FA-C32E3E4CD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82E01BA-6A93-4B04-8ED0-27BA93160FD3}"/>
              </a:ext>
            </a:extLst>
          </p:cNvPr>
          <p:cNvSpPr>
            <a:spLocks noGrp="1"/>
          </p:cNvSpPr>
          <p:nvPr>
            <p:ph type="dt" sz="half" idx="10"/>
          </p:nvPr>
        </p:nvSpPr>
        <p:spPr/>
        <p:txBody>
          <a:bodyPr/>
          <a:lstStyle/>
          <a:p>
            <a:fld id="{CE67568C-EEB0-4DC9-AE5A-BF4C8292B1DF}" type="datetime1">
              <a:rPr lang="ru-RU" smtClean="0"/>
              <a:t>29.12.2022</a:t>
            </a:fld>
            <a:endParaRPr lang="ru-RU"/>
          </a:p>
        </p:txBody>
      </p:sp>
      <p:sp>
        <p:nvSpPr>
          <p:cNvPr id="5" name="Нижний колонтитул 4">
            <a:extLst>
              <a:ext uri="{FF2B5EF4-FFF2-40B4-BE49-F238E27FC236}">
                <a16:creationId xmlns:a16="http://schemas.microsoft.com/office/drawing/2014/main" id="{1FF98A75-FC5C-46B6-86F5-3C119B6951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F391C56-688A-4754-956A-E0D48DC1A1C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00606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FABBF0-FB7B-438E-93AD-2ED5B937E6A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C1E3778-A37A-4B41-B30A-E158462F7C4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A89CDD7-6E32-4114-9DEB-07AE58DD3C29}"/>
              </a:ext>
            </a:extLst>
          </p:cNvPr>
          <p:cNvSpPr>
            <a:spLocks noGrp="1"/>
          </p:cNvSpPr>
          <p:nvPr>
            <p:ph type="dt" sz="half" idx="10"/>
          </p:nvPr>
        </p:nvSpPr>
        <p:spPr/>
        <p:txBody>
          <a:bodyPr/>
          <a:lstStyle/>
          <a:p>
            <a:fld id="{C4BCE22F-461D-4E3B-B90B-D4C17BCF6E04}" type="datetime1">
              <a:rPr lang="ru-RU" smtClean="0"/>
              <a:t>29.12.2022</a:t>
            </a:fld>
            <a:endParaRPr lang="ru-RU"/>
          </a:p>
        </p:txBody>
      </p:sp>
      <p:sp>
        <p:nvSpPr>
          <p:cNvPr id="5" name="Нижний колонтитул 4">
            <a:extLst>
              <a:ext uri="{FF2B5EF4-FFF2-40B4-BE49-F238E27FC236}">
                <a16:creationId xmlns:a16="http://schemas.microsoft.com/office/drawing/2014/main" id="{CEA76303-F867-48D7-B74A-CB12DFAD37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C177F80-AE74-430E-BA32-FF5811D3ED9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58473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78E222B-78CC-46C1-BFAE-A11F2D6C9E9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C291C25-7002-4DED-B26D-55858E3FF7F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B8855AE-8E63-4117-A787-8D317D523E4B}"/>
              </a:ext>
            </a:extLst>
          </p:cNvPr>
          <p:cNvSpPr>
            <a:spLocks noGrp="1"/>
          </p:cNvSpPr>
          <p:nvPr>
            <p:ph type="dt" sz="half" idx="10"/>
          </p:nvPr>
        </p:nvSpPr>
        <p:spPr/>
        <p:txBody>
          <a:bodyPr/>
          <a:lstStyle/>
          <a:p>
            <a:fld id="{028FC9C9-A8BF-46D2-98A4-CE15F9706EAE}" type="datetime1">
              <a:rPr lang="ru-RU" smtClean="0"/>
              <a:t>29.12.2022</a:t>
            </a:fld>
            <a:endParaRPr lang="ru-RU"/>
          </a:p>
        </p:txBody>
      </p:sp>
      <p:sp>
        <p:nvSpPr>
          <p:cNvPr id="5" name="Нижний колонтитул 4">
            <a:extLst>
              <a:ext uri="{FF2B5EF4-FFF2-40B4-BE49-F238E27FC236}">
                <a16:creationId xmlns:a16="http://schemas.microsoft.com/office/drawing/2014/main" id="{09CF7D9D-3E9B-4439-9550-9A3B4B1517D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43B87B-1E52-47CC-B8F3-8F350B939E4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13241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C3988-A44D-48E8-97CA-7352F36489D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CD4B46F-9CDB-4622-8FC7-6F5A75DC5A5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8389E4C-03BF-482A-A04A-F14C645ACAE1}"/>
              </a:ext>
            </a:extLst>
          </p:cNvPr>
          <p:cNvSpPr>
            <a:spLocks noGrp="1"/>
          </p:cNvSpPr>
          <p:nvPr>
            <p:ph type="dt" sz="half" idx="10"/>
          </p:nvPr>
        </p:nvSpPr>
        <p:spPr/>
        <p:txBody>
          <a:bodyPr/>
          <a:lstStyle/>
          <a:p>
            <a:fld id="{770671C5-343A-4A74-90BB-AB4D9057279E}" type="datetime1">
              <a:rPr lang="ru-RU" smtClean="0"/>
              <a:t>29.12.2022</a:t>
            </a:fld>
            <a:endParaRPr lang="ru-RU"/>
          </a:p>
        </p:txBody>
      </p:sp>
      <p:sp>
        <p:nvSpPr>
          <p:cNvPr id="5" name="Нижний колонтитул 4">
            <a:extLst>
              <a:ext uri="{FF2B5EF4-FFF2-40B4-BE49-F238E27FC236}">
                <a16:creationId xmlns:a16="http://schemas.microsoft.com/office/drawing/2014/main" id="{FF9A70AD-534D-4E3A-A639-91400E2E7D3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A18A7ED-A4B0-45E9-8A70-B6585FDEFF37}"/>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24902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5AAA3B-7F27-448F-A771-1A85399E9C0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789C672-4ED0-4B93-8C54-A5AE116F85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357007C-3990-42C9-B94E-BE69F3EE4E4B}"/>
              </a:ext>
            </a:extLst>
          </p:cNvPr>
          <p:cNvSpPr>
            <a:spLocks noGrp="1"/>
          </p:cNvSpPr>
          <p:nvPr>
            <p:ph type="dt" sz="half" idx="10"/>
          </p:nvPr>
        </p:nvSpPr>
        <p:spPr/>
        <p:txBody>
          <a:bodyPr/>
          <a:lstStyle/>
          <a:p>
            <a:fld id="{28B5E58E-4B59-4D10-9A36-7ED0BF0785C6}" type="datetime1">
              <a:rPr lang="ru-RU" smtClean="0"/>
              <a:t>29.12.2022</a:t>
            </a:fld>
            <a:endParaRPr lang="ru-RU"/>
          </a:p>
        </p:txBody>
      </p:sp>
      <p:sp>
        <p:nvSpPr>
          <p:cNvPr id="5" name="Нижний колонтитул 4">
            <a:extLst>
              <a:ext uri="{FF2B5EF4-FFF2-40B4-BE49-F238E27FC236}">
                <a16:creationId xmlns:a16="http://schemas.microsoft.com/office/drawing/2014/main" id="{1DDA47C7-5481-42FE-AEE7-7218AB5539B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4C94F0-ACA7-4E1A-BE4E-56F9CE922065}"/>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91243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AB1540-12E8-4966-AD76-E40305FA9F3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AF6648-CB4A-4E2E-BA79-A5BB08ADF11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1768DFA-C78A-4EB9-B5AC-75CEEA20D7A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F5D66DB-F1A8-48CB-B078-AB79BE4204A0}"/>
              </a:ext>
            </a:extLst>
          </p:cNvPr>
          <p:cNvSpPr>
            <a:spLocks noGrp="1"/>
          </p:cNvSpPr>
          <p:nvPr>
            <p:ph type="dt" sz="half" idx="10"/>
          </p:nvPr>
        </p:nvSpPr>
        <p:spPr/>
        <p:txBody>
          <a:bodyPr/>
          <a:lstStyle/>
          <a:p>
            <a:fld id="{DC25EC56-5D0F-4611-9C3E-3F31AA54334B}" type="datetime1">
              <a:rPr lang="ru-RU" smtClean="0"/>
              <a:t>29.12.2022</a:t>
            </a:fld>
            <a:endParaRPr lang="ru-RU"/>
          </a:p>
        </p:txBody>
      </p:sp>
      <p:sp>
        <p:nvSpPr>
          <p:cNvPr id="6" name="Нижний колонтитул 5">
            <a:extLst>
              <a:ext uri="{FF2B5EF4-FFF2-40B4-BE49-F238E27FC236}">
                <a16:creationId xmlns:a16="http://schemas.microsoft.com/office/drawing/2014/main" id="{E399871D-35E3-4085-9B1A-263F4432191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C8D1F81-D85D-41E2-81E7-C91C65BEEC64}"/>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8764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249052-3DAB-45D8-A0A9-7D131A1A96F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2139ADA-187D-47C6-9EB8-93934EBF9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52C9F56-ECE6-4F32-B7B6-0325A6B0D14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D671697-804D-4870-9459-015AF56D8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6029A76-2C9A-45F5-A7DC-C1E8A44591B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926868A-33FF-4C2F-873A-37A0993C1115}"/>
              </a:ext>
            </a:extLst>
          </p:cNvPr>
          <p:cNvSpPr>
            <a:spLocks noGrp="1"/>
          </p:cNvSpPr>
          <p:nvPr>
            <p:ph type="dt" sz="half" idx="10"/>
          </p:nvPr>
        </p:nvSpPr>
        <p:spPr/>
        <p:txBody>
          <a:bodyPr/>
          <a:lstStyle/>
          <a:p>
            <a:fld id="{ED8BC0DC-C970-4224-9EFA-620AE9FAD989}" type="datetime1">
              <a:rPr lang="ru-RU" smtClean="0"/>
              <a:t>29.12.2022</a:t>
            </a:fld>
            <a:endParaRPr lang="ru-RU"/>
          </a:p>
        </p:txBody>
      </p:sp>
      <p:sp>
        <p:nvSpPr>
          <p:cNvPr id="8" name="Нижний колонтитул 7">
            <a:extLst>
              <a:ext uri="{FF2B5EF4-FFF2-40B4-BE49-F238E27FC236}">
                <a16:creationId xmlns:a16="http://schemas.microsoft.com/office/drawing/2014/main" id="{6B9364FF-128C-4187-8A0B-EB243AFCF9C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5C03F1F-DCA4-47FB-92F4-91392D33202D}"/>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5748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648620-23F9-45AF-AE85-5B7319D02FB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3673B10-3216-4658-813D-48F2722EFB1F}"/>
              </a:ext>
            </a:extLst>
          </p:cNvPr>
          <p:cNvSpPr>
            <a:spLocks noGrp="1"/>
          </p:cNvSpPr>
          <p:nvPr>
            <p:ph type="dt" sz="half" idx="10"/>
          </p:nvPr>
        </p:nvSpPr>
        <p:spPr/>
        <p:txBody>
          <a:bodyPr/>
          <a:lstStyle/>
          <a:p>
            <a:fld id="{6844A4C7-31A3-4CCF-A082-0BC587FAFA97}" type="datetime1">
              <a:rPr lang="ru-RU" smtClean="0"/>
              <a:t>29.12.2022</a:t>
            </a:fld>
            <a:endParaRPr lang="ru-RU"/>
          </a:p>
        </p:txBody>
      </p:sp>
      <p:sp>
        <p:nvSpPr>
          <p:cNvPr id="4" name="Нижний колонтитул 3">
            <a:extLst>
              <a:ext uri="{FF2B5EF4-FFF2-40B4-BE49-F238E27FC236}">
                <a16:creationId xmlns:a16="http://schemas.microsoft.com/office/drawing/2014/main" id="{CDAE6E51-7D7F-4518-8453-A6408E4D073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3C8159B-4819-4C60-BB24-2F165BF69A6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79872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81F86FD-21B3-49A0-840A-B04001B1096D}"/>
              </a:ext>
            </a:extLst>
          </p:cNvPr>
          <p:cNvSpPr>
            <a:spLocks noGrp="1"/>
          </p:cNvSpPr>
          <p:nvPr>
            <p:ph type="dt" sz="half" idx="10"/>
          </p:nvPr>
        </p:nvSpPr>
        <p:spPr/>
        <p:txBody>
          <a:bodyPr/>
          <a:lstStyle/>
          <a:p>
            <a:fld id="{F2B5C3C2-8785-490F-A029-E7A1F5933CCC}" type="datetime1">
              <a:rPr lang="ru-RU" smtClean="0"/>
              <a:t>29.12.2022</a:t>
            </a:fld>
            <a:endParaRPr lang="ru-RU"/>
          </a:p>
        </p:txBody>
      </p:sp>
      <p:sp>
        <p:nvSpPr>
          <p:cNvPr id="3" name="Нижний колонтитул 2">
            <a:extLst>
              <a:ext uri="{FF2B5EF4-FFF2-40B4-BE49-F238E27FC236}">
                <a16:creationId xmlns:a16="http://schemas.microsoft.com/office/drawing/2014/main" id="{EF5AE61F-F166-45EB-8C2C-1E11B54619E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11F4DA6-075A-4F44-9EE6-172429F8985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1152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7D8D3-7C1D-4265-B2B5-43DC87DD6F0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A109B3E-17BA-453B-80DD-9E3B7CA5D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2FF3681-820F-4A19-9DFF-5A22E15F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1CBC3D-43A0-4F32-8445-C319567624CD}"/>
              </a:ext>
            </a:extLst>
          </p:cNvPr>
          <p:cNvSpPr>
            <a:spLocks noGrp="1"/>
          </p:cNvSpPr>
          <p:nvPr>
            <p:ph type="dt" sz="half" idx="10"/>
          </p:nvPr>
        </p:nvSpPr>
        <p:spPr/>
        <p:txBody>
          <a:bodyPr/>
          <a:lstStyle/>
          <a:p>
            <a:fld id="{DC305C70-E31D-40A7-AB55-3CC66D2EF180}" type="datetime1">
              <a:rPr lang="ru-RU" smtClean="0"/>
              <a:t>29.12.2022</a:t>
            </a:fld>
            <a:endParaRPr lang="ru-RU"/>
          </a:p>
        </p:txBody>
      </p:sp>
      <p:sp>
        <p:nvSpPr>
          <p:cNvPr id="6" name="Нижний колонтитул 5">
            <a:extLst>
              <a:ext uri="{FF2B5EF4-FFF2-40B4-BE49-F238E27FC236}">
                <a16:creationId xmlns:a16="http://schemas.microsoft.com/office/drawing/2014/main" id="{70B6E2D0-A24B-47A2-8DDF-70663F39E00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CBAA471-9FDF-4B3D-B787-68DD787703D6}"/>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51333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516B69-6675-45AA-B905-B55768AB46A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3DDBF55-0D55-4DB0-96C0-5A35F82C4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87F233D-9925-4C39-BC9E-0B16739FB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1128BE6-1D75-465C-B0A6-8AD9661D7CCA}"/>
              </a:ext>
            </a:extLst>
          </p:cNvPr>
          <p:cNvSpPr>
            <a:spLocks noGrp="1"/>
          </p:cNvSpPr>
          <p:nvPr>
            <p:ph type="dt" sz="half" idx="10"/>
          </p:nvPr>
        </p:nvSpPr>
        <p:spPr/>
        <p:txBody>
          <a:bodyPr/>
          <a:lstStyle/>
          <a:p>
            <a:fld id="{36E32BBB-8024-4478-85B9-8FD1214F01FB}" type="datetime1">
              <a:rPr lang="ru-RU" smtClean="0"/>
              <a:t>29.12.2022</a:t>
            </a:fld>
            <a:endParaRPr lang="ru-RU"/>
          </a:p>
        </p:txBody>
      </p:sp>
      <p:sp>
        <p:nvSpPr>
          <p:cNvPr id="6" name="Нижний колонтитул 5">
            <a:extLst>
              <a:ext uri="{FF2B5EF4-FFF2-40B4-BE49-F238E27FC236}">
                <a16:creationId xmlns:a16="http://schemas.microsoft.com/office/drawing/2014/main" id="{ADD338E6-CD3F-4153-BE47-C7F0DD5D732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A10978-EF60-48E5-866B-FE77AB32180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42592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F8740F-AF5C-4921-9D81-FCC886C0E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8AABE39-9FB3-41A9-AC05-0381591FB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25CB15-ACBC-4CF5-B861-D4FB0D626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75D13-07A0-4EE3-BCA2-6F181395B3CF}" type="datetime1">
              <a:rPr lang="ru-RU" smtClean="0"/>
              <a:t>29.12.2022</a:t>
            </a:fld>
            <a:endParaRPr lang="ru-RU"/>
          </a:p>
        </p:txBody>
      </p:sp>
      <p:sp>
        <p:nvSpPr>
          <p:cNvPr id="5" name="Нижний колонтитул 4">
            <a:extLst>
              <a:ext uri="{FF2B5EF4-FFF2-40B4-BE49-F238E27FC236}">
                <a16:creationId xmlns:a16="http://schemas.microsoft.com/office/drawing/2014/main" id="{EB9E10DE-14B7-4ADE-8D89-217A5C15B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5CA30D3-BEF2-4030-B694-CD8310387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2A6CB-90DA-4351-BF49-99661FABD7B0}" type="slidenum">
              <a:rPr lang="ru-RU" smtClean="0"/>
              <a:t>‹#›</a:t>
            </a:fld>
            <a:endParaRPr lang="ru-RU"/>
          </a:p>
        </p:txBody>
      </p:sp>
    </p:spTree>
    <p:extLst>
      <p:ext uri="{BB962C8B-B14F-4D97-AF65-F5344CB8AC3E}">
        <p14:creationId xmlns:p14="http://schemas.microsoft.com/office/powerpoint/2010/main" val="17621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83B10A-D0AC-4CB6-B86F-C31B9B92254D}"/>
              </a:ext>
            </a:extLst>
          </p:cNvPr>
          <p:cNvSpPr>
            <a:spLocks noGrp="1"/>
          </p:cNvSpPr>
          <p:nvPr>
            <p:ph type="ctrTitle"/>
          </p:nvPr>
        </p:nvSpPr>
        <p:spPr>
          <a:xfrm>
            <a:off x="1198105" y="2911581"/>
            <a:ext cx="10176769" cy="1463040"/>
          </a:xfrm>
        </p:spPr>
        <p:txBody>
          <a:bodyPr>
            <a:noAutofit/>
          </a:bodyPr>
          <a:lstStyle/>
          <a:p>
            <a:pPr algn="ctr"/>
            <a:r>
              <a:rPr lang="ru-RU" sz="3200" dirty="0">
                <a:latin typeface="Times New Roman" panose="02020603050405020304" pitchFamily="18" charset="0"/>
                <a:ea typeface="Calibri" panose="020F0502020204030204" pitchFamily="34" charset="0"/>
              </a:rPr>
              <a:t>Разработка алгоритма </a:t>
            </a:r>
            <a:r>
              <a:rPr lang="en-US" sz="3200" dirty="0" err="1">
                <a:latin typeface="Times New Roman" panose="02020603050405020304" pitchFamily="18" charset="0"/>
                <a:ea typeface="Calibri" panose="020F0502020204030204" pitchFamily="34" charset="0"/>
              </a:rPr>
              <a:t>UpLift</a:t>
            </a:r>
            <a:r>
              <a:rPr lang="en-US" sz="3200" dirty="0">
                <a:latin typeface="Times New Roman" panose="02020603050405020304" pitchFamily="18" charset="0"/>
                <a:ea typeface="Calibri" panose="020F0502020204030204" pitchFamily="34" charset="0"/>
              </a:rPr>
              <a:t> </a:t>
            </a:r>
            <a:r>
              <a:rPr lang="ru-RU" sz="3200" dirty="0">
                <a:latin typeface="Times New Roman" panose="02020603050405020304" pitchFamily="18" charset="0"/>
                <a:ea typeface="Calibri" panose="020F0502020204030204" pitchFamily="34" charset="0"/>
              </a:rPr>
              <a:t>моделирования для рекламной кампании</a:t>
            </a:r>
            <a:br>
              <a:rPr lang="ru-RU" sz="3200" dirty="0">
                <a:effectLst/>
                <a:latin typeface="Times New Roman" panose="02020603050405020304" pitchFamily="18" charset="0"/>
                <a:ea typeface="Calibri" panose="020F0502020204030204" pitchFamily="34" charset="0"/>
              </a:rPr>
            </a:br>
            <a:endParaRPr lang="ru-RU" sz="3200" dirty="0"/>
          </a:p>
        </p:txBody>
      </p:sp>
      <p:sp>
        <p:nvSpPr>
          <p:cNvPr id="5" name="Прямоугольник 4">
            <a:extLst>
              <a:ext uri="{FF2B5EF4-FFF2-40B4-BE49-F238E27FC236}">
                <a16:creationId xmlns:a16="http://schemas.microsoft.com/office/drawing/2014/main" id="{621DAB11-0B49-45ED-8C73-643DE5B576DB}"/>
              </a:ext>
            </a:extLst>
          </p:cNvPr>
          <p:cNvSpPr/>
          <p:nvPr/>
        </p:nvSpPr>
        <p:spPr>
          <a:xfrm>
            <a:off x="3646938" y="4424735"/>
            <a:ext cx="8327255" cy="1831271"/>
          </a:xfrm>
          <a:prstGeom prst="rect">
            <a:avLst/>
          </a:prstGeom>
        </p:spPr>
        <p:txBody>
          <a:bodyPr wrap="square">
            <a:spAutoFit/>
          </a:bodyPr>
          <a:lstStyle/>
          <a:p>
            <a:pPr algn="r"/>
            <a:r>
              <a:rPr lang="ru-RU" b="1" dirty="0">
                <a:cs typeface="Times New Roman" panose="02020603050405020304" pitchFamily="18" charset="0"/>
              </a:rPr>
              <a:t>Выполнил: </a:t>
            </a:r>
          </a:p>
          <a:p>
            <a:pPr algn="r"/>
            <a:r>
              <a:rPr lang="ru-RU" dirty="0">
                <a:cs typeface="Times New Roman" panose="02020603050405020304" pitchFamily="18" charset="0"/>
              </a:rPr>
              <a:t>студент группы М8О-201М-21 </a:t>
            </a:r>
          </a:p>
          <a:p>
            <a:pPr algn="r"/>
            <a:r>
              <a:rPr lang="ru-RU" dirty="0">
                <a:cs typeface="Times New Roman" panose="02020603050405020304" pitchFamily="18" charset="0"/>
              </a:rPr>
              <a:t>Фейзуллин К.М.</a:t>
            </a:r>
          </a:p>
          <a:p>
            <a:pPr algn="r">
              <a:spcBef>
                <a:spcPts val="600"/>
              </a:spcBef>
            </a:pPr>
            <a:r>
              <a:rPr lang="ru-RU" b="1" dirty="0">
                <a:cs typeface="Times New Roman" panose="02020603050405020304" pitchFamily="18" charset="0"/>
              </a:rPr>
              <a:t>Научный руководитель: </a:t>
            </a:r>
          </a:p>
          <a:p>
            <a:pPr algn="r"/>
            <a:r>
              <a:rPr lang="ru-RU" dirty="0">
                <a:cs typeface="Times New Roman" panose="02020603050405020304" pitchFamily="18" charset="0"/>
              </a:rPr>
              <a:t>к.ф.-м.н., доцент</a:t>
            </a:r>
          </a:p>
          <a:p>
            <a:pPr algn="r"/>
            <a:r>
              <a:rPr lang="ru-RU" dirty="0">
                <a:cs typeface="Times New Roman" panose="02020603050405020304" pitchFamily="18" charset="0"/>
              </a:rPr>
              <a:t>Платонов Е.Н.</a:t>
            </a:r>
          </a:p>
        </p:txBody>
      </p:sp>
      <p:sp>
        <p:nvSpPr>
          <p:cNvPr id="6" name="Прямоугольник 5">
            <a:extLst>
              <a:ext uri="{FF2B5EF4-FFF2-40B4-BE49-F238E27FC236}">
                <a16:creationId xmlns:a16="http://schemas.microsoft.com/office/drawing/2014/main" id="{A94AA27E-B493-42BE-8DB5-1A46027CA1A0}"/>
              </a:ext>
            </a:extLst>
          </p:cNvPr>
          <p:cNvSpPr/>
          <p:nvPr/>
        </p:nvSpPr>
        <p:spPr>
          <a:xfrm>
            <a:off x="5344833" y="6488668"/>
            <a:ext cx="1502334" cy="369332"/>
          </a:xfrm>
          <a:prstGeom prst="rect">
            <a:avLst/>
          </a:prstGeom>
        </p:spPr>
        <p:txBody>
          <a:bodyPr wrap="none">
            <a:spAutoFit/>
          </a:bodyPr>
          <a:lstStyle/>
          <a:p>
            <a:pPr algn="ctr"/>
            <a:r>
              <a:rPr lang="ru-RU" dirty="0"/>
              <a:t>Москва, </a:t>
            </a:r>
            <a:r>
              <a:rPr lang="ru-RU" dirty="0">
                <a:latin typeface="Times New Roman" panose="02020603050405020304" pitchFamily="18" charset="0"/>
                <a:cs typeface="Times New Roman" panose="02020603050405020304" pitchFamily="18" charset="0"/>
              </a:rPr>
              <a:t>2022</a:t>
            </a:r>
          </a:p>
        </p:txBody>
      </p:sp>
      <p:sp>
        <p:nvSpPr>
          <p:cNvPr id="7" name="Rectangle 2">
            <a:extLst>
              <a:ext uri="{FF2B5EF4-FFF2-40B4-BE49-F238E27FC236}">
                <a16:creationId xmlns:a16="http://schemas.microsoft.com/office/drawing/2014/main" id="{3BC8FFE4-0DBC-4D9D-B64D-73F629E78E88}"/>
              </a:ext>
            </a:extLst>
          </p:cNvPr>
          <p:cNvSpPr>
            <a:spLocks noChangeArrowheads="1"/>
          </p:cNvSpPr>
          <p:nvPr/>
        </p:nvSpPr>
        <p:spPr bwMode="auto">
          <a:xfrm>
            <a:off x="3026582" y="706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049" name="Picture 12407">
            <a:extLst>
              <a:ext uri="{FF2B5EF4-FFF2-40B4-BE49-F238E27FC236}">
                <a16:creationId xmlns:a16="http://schemas.microsoft.com/office/drawing/2014/main" id="{5974B078-B582-49C1-B0D6-E1B66D960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731" y="899992"/>
            <a:ext cx="10419515" cy="174367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1084BF7A-89FD-44B8-B1DF-D744C30DD230}"/>
              </a:ext>
            </a:extLst>
          </p:cNvPr>
          <p:cNvSpPr>
            <a:spLocks noChangeArrowheads="1"/>
          </p:cNvSpPr>
          <p:nvPr/>
        </p:nvSpPr>
        <p:spPr bwMode="auto">
          <a:xfrm>
            <a:off x="2384206" y="370595"/>
            <a:ext cx="91120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МИНИСТЕРСТВО НАУКИ И ВЫСШЕГО ОБРАЗОВАНИЯ РОССИЙСКОЙ ФЕДЕРАЦИИ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ФЕДЕРАЛЬНОЕ ГОСУДАРСТВЕННОЕ БЮДЖЕТНОЕ ОБРАЗОВАТЕЛЬНОЕ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УЧРЕЖДЕНИЕ ВЫСШЕГО ОБРАЗОВАНИЯ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«МОСКОВСКИЙ АВИАЦИОННЫЙ ИНСТИТУТ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(национальный исследовательский университет)»</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131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- 1</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Решение с одной моделью</a:t>
            </a:r>
          </a:p>
          <a:p>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10</a:t>
            </a:fld>
            <a:endParaRPr lang="ru-RU"/>
          </a:p>
        </p:txBody>
      </p:sp>
      <p:pic>
        <p:nvPicPr>
          <p:cNvPr id="5" name="Рисунок 4">
            <a:extLst>
              <a:ext uri="{FF2B5EF4-FFF2-40B4-BE49-F238E27FC236}">
                <a16:creationId xmlns:a16="http://schemas.microsoft.com/office/drawing/2014/main" id="{4FB15CB0-0004-A1B1-8ADD-4821F37D163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305" t="7931" r="4967" b="4869"/>
          <a:stretch/>
        </p:blipFill>
        <p:spPr bwMode="auto">
          <a:xfrm>
            <a:off x="5499100" y="1559304"/>
            <a:ext cx="6223000" cy="2109470"/>
          </a:xfrm>
          <a:prstGeom prst="rect">
            <a:avLst/>
          </a:prstGeom>
          <a:noFill/>
          <a:ln>
            <a:noFill/>
          </a:ln>
          <a:extLst>
            <a:ext uri="{53640926-AAD7-44D8-BBD7-CCE9431645EC}">
              <a14:shadowObscured xmlns:a14="http://schemas.microsoft.com/office/drawing/2010/main"/>
            </a:ext>
          </a:extLst>
        </p:spPr>
      </p:pic>
      <p:pic>
        <p:nvPicPr>
          <p:cNvPr id="6" name="Рисунок 5">
            <a:extLst>
              <a:ext uri="{FF2B5EF4-FFF2-40B4-BE49-F238E27FC236}">
                <a16:creationId xmlns:a16="http://schemas.microsoft.com/office/drawing/2014/main" id="{A6AA7A4E-BE9B-921D-8E24-3C543D62A258}"/>
              </a:ext>
            </a:extLst>
          </p:cNvPr>
          <p:cNvPicPr>
            <a:picLocks noChangeAspect="1"/>
          </p:cNvPicPr>
          <p:nvPr/>
        </p:nvPicPr>
        <p:blipFill rotWithShape="1">
          <a:blip r:embed="rId3">
            <a:extLst>
              <a:ext uri="{28A0092B-C50C-407E-A947-70E740481C1C}">
                <a14:useLocalDpi xmlns:a14="http://schemas.microsoft.com/office/drawing/2010/main" val="0"/>
              </a:ext>
            </a:extLst>
          </a:blip>
          <a:srcRect b="1470"/>
          <a:stretch/>
        </p:blipFill>
        <p:spPr bwMode="auto">
          <a:xfrm>
            <a:off x="614779" y="2567380"/>
            <a:ext cx="4884321" cy="36095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9840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- 2</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Решение с двумя независимыми моделями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11</a:t>
            </a:fld>
            <a:endParaRPr lang="ru-RU"/>
          </a:p>
        </p:txBody>
      </p:sp>
      <p:pic>
        <p:nvPicPr>
          <p:cNvPr id="7" name="Рисунок 6">
            <a:extLst>
              <a:ext uri="{FF2B5EF4-FFF2-40B4-BE49-F238E27FC236}">
                <a16:creationId xmlns:a16="http://schemas.microsoft.com/office/drawing/2014/main" id="{0273F8D9-625E-E385-4087-E0A46CAC276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879" r="4763"/>
          <a:stretch/>
        </p:blipFill>
        <p:spPr bwMode="auto">
          <a:xfrm>
            <a:off x="5410200" y="1586294"/>
            <a:ext cx="6608127" cy="2580328"/>
          </a:xfrm>
          <a:prstGeom prst="rect">
            <a:avLst/>
          </a:prstGeom>
          <a:noFill/>
          <a:ln>
            <a:noFill/>
          </a:ln>
          <a:extLst>
            <a:ext uri="{53640926-AAD7-44D8-BBD7-CCE9431645EC}">
              <a14:shadowObscured xmlns:a14="http://schemas.microsoft.com/office/drawing/2010/main"/>
            </a:ext>
          </a:extLst>
        </p:spPr>
      </p:pic>
      <p:pic>
        <p:nvPicPr>
          <p:cNvPr id="8" name="Рисунок 7">
            <a:extLst>
              <a:ext uri="{FF2B5EF4-FFF2-40B4-BE49-F238E27FC236}">
                <a16:creationId xmlns:a16="http://schemas.microsoft.com/office/drawing/2014/main" id="{63093112-C73B-A6CD-E4E1-0CC1C32EF464}"/>
              </a:ext>
            </a:extLst>
          </p:cNvPr>
          <p:cNvPicPr>
            <a:picLocks noChangeAspect="1"/>
          </p:cNvPicPr>
          <p:nvPr/>
        </p:nvPicPr>
        <p:blipFill rotWithShape="1">
          <a:blip r:embed="rId3">
            <a:extLst>
              <a:ext uri="{28A0092B-C50C-407E-A947-70E740481C1C}">
                <a14:useLocalDpi xmlns:a14="http://schemas.microsoft.com/office/drawing/2010/main" val="0"/>
              </a:ext>
            </a:extLst>
          </a:blip>
          <a:srcRect b="2304"/>
          <a:stretch/>
        </p:blipFill>
        <p:spPr bwMode="auto">
          <a:xfrm>
            <a:off x="510117" y="2542858"/>
            <a:ext cx="4959350" cy="36341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366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- 3</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Трансформация класса с переходом к задаче регрессии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12</a:t>
            </a:fld>
            <a:endParaRPr lang="ru-RU"/>
          </a:p>
        </p:txBody>
      </p:sp>
      <p:pic>
        <p:nvPicPr>
          <p:cNvPr id="9" name="Рисунок 8">
            <a:extLst>
              <a:ext uri="{FF2B5EF4-FFF2-40B4-BE49-F238E27FC236}">
                <a16:creationId xmlns:a16="http://schemas.microsoft.com/office/drawing/2014/main" id="{7D67A5E8-13CF-BC7A-5C39-36A421D7909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8577" y="1722564"/>
            <a:ext cx="6964045" cy="2339975"/>
          </a:xfrm>
          <a:prstGeom prst="rect">
            <a:avLst/>
          </a:prstGeom>
          <a:noFill/>
          <a:ln>
            <a:noFill/>
          </a:ln>
        </p:spPr>
      </p:pic>
      <p:pic>
        <p:nvPicPr>
          <p:cNvPr id="10" name="Рисунок 9">
            <a:extLst>
              <a:ext uri="{FF2B5EF4-FFF2-40B4-BE49-F238E27FC236}">
                <a16:creationId xmlns:a16="http://schemas.microsoft.com/office/drawing/2014/main" id="{24927595-DB18-4DE8-4CC4-80E72095B0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0963" y="2595588"/>
            <a:ext cx="4537614" cy="3760762"/>
          </a:xfrm>
          <a:prstGeom prst="rect">
            <a:avLst/>
          </a:prstGeom>
          <a:noFill/>
          <a:ln>
            <a:noFill/>
          </a:ln>
        </p:spPr>
      </p:pic>
    </p:spTree>
    <p:extLst>
      <p:ext uri="{BB962C8B-B14F-4D97-AF65-F5344CB8AC3E}">
        <p14:creationId xmlns:p14="http://schemas.microsoft.com/office/powerpoint/2010/main" val="2530385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- 4</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Лучший </a:t>
            </a:r>
            <a:r>
              <a:rPr lang="en-US" dirty="0" err="1">
                <a:latin typeface="Times New Roman" panose="02020603050405020304" pitchFamily="18" charset="0"/>
                <a:cs typeface="Times New Roman" panose="02020603050405020304" pitchFamily="18" charset="0"/>
              </a:rPr>
              <a:t>PipeLine</a:t>
            </a:r>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13</a:t>
            </a:fld>
            <a:endParaRPr lang="ru-RU"/>
          </a:p>
        </p:txBody>
      </p:sp>
      <p:pic>
        <p:nvPicPr>
          <p:cNvPr id="6" name="Рисунок 5">
            <a:extLst>
              <a:ext uri="{FF2B5EF4-FFF2-40B4-BE49-F238E27FC236}">
                <a16:creationId xmlns:a16="http://schemas.microsoft.com/office/drawing/2014/main" id="{E28E8B96-E829-0C30-D803-FF65DBC20B25}"/>
              </a:ext>
            </a:extLst>
          </p:cNvPr>
          <p:cNvPicPr>
            <a:picLocks noChangeAspect="1"/>
          </p:cNvPicPr>
          <p:nvPr/>
        </p:nvPicPr>
        <p:blipFill rotWithShape="1">
          <a:blip r:embed="rId2">
            <a:extLst>
              <a:ext uri="{28A0092B-C50C-407E-A947-70E740481C1C}">
                <a14:useLocalDpi xmlns:a14="http://schemas.microsoft.com/office/drawing/2010/main" val="0"/>
              </a:ext>
            </a:extLst>
          </a:blip>
          <a:srcRect l="9327"/>
          <a:stretch/>
        </p:blipFill>
        <p:spPr>
          <a:xfrm>
            <a:off x="5445802" y="1627512"/>
            <a:ext cx="6746198" cy="2480056"/>
          </a:xfrm>
          <a:prstGeom prst="rect">
            <a:avLst/>
          </a:prstGeom>
        </p:spPr>
      </p:pic>
      <p:pic>
        <p:nvPicPr>
          <p:cNvPr id="8" name="Рисунок 7">
            <a:extLst>
              <a:ext uri="{FF2B5EF4-FFF2-40B4-BE49-F238E27FC236}">
                <a16:creationId xmlns:a16="http://schemas.microsoft.com/office/drawing/2014/main" id="{E2E6CA19-5B72-00B2-ACCB-9DF3E24F7D17}"/>
              </a:ext>
            </a:extLst>
          </p:cNvPr>
          <p:cNvPicPr>
            <a:picLocks noChangeAspect="1"/>
          </p:cNvPicPr>
          <p:nvPr/>
        </p:nvPicPr>
        <p:blipFill rotWithShape="1">
          <a:blip r:embed="rId3">
            <a:extLst>
              <a:ext uri="{28A0092B-C50C-407E-A947-70E740481C1C}">
                <a14:useLocalDpi xmlns:a14="http://schemas.microsoft.com/office/drawing/2010/main" val="0"/>
              </a:ext>
            </a:extLst>
          </a:blip>
          <a:srcRect r="5798"/>
          <a:stretch/>
        </p:blipFill>
        <p:spPr>
          <a:xfrm>
            <a:off x="404417" y="2342607"/>
            <a:ext cx="5041385" cy="4013743"/>
          </a:xfrm>
          <a:prstGeom prst="rect">
            <a:avLst/>
          </a:prstGeom>
        </p:spPr>
      </p:pic>
    </p:spTree>
    <p:extLst>
      <p:ext uri="{BB962C8B-B14F-4D97-AF65-F5344CB8AC3E}">
        <p14:creationId xmlns:p14="http://schemas.microsoft.com/office/powerpoint/2010/main" val="429329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B5EB3-0A8D-44E0-A3CE-9471756B4E70}"/>
              </a:ext>
            </a:extLst>
          </p:cNvPr>
          <p:cNvSpPr>
            <a:spLocks noGrp="1"/>
          </p:cNvSpPr>
          <p:nvPr>
            <p:ph type="title"/>
          </p:nvPr>
        </p:nvSpPr>
        <p:spPr>
          <a:xfrm>
            <a:off x="533900" y="291113"/>
            <a:ext cx="3937891" cy="808554"/>
          </a:xfrm>
        </p:spPr>
        <p:txBody>
          <a:bodyPr>
            <a:normAutofit/>
          </a:bodyPr>
          <a:lstStyle/>
          <a:p>
            <a:r>
              <a:rPr lang="ru-RU" sz="4000" dirty="0">
                <a:latin typeface="Times New Roman" panose="02020603050405020304" pitchFamily="18" charset="0"/>
                <a:cs typeface="Times New Roman" panose="02020603050405020304" pitchFamily="18" charset="0"/>
              </a:rPr>
              <a:t>Актуальность</a:t>
            </a:r>
          </a:p>
        </p:txBody>
      </p:sp>
      <p:sp>
        <p:nvSpPr>
          <p:cNvPr id="9" name="TextBox 8">
            <a:extLst>
              <a:ext uri="{FF2B5EF4-FFF2-40B4-BE49-F238E27FC236}">
                <a16:creationId xmlns:a16="http://schemas.microsoft.com/office/drawing/2014/main" id="{10E92DD4-F3E4-4ED9-BA7E-BB910A8E4C37}"/>
              </a:ext>
            </a:extLst>
          </p:cNvPr>
          <p:cNvSpPr txBox="1"/>
          <p:nvPr/>
        </p:nvSpPr>
        <p:spPr>
          <a:xfrm>
            <a:off x="632299" y="1478604"/>
            <a:ext cx="11070076" cy="11430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Актуальность данной работы появилась с ростом потребительской экономики</a:t>
            </a:r>
          </a:p>
          <a:p>
            <a:pPr marL="285750" indent="-285750">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Реализация данной задачи возможна благодаря массовой цифровизации</a:t>
            </a:r>
          </a:p>
        </p:txBody>
      </p:sp>
      <p:pic>
        <p:nvPicPr>
          <p:cNvPr id="5" name="Рисунок 4">
            <a:extLst>
              <a:ext uri="{FF2B5EF4-FFF2-40B4-BE49-F238E27FC236}">
                <a16:creationId xmlns:a16="http://schemas.microsoft.com/office/drawing/2014/main" id="{1CBD631C-F6DD-470C-AA1B-178C1A940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537" y="2927514"/>
            <a:ext cx="7972926" cy="3114424"/>
          </a:xfrm>
          <a:prstGeom prst="rect">
            <a:avLst/>
          </a:prstGeom>
        </p:spPr>
      </p:pic>
      <p:sp>
        <p:nvSpPr>
          <p:cNvPr id="3" name="Номер слайда 2">
            <a:extLst>
              <a:ext uri="{FF2B5EF4-FFF2-40B4-BE49-F238E27FC236}">
                <a16:creationId xmlns:a16="http://schemas.microsoft.com/office/drawing/2014/main" id="{2970DD8E-ED7E-B6DD-83DF-E9D84B96866D}"/>
              </a:ext>
            </a:extLst>
          </p:cNvPr>
          <p:cNvSpPr>
            <a:spLocks noGrp="1"/>
          </p:cNvSpPr>
          <p:nvPr>
            <p:ph type="sldNum" sz="quarter" idx="12"/>
          </p:nvPr>
        </p:nvSpPr>
        <p:spPr>
          <a:xfrm>
            <a:off x="8584223" y="6356350"/>
            <a:ext cx="2743200" cy="365125"/>
          </a:xfrm>
        </p:spPr>
        <p:txBody>
          <a:bodyPr/>
          <a:lstStyle/>
          <a:p>
            <a:fld id="{DD52A6CB-90DA-4351-BF49-99661FABD7B0}" type="slidenum">
              <a:rPr lang="ru-RU" sz="2000" smtClean="0"/>
              <a:t>2</a:t>
            </a:fld>
            <a:endParaRPr lang="ru-RU" sz="2000" dirty="0"/>
          </a:p>
        </p:txBody>
      </p:sp>
    </p:spTree>
    <p:extLst>
      <p:ext uri="{BB962C8B-B14F-4D97-AF65-F5344CB8AC3E}">
        <p14:creationId xmlns:p14="http://schemas.microsoft.com/office/powerpoint/2010/main" val="131983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754D10-8732-4478-9290-D4DCB73EB831}"/>
              </a:ext>
            </a:extLst>
          </p:cNvPr>
          <p:cNvSpPr>
            <a:spLocks noGrp="1"/>
          </p:cNvSpPr>
          <p:nvPr>
            <p:ph type="title"/>
          </p:nvPr>
        </p:nvSpPr>
        <p:spPr>
          <a:xfrm>
            <a:off x="721790" y="266649"/>
            <a:ext cx="3887788" cy="936438"/>
          </a:xfrm>
        </p:spPr>
        <p:txBody>
          <a:bodyPr>
            <a:normAutofit/>
          </a:bodyPr>
          <a:lstStyle/>
          <a:p>
            <a:r>
              <a:rPr lang="ru-RU" sz="4000" dirty="0">
                <a:latin typeface="Times New Roman" panose="02020603050405020304" pitchFamily="18" charset="0"/>
                <a:cs typeface="Times New Roman" panose="02020603050405020304" pitchFamily="18" charset="0"/>
              </a:rPr>
              <a:t>Цель работы</a:t>
            </a:r>
          </a:p>
        </p:txBody>
      </p:sp>
      <p:sp>
        <p:nvSpPr>
          <p:cNvPr id="3" name="Объект 2">
            <a:extLst>
              <a:ext uri="{FF2B5EF4-FFF2-40B4-BE49-F238E27FC236}">
                <a16:creationId xmlns:a16="http://schemas.microsoft.com/office/drawing/2014/main" id="{4C76C28A-3237-42EF-A6AA-0DC40DB1028A}"/>
              </a:ext>
            </a:extLst>
          </p:cNvPr>
          <p:cNvSpPr>
            <a:spLocks noGrp="1"/>
          </p:cNvSpPr>
          <p:nvPr>
            <p:ph idx="1"/>
          </p:nvPr>
        </p:nvSpPr>
        <p:spPr>
          <a:xfrm>
            <a:off x="721790" y="1315234"/>
            <a:ext cx="10713718" cy="1340284"/>
          </a:xfrm>
        </p:spPr>
        <p:txBody>
          <a:bodyPr>
            <a:normAutofit/>
          </a:bodyPr>
          <a:lstStyle/>
          <a:p>
            <a:pPr marL="0" indent="450000" algn="just"/>
            <a:r>
              <a:rPr lang="ru-RU" sz="2400" dirty="0">
                <a:effectLst/>
                <a:latin typeface="Times New Roman" panose="02020603050405020304" pitchFamily="18" charset="0"/>
                <a:ea typeface="Calibri" panose="020F0502020204030204" pitchFamily="34" charset="0"/>
                <a:cs typeface="Times New Roman" panose="02020603050405020304" pitchFamily="18" charset="0"/>
              </a:rPr>
              <a:t>Разработать модель</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Decision trees for uplift modeling.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Смоделировать обучающую выборку на основе данных для </a:t>
            </a:r>
            <a:r>
              <a:rPr lang="ru-RU" sz="24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 моделирования от X5 Retail с добавлением характеристик заработка и списания бонусов.</a:t>
            </a:r>
            <a:endParaRPr lang="ru-RU" sz="2400" dirty="0">
              <a:latin typeface="Times New Roman" panose="02020603050405020304" pitchFamily="18"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2E35EEF9-780C-4471-BC54-9C8095903C4E}"/>
              </a:ext>
            </a:extLst>
          </p:cNvPr>
          <p:cNvSpPr/>
          <p:nvPr/>
        </p:nvSpPr>
        <p:spPr>
          <a:xfrm>
            <a:off x="721790" y="3476613"/>
            <a:ext cx="10217265" cy="2620397"/>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Задачи:</a:t>
            </a:r>
          </a:p>
          <a:p>
            <a:pPr marL="803275" indent="-268288">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Описание набора данных;</a:t>
            </a:r>
          </a:p>
          <a:p>
            <a:pPr marL="803275" indent="-268288">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Выбор метрик качества;</a:t>
            </a:r>
          </a:p>
          <a:p>
            <a:pPr marL="803275" indent="-268288">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803275" indent="-268288">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Сравнение полученных результатов.</a:t>
            </a:r>
          </a:p>
        </p:txBody>
      </p:sp>
      <p:sp>
        <p:nvSpPr>
          <p:cNvPr id="6" name="Номер слайда 5">
            <a:extLst>
              <a:ext uri="{FF2B5EF4-FFF2-40B4-BE49-F238E27FC236}">
                <a16:creationId xmlns:a16="http://schemas.microsoft.com/office/drawing/2014/main" id="{104FEF31-44B7-77B2-D3A0-1E4D25E3BE2B}"/>
              </a:ext>
            </a:extLst>
          </p:cNvPr>
          <p:cNvSpPr>
            <a:spLocks noGrp="1"/>
          </p:cNvSpPr>
          <p:nvPr>
            <p:ph type="sldNum" sz="quarter" idx="12"/>
          </p:nvPr>
        </p:nvSpPr>
        <p:spPr/>
        <p:txBody>
          <a:bodyPr/>
          <a:lstStyle/>
          <a:p>
            <a:fld id="{DD52A6CB-90DA-4351-BF49-99661FABD7B0}" type="slidenum">
              <a:rPr lang="ru-RU" sz="2000" smtClean="0"/>
              <a:t>3</a:t>
            </a:fld>
            <a:endParaRPr lang="ru-RU" sz="2000" dirty="0"/>
          </a:p>
        </p:txBody>
      </p:sp>
    </p:spTree>
    <p:extLst>
      <p:ext uri="{BB962C8B-B14F-4D97-AF65-F5344CB8AC3E}">
        <p14:creationId xmlns:p14="http://schemas.microsoft.com/office/powerpoint/2010/main" val="36881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54E992-7788-4807-B214-E83A592BA021}"/>
              </a:ext>
            </a:extLst>
          </p:cNvPr>
          <p:cNvSpPr>
            <a:spLocks noGrp="1"/>
          </p:cNvSpPr>
          <p:nvPr>
            <p:ph type="title"/>
          </p:nvPr>
        </p:nvSpPr>
        <p:spPr>
          <a:xfrm>
            <a:off x="481495" y="85011"/>
            <a:ext cx="6042397" cy="849145"/>
          </a:xfrm>
        </p:spPr>
        <p:txBody>
          <a:bodyPr>
            <a:normAutofit/>
          </a:bodyPr>
          <a:lstStyle/>
          <a:p>
            <a:r>
              <a:rPr lang="ru-RU" sz="4000" dirty="0">
                <a:latin typeface="Times New Roman" panose="02020603050405020304" pitchFamily="18" charset="0"/>
                <a:cs typeface="Times New Roman" panose="02020603050405020304" pitchFamily="18" charset="0"/>
              </a:rPr>
              <a:t>Описание набора данных</a:t>
            </a:r>
          </a:p>
        </p:txBody>
      </p:sp>
      <p:sp>
        <p:nvSpPr>
          <p:cNvPr id="5" name="TextBox 4">
            <a:extLst>
              <a:ext uri="{FF2B5EF4-FFF2-40B4-BE49-F238E27FC236}">
                <a16:creationId xmlns:a16="http://schemas.microsoft.com/office/drawing/2014/main" id="{21457974-9177-4E93-94F3-5D9BF396588D}"/>
              </a:ext>
            </a:extLst>
          </p:cNvPr>
          <p:cNvSpPr txBox="1"/>
          <p:nvPr/>
        </p:nvSpPr>
        <p:spPr>
          <a:xfrm>
            <a:off x="719847" y="1332689"/>
            <a:ext cx="5909554" cy="3693319"/>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Источник данных – открытое соревнование сообщества  </a:t>
            </a:r>
            <a:r>
              <a:rPr lang="en-US" dirty="0">
                <a:latin typeface="Times New Roman" panose="02020603050405020304" pitchFamily="18" charset="0"/>
                <a:cs typeface="Times New Roman" panose="02020603050405020304" pitchFamily="18" charset="0"/>
              </a:rPr>
              <a:t>ODS </a:t>
            </a:r>
            <a:r>
              <a:rPr lang="ru-RU" dirty="0">
                <a:latin typeface="Times New Roman" panose="02020603050405020304" pitchFamily="18" charset="0"/>
                <a:cs typeface="Times New Roman" panose="02020603050405020304" pitchFamily="18" charset="0"/>
              </a:rPr>
              <a:t>в партнерстве с </a:t>
            </a:r>
            <a:r>
              <a:rPr lang="en-US" dirty="0">
                <a:latin typeface="Times New Roman" panose="02020603050405020304" pitchFamily="18" charset="0"/>
                <a:cs typeface="Times New Roman" panose="02020603050405020304" pitchFamily="18" charset="0"/>
              </a:rPr>
              <a:t>“X5 Retail” </a:t>
            </a:r>
            <a:r>
              <a:rPr lang="ru-RU" dirty="0">
                <a:latin typeface="Times New Roman" panose="02020603050405020304" pitchFamily="18" charset="0"/>
                <a:cs typeface="Times New Roman" panose="02020603050405020304" pitchFamily="18" charset="0"/>
              </a:rPr>
              <a:t>по </a:t>
            </a:r>
            <a:r>
              <a:rPr lang="en-US" dirty="0" err="1">
                <a:latin typeface="Times New Roman" panose="02020603050405020304" pitchFamily="18" charset="0"/>
                <a:cs typeface="Times New Roman" panose="02020603050405020304" pitchFamily="18" charset="0"/>
              </a:rPr>
              <a:t>UpLift</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моделированию.</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Данные</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Срез покупок за 4 месяца с детализацией до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Клиентская база объемом около 400 тыс. человек</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Справочник номенклатур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Набор целевых переменных</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переменная – флаг воздействия на клиента </a:t>
            </a:r>
            <a:r>
              <a:rPr lang="en-US" dirty="0">
                <a:latin typeface="Times New Roman" panose="02020603050405020304" pitchFamily="18" charset="0"/>
                <a:cs typeface="Times New Roman" panose="02020603050405020304" pitchFamily="18" charset="0"/>
              </a:rPr>
              <a:t>[0, 1] </a:t>
            </a:r>
            <a:r>
              <a:rPr lang="ru-RU" dirty="0">
                <a:latin typeface="Times New Roman" panose="02020603050405020304" pitchFamily="18" charset="0"/>
                <a:cs typeface="Times New Roman" panose="02020603050405020304" pitchFamily="18" charset="0"/>
              </a:rPr>
              <a:t>и переменная – флаг выполнения целевого действия.</a:t>
            </a:r>
          </a:p>
          <a:p>
            <a:pPr marL="742950" lvl="1" indent="-285750">
              <a:buFont typeface="Arial" panose="020B0604020202020204" pitchFamily="34" charset="0"/>
              <a:buChar char="•"/>
            </a:pPr>
            <a:endParaRPr lang="ru-RU"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1780FD14-AB59-0760-BEF6-B0B5A62BA11F}"/>
              </a:ext>
            </a:extLst>
          </p:cNvPr>
          <p:cNvPicPr>
            <a:picLocks noChangeAspect="1"/>
          </p:cNvPicPr>
          <p:nvPr/>
        </p:nvPicPr>
        <p:blipFill rotWithShape="1">
          <a:blip r:embed="rId3">
            <a:extLst>
              <a:ext uri="{28A0092B-C50C-407E-A947-70E740481C1C}">
                <a14:useLocalDpi xmlns:a14="http://schemas.microsoft.com/office/drawing/2010/main" val="0"/>
              </a:ext>
            </a:extLst>
          </a:blip>
          <a:srcRect r="33377"/>
          <a:stretch/>
        </p:blipFill>
        <p:spPr>
          <a:xfrm>
            <a:off x="6800231" y="54358"/>
            <a:ext cx="5227425" cy="1869132"/>
          </a:xfrm>
          <a:prstGeom prst="rect">
            <a:avLst/>
          </a:prstGeom>
        </p:spPr>
      </p:pic>
      <p:pic>
        <p:nvPicPr>
          <p:cNvPr id="14" name="Рисунок 13">
            <a:extLst>
              <a:ext uri="{FF2B5EF4-FFF2-40B4-BE49-F238E27FC236}">
                <a16:creationId xmlns:a16="http://schemas.microsoft.com/office/drawing/2014/main" id="{6C1C3D5C-4AB9-14E5-623B-DBFCD39B639B}"/>
              </a:ext>
            </a:extLst>
          </p:cNvPr>
          <p:cNvPicPr>
            <a:picLocks noChangeAspect="1"/>
          </p:cNvPicPr>
          <p:nvPr/>
        </p:nvPicPr>
        <p:blipFill>
          <a:blip r:embed="rId4"/>
          <a:stretch>
            <a:fillRect/>
          </a:stretch>
        </p:blipFill>
        <p:spPr>
          <a:xfrm>
            <a:off x="722749" y="4950619"/>
            <a:ext cx="9992550" cy="849145"/>
          </a:xfrm>
          <a:prstGeom prst="rect">
            <a:avLst/>
          </a:prstGeom>
        </p:spPr>
      </p:pic>
      <p:pic>
        <p:nvPicPr>
          <p:cNvPr id="15" name="Рисунок 14">
            <a:extLst>
              <a:ext uri="{FF2B5EF4-FFF2-40B4-BE49-F238E27FC236}">
                <a16:creationId xmlns:a16="http://schemas.microsoft.com/office/drawing/2014/main" id="{F10EE799-40B1-B944-089C-CE3153E22144}"/>
              </a:ext>
            </a:extLst>
          </p:cNvPr>
          <p:cNvPicPr>
            <a:picLocks noChangeAspect="1"/>
          </p:cNvPicPr>
          <p:nvPr/>
        </p:nvPicPr>
        <p:blipFill>
          <a:blip r:embed="rId5"/>
          <a:stretch>
            <a:fillRect/>
          </a:stretch>
        </p:blipFill>
        <p:spPr>
          <a:xfrm>
            <a:off x="6800379" y="2007402"/>
            <a:ext cx="5057165" cy="1077348"/>
          </a:xfrm>
          <a:prstGeom prst="rect">
            <a:avLst/>
          </a:prstGeom>
        </p:spPr>
      </p:pic>
      <p:pic>
        <p:nvPicPr>
          <p:cNvPr id="17" name="Рисунок 16">
            <a:extLst>
              <a:ext uri="{FF2B5EF4-FFF2-40B4-BE49-F238E27FC236}">
                <a16:creationId xmlns:a16="http://schemas.microsoft.com/office/drawing/2014/main" id="{DB208FB1-3DFB-627D-1219-55D48BDE31FB}"/>
              </a:ext>
            </a:extLst>
          </p:cNvPr>
          <p:cNvPicPr>
            <a:picLocks noChangeAspect="1"/>
          </p:cNvPicPr>
          <p:nvPr/>
        </p:nvPicPr>
        <p:blipFill rotWithShape="1">
          <a:blip r:embed="rId6"/>
          <a:srcRect l="9340"/>
          <a:stretch/>
        </p:blipFill>
        <p:spPr bwMode="auto">
          <a:xfrm>
            <a:off x="8301225" y="3286360"/>
            <a:ext cx="2225435" cy="1414460"/>
          </a:xfrm>
          <a:prstGeom prst="rect">
            <a:avLst/>
          </a:prstGeom>
          <a:ln>
            <a:noFill/>
          </a:ln>
          <a:extLst>
            <a:ext uri="{53640926-AAD7-44D8-BBD7-CCE9431645EC}">
              <a14:shadowObscured xmlns:a14="http://schemas.microsoft.com/office/drawing/2010/main"/>
            </a:ext>
          </a:extLst>
        </p:spPr>
      </p:pic>
      <p:sp>
        <p:nvSpPr>
          <p:cNvPr id="18" name="Номер слайда 17">
            <a:extLst>
              <a:ext uri="{FF2B5EF4-FFF2-40B4-BE49-F238E27FC236}">
                <a16:creationId xmlns:a16="http://schemas.microsoft.com/office/drawing/2014/main" id="{BE349A7F-F3D9-8A23-23E3-6024590252C7}"/>
              </a:ext>
            </a:extLst>
          </p:cNvPr>
          <p:cNvSpPr>
            <a:spLocks noGrp="1"/>
          </p:cNvSpPr>
          <p:nvPr>
            <p:ph type="sldNum" sz="quarter" idx="12"/>
          </p:nvPr>
        </p:nvSpPr>
        <p:spPr/>
        <p:txBody>
          <a:bodyPr/>
          <a:lstStyle/>
          <a:p>
            <a:fld id="{DD52A6CB-90DA-4351-BF49-99661FABD7B0}" type="slidenum">
              <a:rPr lang="ru-RU" sz="2000" smtClean="0"/>
              <a:t>4</a:t>
            </a:fld>
            <a:endParaRPr lang="ru-RU" sz="2000" dirty="0"/>
          </a:p>
        </p:txBody>
      </p:sp>
    </p:spTree>
    <p:extLst>
      <p:ext uri="{BB962C8B-B14F-4D97-AF65-F5344CB8AC3E}">
        <p14:creationId xmlns:p14="http://schemas.microsoft.com/office/powerpoint/2010/main" val="313777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вал 6">
            <a:extLst>
              <a:ext uri="{FF2B5EF4-FFF2-40B4-BE49-F238E27FC236}">
                <a16:creationId xmlns:a16="http://schemas.microsoft.com/office/drawing/2014/main" id="{098FFA7B-D488-35C6-7DFC-27535F5C8827}"/>
              </a:ext>
            </a:extLst>
          </p:cNvPr>
          <p:cNvSpPr/>
          <p:nvPr/>
        </p:nvSpPr>
        <p:spPr>
          <a:xfrm>
            <a:off x="3684494" y="1541929"/>
            <a:ext cx="1183341" cy="502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a:extLst>
              <a:ext uri="{FF2B5EF4-FFF2-40B4-BE49-F238E27FC236}">
                <a16:creationId xmlns:a16="http://schemas.microsoft.com/office/drawing/2014/main" id="{98B669BA-21CB-89AD-753C-5FC81E236DF1}"/>
              </a:ext>
            </a:extLst>
          </p:cNvPr>
          <p:cNvSpPr/>
          <p:nvPr/>
        </p:nvSpPr>
        <p:spPr>
          <a:xfrm>
            <a:off x="1284022" y="4670612"/>
            <a:ext cx="885437" cy="753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365126"/>
            <a:ext cx="10515600" cy="461352"/>
          </a:xfrm>
        </p:spPr>
        <p:txBody>
          <a:bodyPr>
            <a:noAutofit/>
          </a:bodyPr>
          <a:lstStyle/>
          <a:p>
            <a:r>
              <a:rPr lang="ru-RU" sz="4000" dirty="0">
                <a:latin typeface="Times New Roman" panose="02020603050405020304" pitchFamily="18" charset="0"/>
                <a:cs typeface="Times New Roman" panose="02020603050405020304" pitchFamily="18" charset="0"/>
              </a:rPr>
              <a:t>Метрики качества - 1</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B51B6F4-B8E4-B3BC-7BFD-0430AC731246}"/>
                  </a:ext>
                </a:extLst>
              </p:cNvPr>
              <p:cNvSpPr>
                <a:spLocks noGrp="1"/>
              </p:cNvSpPr>
              <p:nvPr>
                <p:ph idx="1"/>
              </p:nvPr>
            </p:nvSpPr>
            <p:spPr>
              <a:xfrm>
                <a:off x="961293" y="1157408"/>
                <a:ext cx="10515600" cy="4920663"/>
              </a:xfrm>
            </p:spPr>
            <p:txBody>
              <a:bodyPr>
                <a:normAutofit/>
              </a:bodyPr>
              <a:lstStyle/>
              <a:p>
                <a:r>
                  <a:rPr lang="en-US" sz="1800" dirty="0">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процентах выборки</a:t>
                </a:r>
                <a:r>
                  <a:rPr lang="en-US" sz="1800" dirty="0">
                    <a:effectLst/>
                    <a:latin typeface="Times New Roman" panose="02020603050405020304" pitchFamily="18" charset="0"/>
                    <a:ea typeface="Calibri" panose="020F0502020204030204" pitchFamily="34" charset="0"/>
                  </a:rPr>
                  <a:t>:</a:t>
                </a:r>
                <a:endParaRPr lang="ru-RU" sz="1800" dirty="0">
                  <a:effectLst/>
                  <a:latin typeface="Times New Roman" panose="02020603050405020304" pitchFamily="18" charset="0"/>
                  <a:ea typeface="Calibri" panose="020F0502020204030204" pitchFamily="34" charset="0"/>
                </a:endParaRPr>
              </a:p>
              <a:p>
                <a:pPr marL="0" indent="0" algn="ctr">
                  <a:lnSpc>
                    <a:spcPct val="107000"/>
                  </a:lnSpc>
                  <a:spcAft>
                    <a:spcPts val="800"/>
                  </a:spcAft>
                  <a:buNone/>
                </a:pP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sub>
                        </m:sSub>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sub>
                        </m:sSub>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ru-RU" sz="1800" dirty="0">
                    <a:effectLst/>
                    <a:latin typeface="Calibri" panose="020F0502020204030204" pitchFamily="34" charset="0"/>
                    <a:ea typeface="Times New Roman" panose="02020603050405020304" pitchFamily="18" charset="0"/>
                    <a:cs typeface="Times New Roman" panose="02020603050405020304" pitchFamily="18" charset="0"/>
                  </a:rPr>
                  <a:t>где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𝐶</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Отклик</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num>
                      <m:den>
                        <m:r>
                          <a:rPr lang="ru-RU" sz="1800" i="1">
                            <a:effectLst/>
                            <a:latin typeface="Cambria Math" panose="02040503050406030204" pitchFamily="18" charset="0"/>
                            <a:ea typeface="Calibri" panose="020F0502020204030204" pitchFamily="34" charset="0"/>
                            <a:cs typeface="Times New Roman" panose="02020603050405020304" pitchFamily="18" charset="0"/>
                          </a:rPr>
                          <m:t>Размер выборк</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и</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den>
                    </m:f>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indent="0" algn="ctr">
                  <a:lnSpc>
                    <a:spcPct val="107000"/>
                  </a:lnSpc>
                  <a:spcAft>
                    <a:spcPts val="800"/>
                  </a:spcAft>
                  <a:buNone/>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a:t>
                </a:r>
                <a:r>
                  <a:rPr lang="en-US" sz="1800" dirty="0" err="1">
                    <a:latin typeface="Times New Roman" panose="02020603050405020304" pitchFamily="18" charset="0"/>
                  </a:rPr>
                  <a:t>UpLift</a:t>
                </a:r>
                <a:r>
                  <a:rPr lang="en-US" sz="1800" dirty="0">
                    <a:latin typeface="Times New Roman" panose="02020603050405020304" pitchFamily="18" charset="0"/>
                  </a:rPr>
                  <a:t> (Weighted Average </a:t>
                </a:r>
                <a:r>
                  <a:rPr lang="en-US" sz="1800" dirty="0" err="1">
                    <a:latin typeface="Times New Roman" panose="02020603050405020304" pitchFamily="18" charset="0"/>
                  </a:rPr>
                  <a:t>UpLift</a:t>
                </a:r>
                <a:r>
                  <a:rPr lang="en-US" sz="1800" dirty="0">
                    <a:latin typeface="Times New Roman" panose="02020603050405020304" pitchFamily="18" charset="0"/>
                  </a:rPr>
                  <a:t>):</a:t>
                </a:r>
              </a:p>
              <a:p>
                <a:pPr marL="0" indent="0" algn="ctr">
                  <a:lnSpc>
                    <a:spcPct val="107000"/>
                  </a:lnSpc>
                  <a:spcAft>
                    <a:spcPts val="800"/>
                  </a:spcAft>
                  <a:buNone/>
                </a:pPr>
                <a:r>
                  <a:rPr lang="en-US" sz="1800" dirty="0">
                    <a:latin typeface="Times New Roman" panose="02020603050405020304" pitchFamily="18" charset="0"/>
                  </a:rPr>
                  <a:t>	</a:t>
                </a:r>
                <a14:m>
                  <m:oMath xmlns:m="http://schemas.openxmlformats.org/officeDocument/2006/math">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𝑊𝐴𝑈</m:t>
                    </m:r>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sup>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num>
                      <m:den>
                        <m:nary>
                          <m:naryPr>
                            <m:chr m:val="∑"/>
                            <m:limLoc m:val="undOv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sup>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den>
                    </m:f>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indent="0" algn="ctr">
                  <a:lnSpc>
                    <a:spcPct val="107000"/>
                  </a:lnSpc>
                  <a:spcAft>
                    <a:spcPts val="800"/>
                  </a:spcAf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где</a:t>
                </a:r>
                <a:r>
                  <a:rPr lang="ru-RU"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−размер рабочей выборки </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на </m:t>
                    </m:r>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i</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м интервале, </m:t>
                    </m:r>
                  </m:oMath>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b="0" i="1" smtClean="0">
                          <a:effectLst/>
                          <a:latin typeface="Cambria Math" panose="02040503050406030204" pitchFamily="18" charset="0"/>
                          <a:ea typeface="Calibri" panose="020F0502020204030204" pitchFamily="34" charset="0"/>
                          <a:cs typeface="Times New Roman" panose="02020603050405020304" pitchFamily="18" charset="0"/>
                        </a:rPr>
                        <m:t>−разность конверсий</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ru-RU" sz="1800" i="1">
                          <a:effectLst/>
                          <a:latin typeface="Cambria Math" panose="02040503050406030204" pitchFamily="18" charset="0"/>
                          <a:ea typeface="Calibri" panose="020F0502020204030204" pitchFamily="34" charset="0"/>
                          <a:cs typeface="Times New Roman" panose="02020603050405020304" pitchFamily="18" charset="0"/>
                        </a:rPr>
                        <m:t>на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−м интервале </m:t>
                      </m:r>
                      <m:r>
                        <a:rPr lang="ru-RU" sz="1800" i="1">
                          <a:effectLst/>
                          <a:latin typeface="Cambria Math" panose="02040503050406030204" pitchFamily="18" charset="0"/>
                          <a:ea typeface="Calibri" panose="020F0502020204030204" pitchFamily="34" charset="0"/>
                          <a:cs typeface="Times New Roman" panose="02020603050405020304" pitchFamily="18" charset="0"/>
                        </a:rPr>
                        <m:t>процентилей (0%</m:t>
                      </m:r>
                      <m:r>
                        <a:rPr lang="ru-RU" sz="1800" b="0" i="1" smtClean="0">
                          <a:effectLst/>
                          <a:latin typeface="Cambria Math" panose="02040503050406030204" pitchFamily="18" charset="0"/>
                          <a:ea typeface="Calibri" panose="020F0502020204030204" pitchFamily="34" charset="0"/>
                          <a:cs typeface="Times New Roman" panose="02020603050405020304" pitchFamily="18" charset="0"/>
                        </a:rPr>
                        <m:t>−10%, 11%−20% и т.д.).</m:t>
                      </m:r>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sz="2000" dirty="0">
                  <a:latin typeface="Times New Roman" panose="02020603050405020304" pitchFamily="18" charset="0"/>
                </a:endParaRPr>
              </a:p>
              <a:p>
                <a:pPr marL="0" indent="0">
                  <a:buNone/>
                </a:pPr>
                <a:endParaRPr lang="ru-RU" sz="2000" dirty="0"/>
              </a:p>
            </p:txBody>
          </p:sp>
        </mc:Choice>
        <mc:Fallback xmlns="">
          <p:sp>
            <p:nvSpPr>
              <p:cNvPr id="3" name="Объект 2">
                <a:extLst>
                  <a:ext uri="{FF2B5EF4-FFF2-40B4-BE49-F238E27FC236}">
                    <a16:creationId xmlns:a16="http://schemas.microsoft.com/office/drawing/2014/main" id="{1B51B6F4-B8E4-B3BC-7BFD-0430AC731246}"/>
                  </a:ext>
                </a:extLst>
              </p:cNvPr>
              <p:cNvSpPr>
                <a:spLocks noGrp="1" noRot="1" noChangeAspect="1" noMove="1" noResize="1" noEditPoints="1" noAdjustHandles="1" noChangeArrowheads="1" noChangeShapeType="1" noTextEdit="1"/>
              </p:cNvSpPr>
              <p:nvPr>
                <p:ph idx="1"/>
              </p:nvPr>
            </p:nvSpPr>
            <p:spPr>
              <a:xfrm>
                <a:off x="961293" y="1157408"/>
                <a:ext cx="10515600" cy="4920663"/>
              </a:xfrm>
              <a:blipFill>
                <a:blip r:embed="rId3"/>
                <a:stretch>
                  <a:fillRect l="-406" t="-1239"/>
                </a:stretch>
              </a:blipFill>
            </p:spPr>
            <p:txBody>
              <a:bodyPr/>
              <a:lstStyle/>
              <a:p>
                <a:r>
                  <a:rPr lang="ru-RU">
                    <a:noFill/>
                  </a:rPr>
                  <a:t> </a:t>
                </a:r>
              </a:p>
            </p:txBody>
          </p:sp>
        </mc:Fallback>
      </mc:AlternateContent>
      <p:sp>
        <p:nvSpPr>
          <p:cNvPr id="6" name="Полилиния: фигура 5">
            <a:extLst>
              <a:ext uri="{FF2B5EF4-FFF2-40B4-BE49-F238E27FC236}">
                <a16:creationId xmlns:a16="http://schemas.microsoft.com/office/drawing/2014/main" id="{7F968041-80F6-C1F0-7974-A6273DC5A875}"/>
              </a:ext>
            </a:extLst>
          </p:cNvPr>
          <p:cNvSpPr/>
          <p:nvPr/>
        </p:nvSpPr>
        <p:spPr>
          <a:xfrm>
            <a:off x="170754" y="1792941"/>
            <a:ext cx="3513740" cy="3074894"/>
          </a:xfrm>
          <a:custGeom>
            <a:avLst/>
            <a:gdLst>
              <a:gd name="connsiteX0" fmla="*/ 1120164 w 3513740"/>
              <a:gd name="connsiteY0" fmla="*/ 3074894 h 3074894"/>
              <a:gd name="connsiteX1" fmla="*/ 116117 w 3513740"/>
              <a:gd name="connsiteY1" fmla="*/ 1219200 h 3074894"/>
              <a:gd name="connsiteX2" fmla="*/ 3513740 w 3513740"/>
              <a:gd name="connsiteY2" fmla="*/ 0 h 3074894"/>
            </a:gdLst>
            <a:ahLst/>
            <a:cxnLst>
              <a:cxn ang="0">
                <a:pos x="connsiteX0" y="connsiteY0"/>
              </a:cxn>
              <a:cxn ang="0">
                <a:pos x="connsiteX1" y="connsiteY1"/>
              </a:cxn>
              <a:cxn ang="0">
                <a:pos x="connsiteX2" y="connsiteY2"/>
              </a:cxn>
            </a:cxnLst>
            <a:rect l="l" t="t" r="r" b="b"/>
            <a:pathLst>
              <a:path w="3513740" h="3074894">
                <a:moveTo>
                  <a:pt x="1120164" y="3074894"/>
                </a:moveTo>
                <a:cubicBezTo>
                  <a:pt x="418676" y="2403288"/>
                  <a:pt x="-282812" y="1731682"/>
                  <a:pt x="116117" y="1219200"/>
                </a:cubicBezTo>
                <a:cubicBezTo>
                  <a:pt x="515046" y="706718"/>
                  <a:pt x="2014393" y="353359"/>
                  <a:pt x="351374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Номер слайда 7">
            <a:extLst>
              <a:ext uri="{FF2B5EF4-FFF2-40B4-BE49-F238E27FC236}">
                <a16:creationId xmlns:a16="http://schemas.microsoft.com/office/drawing/2014/main" id="{8A93A7E9-406E-F4B2-B6D4-423A68518202}"/>
              </a:ext>
            </a:extLst>
          </p:cNvPr>
          <p:cNvSpPr>
            <a:spLocks noGrp="1"/>
          </p:cNvSpPr>
          <p:nvPr>
            <p:ph type="sldNum" sz="quarter" idx="12"/>
          </p:nvPr>
        </p:nvSpPr>
        <p:spPr/>
        <p:txBody>
          <a:bodyPr/>
          <a:lstStyle/>
          <a:p>
            <a:fld id="{DD52A6CB-90DA-4351-BF49-99661FABD7B0}" type="slidenum">
              <a:rPr lang="ru-RU" sz="2000" smtClean="0"/>
              <a:t>5</a:t>
            </a:fld>
            <a:endParaRPr lang="ru-RU" sz="2000" dirty="0"/>
          </a:p>
        </p:txBody>
      </p:sp>
    </p:spTree>
    <p:extLst>
      <p:ext uri="{BB962C8B-B14F-4D97-AF65-F5344CB8AC3E}">
        <p14:creationId xmlns:p14="http://schemas.microsoft.com/office/powerpoint/2010/main" val="428214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118941"/>
            <a:ext cx="10515600" cy="461352"/>
          </a:xfrm>
        </p:spPr>
        <p:txBody>
          <a:bodyPr>
            <a:noAutofit/>
          </a:bodyPr>
          <a:lstStyle/>
          <a:p>
            <a:r>
              <a:rPr lang="ru-RU" sz="4000" dirty="0">
                <a:latin typeface="Times New Roman" panose="02020603050405020304" pitchFamily="18" charset="0"/>
                <a:cs typeface="Times New Roman" panose="02020603050405020304" pitchFamily="18" charset="0"/>
              </a:rPr>
              <a:t>Метрики качества - 2</a:t>
            </a:r>
          </a:p>
        </p:txBody>
      </p:sp>
      <mc:AlternateContent xmlns:mc="http://schemas.openxmlformats.org/markup-compatibility/2006" xmlns:a14="http://schemas.microsoft.com/office/drawing/2010/main">
        <mc:Choice Requires="a14">
          <p:sp>
            <p:nvSpPr>
              <p:cNvPr id="5" name="Объект 4">
                <a:extLst>
                  <a:ext uri="{FF2B5EF4-FFF2-40B4-BE49-F238E27FC236}">
                    <a16:creationId xmlns:a16="http://schemas.microsoft.com/office/drawing/2014/main" id="{8E307828-F91E-AD5B-1045-FB7269C9D075}"/>
                  </a:ext>
                </a:extLst>
              </p:cNvPr>
              <p:cNvSpPr>
                <a:spLocks noGrp="1"/>
              </p:cNvSpPr>
              <p:nvPr>
                <p:ph idx="1"/>
              </p:nvPr>
            </p:nvSpPr>
            <p:spPr>
              <a:xfrm>
                <a:off x="838200" y="677008"/>
                <a:ext cx="10515600" cy="5499955"/>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Curve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ctr">
                  <a:lnSpc>
                    <a:spcPct val="107000"/>
                  </a:lnSpc>
                  <a:spcAft>
                    <a:spcPts val="800"/>
                  </a:spcAft>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𝑈𝐶</m:t>
                    </m:r>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en>
                        </m:f>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en>
                        </m:f>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e>
                    </m:d>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где</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14:m>
                  <m:oMath xmlns:m="http://schemas.openxmlformats.org/officeDocument/2006/math">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−размер всей рабочей группы при всей выборке выборки размера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lgn="ctr">
                  <a:lnSpc>
                    <a:spcPct val="107000"/>
                  </a:lnSpc>
                  <a:spcAft>
                    <a:spcPts val="800"/>
                  </a:spcAft>
                  <a:buNone/>
                </a:pPr>
                <a14:m>
                  <m:oMath xmlns:m="http://schemas.openxmlformats.org/officeDocument/2006/math">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−размер рабочей  группы , совершившей целевое действие, при всей выборке размера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lvl="1">
                  <a:spcBef>
                    <a:spcPts val="1000"/>
                  </a:spcBef>
                </a:pPr>
                <a:endParaRPr lang="en-US" sz="1800" dirty="0">
                  <a:latin typeface="Times New Roman" panose="02020603050405020304" pitchFamily="18" charset="0"/>
                  <a:cs typeface="Times New Roman" panose="02020603050405020304" pitchFamily="18" charset="0"/>
                </a:endParaRPr>
              </a:p>
              <a:p>
                <a:pPr marL="228600" lvl="1">
                  <a:spcBef>
                    <a:spcPts val="1000"/>
                  </a:spcBef>
                </a:pPr>
                <a:r>
                  <a:rPr lang="en-US" sz="1800" dirty="0" err="1">
                    <a:latin typeface="Times New Roman" panose="02020603050405020304" pitchFamily="18" charset="0"/>
                    <a:cs typeface="Times New Roman" panose="02020603050405020304" pitchFamily="18" charset="0"/>
                  </a:rPr>
                  <a:t>Qini</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кривая</a:t>
                </a:r>
                <a:r>
                  <a:rPr lang="en-US" sz="1800" dirty="0">
                    <a:latin typeface="Times New Roman" panose="02020603050405020304" pitchFamily="18" charset="0"/>
                    <a:cs typeface="Times New Roman" panose="02020603050405020304" pitchFamily="18" charset="0"/>
                  </a:rPr>
                  <a:t>:</a:t>
                </a:r>
              </a:p>
              <a:p>
                <a:pPr marL="0" indent="0">
                  <a:lnSpc>
                    <a:spcPct val="107000"/>
                  </a:lnSpc>
                  <a:spcAft>
                    <a:spcPts val="800"/>
                  </a:spcAft>
                  <a:buNone/>
                </a:pPr>
                <a:r>
                  <a:rPr lang="ru-RU"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𝑄𝑖𝑛𝑖</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𝑈𝐶</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e>
                        </m:d>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r>
                          <a:rPr lang="ru-RU"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e>
                    </m:d>
                  </m:oMath>
                </a14:m>
                <a:r>
                  <a:rPr lang="en-US" sz="1800" i="1" dirty="0">
                    <a:effectLst/>
                    <a:latin typeface="Cambria Math" panose="020405030504060302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2" indent="0">
                  <a:spcBef>
                    <a:spcPts val="1000"/>
                  </a:spcBef>
                  <a:buNone/>
                </a:pPr>
                <a:endParaRPr lang="ru-RU" sz="1400" dirty="0">
                  <a:latin typeface="Times New Roman" panose="02020603050405020304" pitchFamily="18" charset="0"/>
                  <a:cs typeface="Times New Roman" panose="02020603050405020304" pitchFamily="18" charset="0"/>
                </a:endParaRPr>
              </a:p>
              <a:p>
                <a:pPr marL="457200" lvl="1" indent="0">
                  <a:buNone/>
                </a:pP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5" name="Объект 4">
                <a:extLst>
                  <a:ext uri="{FF2B5EF4-FFF2-40B4-BE49-F238E27FC236}">
                    <a16:creationId xmlns:a16="http://schemas.microsoft.com/office/drawing/2014/main" id="{8E307828-F91E-AD5B-1045-FB7269C9D075}"/>
                  </a:ext>
                </a:extLst>
              </p:cNvPr>
              <p:cNvSpPr>
                <a:spLocks noGrp="1" noRot="1" noChangeAspect="1" noMove="1" noResize="1" noEditPoints="1" noAdjustHandles="1" noChangeArrowheads="1" noChangeShapeType="1" noTextEdit="1"/>
              </p:cNvSpPr>
              <p:nvPr>
                <p:ph idx="1"/>
              </p:nvPr>
            </p:nvSpPr>
            <p:spPr>
              <a:xfrm>
                <a:off x="838200" y="677008"/>
                <a:ext cx="10515600" cy="5499955"/>
              </a:xfrm>
              <a:blipFill>
                <a:blip r:embed="rId3"/>
                <a:stretch>
                  <a:fillRect l="-406" t="-998"/>
                </a:stretch>
              </a:blipFill>
            </p:spPr>
            <p:txBody>
              <a:bodyPr/>
              <a:lstStyle/>
              <a:p>
                <a:r>
                  <a:rPr lang="ru-RU">
                    <a:noFill/>
                  </a:rPr>
                  <a:t> </a:t>
                </a:r>
              </a:p>
            </p:txBody>
          </p:sp>
        </mc:Fallback>
      </mc:AlternateContent>
      <p:sp>
        <p:nvSpPr>
          <p:cNvPr id="6" name="Номер слайда 5">
            <a:extLst>
              <a:ext uri="{FF2B5EF4-FFF2-40B4-BE49-F238E27FC236}">
                <a16:creationId xmlns:a16="http://schemas.microsoft.com/office/drawing/2014/main" id="{5D32CA80-9B1C-24FA-7114-2B8EA7541462}"/>
              </a:ext>
            </a:extLst>
          </p:cNvPr>
          <p:cNvSpPr>
            <a:spLocks noGrp="1"/>
          </p:cNvSpPr>
          <p:nvPr>
            <p:ph type="sldNum" sz="quarter" idx="12"/>
          </p:nvPr>
        </p:nvSpPr>
        <p:spPr/>
        <p:txBody>
          <a:bodyPr/>
          <a:lstStyle/>
          <a:p>
            <a:fld id="{DD52A6CB-90DA-4351-BF49-99661FABD7B0}" type="slidenum">
              <a:rPr lang="ru-RU" sz="2000" smtClean="0"/>
              <a:t>6</a:t>
            </a:fld>
            <a:endParaRPr lang="ru-RU" sz="2000" dirty="0"/>
          </a:p>
        </p:txBody>
      </p:sp>
    </p:spTree>
    <p:extLst>
      <p:ext uri="{BB962C8B-B14F-4D97-AF65-F5344CB8AC3E}">
        <p14:creationId xmlns:p14="http://schemas.microsoft.com/office/powerpoint/2010/main" val="73247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9EDCCB-C9F9-D8F2-4BDB-29276D58193A}"/>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a:t>
            </a:r>
            <a:r>
              <a:rPr lang="en-US" sz="4000" dirty="0">
                <a:latin typeface="Times New Roman" panose="02020603050405020304" pitchFamily="18" charset="0"/>
                <a:cs typeface="Times New Roman" panose="02020603050405020304" pitchFamily="18" charset="0"/>
              </a:rPr>
              <a:t>.</a:t>
            </a:r>
            <a:endParaRPr lang="ru-RU" sz="4000" dirty="0"/>
          </a:p>
        </p:txBody>
      </p:sp>
      <p:pic>
        <p:nvPicPr>
          <p:cNvPr id="8" name="Рисунок 7">
            <a:extLst>
              <a:ext uri="{FF2B5EF4-FFF2-40B4-BE49-F238E27FC236}">
                <a16:creationId xmlns:a16="http://schemas.microsoft.com/office/drawing/2014/main" id="{6B210FDA-2EB6-970C-5BBF-BE8133B19266}"/>
              </a:ext>
            </a:extLst>
          </p:cNvPr>
          <p:cNvPicPr>
            <a:picLocks noChangeAspect="1"/>
          </p:cNvPicPr>
          <p:nvPr/>
        </p:nvPicPr>
        <p:blipFill>
          <a:blip r:embed="rId3"/>
          <a:stretch>
            <a:fillRect/>
          </a:stretch>
        </p:blipFill>
        <p:spPr>
          <a:xfrm>
            <a:off x="1679688" y="2172003"/>
            <a:ext cx="8832623" cy="1674665"/>
          </a:xfrm>
          <a:prstGeom prst="rect">
            <a:avLst/>
          </a:prstGeom>
        </p:spPr>
      </p:pic>
      <p:sp>
        <p:nvSpPr>
          <p:cNvPr id="9" name="Номер слайда 8">
            <a:extLst>
              <a:ext uri="{FF2B5EF4-FFF2-40B4-BE49-F238E27FC236}">
                <a16:creationId xmlns:a16="http://schemas.microsoft.com/office/drawing/2014/main" id="{FC3A69AA-2D2B-5E5A-69DA-0C8CA48C2FC1}"/>
              </a:ext>
            </a:extLst>
          </p:cNvPr>
          <p:cNvSpPr>
            <a:spLocks noGrp="1"/>
          </p:cNvSpPr>
          <p:nvPr>
            <p:ph type="sldNum" sz="quarter" idx="12"/>
          </p:nvPr>
        </p:nvSpPr>
        <p:spPr/>
        <p:txBody>
          <a:bodyPr/>
          <a:lstStyle/>
          <a:p>
            <a:fld id="{DD52A6CB-90DA-4351-BF49-99661FABD7B0}" type="slidenum">
              <a:rPr lang="ru-RU" sz="2000" smtClean="0"/>
              <a:t>7</a:t>
            </a:fld>
            <a:endParaRPr lang="ru-RU" sz="2000" dirty="0"/>
          </a:p>
        </p:txBody>
      </p:sp>
    </p:spTree>
    <p:extLst>
      <p:ext uri="{BB962C8B-B14F-4D97-AF65-F5344CB8AC3E}">
        <p14:creationId xmlns:p14="http://schemas.microsoft.com/office/powerpoint/2010/main" val="271394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7CDD7E-E1F1-F205-EB73-5EC1B83642EB}"/>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Выводы</a:t>
            </a:r>
          </a:p>
        </p:txBody>
      </p:sp>
      <p:sp>
        <p:nvSpPr>
          <p:cNvPr id="3" name="Объект 2">
            <a:extLst>
              <a:ext uri="{FF2B5EF4-FFF2-40B4-BE49-F238E27FC236}">
                <a16:creationId xmlns:a16="http://schemas.microsoft.com/office/drawing/2014/main" id="{8578077A-CC37-95E7-F493-7E3402293580}"/>
              </a:ext>
            </a:extLst>
          </p:cNvPr>
          <p:cNvSpPr>
            <a:spLocks noGrp="1"/>
          </p:cNvSpPr>
          <p:nvPr>
            <p:ph idx="1"/>
          </p:nvPr>
        </p:nvSpPr>
        <p:spPr/>
        <p:txBody>
          <a:bodyPr/>
          <a:lstStyle/>
          <a:p>
            <a:r>
              <a:rPr lang="ru-RU" dirty="0">
                <a:latin typeface="Times New Roman" panose="02020603050405020304" pitchFamily="18" charset="0"/>
                <a:cs typeface="Times New Roman" panose="02020603050405020304" pitchFamily="18" charset="0"/>
              </a:rPr>
              <a:t>Новые показатели начисления и списания бонусов, и их производные, благоприятно сказались на метриках моделей.</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Качество модели очень зависит от ее архитектуры и </a:t>
            </a:r>
            <a:r>
              <a:rPr lang="ru-RU" dirty="0" err="1">
                <a:latin typeface="Times New Roman" panose="02020603050405020304" pitchFamily="18" charset="0"/>
                <a:cs typeface="Times New Roman" panose="02020603050405020304" pitchFamily="18" charset="0"/>
              </a:rPr>
              <a:t>гипер</a:t>
            </a:r>
            <a:r>
              <a:rPr lang="ru-RU" dirty="0">
                <a:latin typeface="Times New Roman" panose="02020603050405020304" pitchFamily="18" charset="0"/>
                <a:cs typeface="Times New Roman" panose="02020603050405020304" pitchFamily="18" charset="0"/>
              </a:rPr>
              <a:t>-параметров.</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Для дальнейшего улучшения модели нужно модернизировать автоматический поиск наилучшей архитектуры и оптимизации </a:t>
            </a:r>
            <a:r>
              <a:rPr lang="ru-RU" dirty="0" err="1">
                <a:latin typeface="Times New Roman" panose="02020603050405020304" pitchFamily="18" charset="0"/>
                <a:cs typeface="Times New Roman" panose="02020603050405020304" pitchFamily="18" charset="0"/>
              </a:rPr>
              <a:t>гипер</a:t>
            </a:r>
            <a:r>
              <a:rPr lang="ru-RU" dirty="0">
                <a:latin typeface="Times New Roman" panose="02020603050405020304" pitchFamily="18" charset="0"/>
                <a:cs typeface="Times New Roman" panose="02020603050405020304" pitchFamily="18" charset="0"/>
              </a:rPr>
              <a:t>-параметров под задачу </a:t>
            </a:r>
            <a:r>
              <a:rPr lang="en-US" dirty="0" err="1">
                <a:latin typeface="Times New Roman" panose="02020603050405020304" pitchFamily="18" charset="0"/>
                <a:cs typeface="Times New Roman" panose="02020603050405020304" pitchFamily="18" charset="0"/>
              </a:rPr>
              <a:t>UpLift</a:t>
            </a:r>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CE52B047-EF3A-1656-1980-42A1D1F09BBE}"/>
              </a:ext>
            </a:extLst>
          </p:cNvPr>
          <p:cNvSpPr>
            <a:spLocks noGrp="1"/>
          </p:cNvSpPr>
          <p:nvPr>
            <p:ph type="sldNum" sz="quarter" idx="12"/>
          </p:nvPr>
        </p:nvSpPr>
        <p:spPr/>
        <p:txBody>
          <a:bodyPr/>
          <a:lstStyle/>
          <a:p>
            <a:fld id="{DD52A6CB-90DA-4351-BF49-99661FABD7B0}" type="slidenum">
              <a:rPr lang="ru-RU" sz="2000" smtClean="0"/>
              <a:t>8</a:t>
            </a:fld>
            <a:endParaRPr lang="ru-RU" sz="2000" dirty="0"/>
          </a:p>
        </p:txBody>
      </p:sp>
    </p:spTree>
    <p:extLst>
      <p:ext uri="{BB962C8B-B14F-4D97-AF65-F5344CB8AC3E}">
        <p14:creationId xmlns:p14="http://schemas.microsoft.com/office/powerpoint/2010/main" val="87944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FE0A30-4D38-85F2-D995-15FB88B9C96C}"/>
              </a:ext>
            </a:extLst>
          </p:cNvPr>
          <p:cNvSpPr>
            <a:spLocks noGrp="1"/>
          </p:cNvSpPr>
          <p:nvPr>
            <p:ph type="title"/>
          </p:nvPr>
        </p:nvSpPr>
        <p:spPr>
          <a:xfrm>
            <a:off x="908538" y="2615956"/>
            <a:ext cx="10515600" cy="1325563"/>
          </a:xfrm>
        </p:spPr>
        <p:txBody>
          <a:bodyPr/>
          <a:lstStyle/>
          <a:p>
            <a:pPr algn="ctr"/>
            <a:r>
              <a:rPr lang="ru-RU" dirty="0">
                <a:latin typeface="Times New Roman" panose="02020603050405020304" pitchFamily="18" charset="0"/>
                <a:cs typeface="Times New Roman" panose="02020603050405020304" pitchFamily="18" charset="0"/>
              </a:rPr>
              <a:t>Спасибо за внимание !</a:t>
            </a:r>
          </a:p>
        </p:txBody>
      </p:sp>
    </p:spTree>
    <p:extLst>
      <p:ext uri="{BB962C8B-B14F-4D97-AF65-F5344CB8AC3E}">
        <p14:creationId xmlns:p14="http://schemas.microsoft.com/office/powerpoint/2010/main" val="172613758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TM04033929[[fn=Сланец]]</Template>
  <TotalTime>234</TotalTime>
  <Words>830</Words>
  <Application>Microsoft Office PowerPoint</Application>
  <PresentationFormat>Широкоэкранный</PresentationFormat>
  <Paragraphs>97</Paragraphs>
  <Slides>13</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Calibri Light</vt:lpstr>
      <vt:lpstr>Cambria Math</vt:lpstr>
      <vt:lpstr>Times New Roman</vt:lpstr>
      <vt:lpstr>Тема Office</vt:lpstr>
      <vt:lpstr>Разработка алгоритма UpLift моделирования для рекламной кампании </vt:lpstr>
      <vt:lpstr>Актуальность</vt:lpstr>
      <vt:lpstr>Цель работы</vt:lpstr>
      <vt:lpstr>Описание набора данных</vt:lpstr>
      <vt:lpstr>Метрики качества - 1</vt:lpstr>
      <vt:lpstr>Метрики качества - 2</vt:lpstr>
      <vt:lpstr>Выбор используемых моделей и исследование их качества работы.</vt:lpstr>
      <vt:lpstr>Выводы</vt:lpstr>
      <vt:lpstr>Спасибо за внимание !</vt:lpstr>
      <vt:lpstr>Графические результаты работы моделей - 1</vt:lpstr>
      <vt:lpstr>Графические результаты работы моделей - 2</vt:lpstr>
      <vt:lpstr>Графические результаты работы моделей - 3</vt:lpstr>
      <vt:lpstr>Графические результаты работы моделей - 4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Распознавание морских судов на аэрофотоснимках методами компьютерного зрения</dc:title>
  <dc:creator>KirillKirillллин</dc:creator>
  <cp:lastModifiedBy>KirillKirillллин</cp:lastModifiedBy>
  <cp:revision>29</cp:revision>
  <dcterms:created xsi:type="dcterms:W3CDTF">2021-12-15T08:05:33Z</dcterms:created>
  <dcterms:modified xsi:type="dcterms:W3CDTF">2022-12-29T10:21:36Z</dcterms:modified>
</cp:coreProperties>
</file>