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317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56" autoAdjust="0"/>
  </p:normalViewPr>
  <p:slideViewPr>
    <p:cSldViewPr snapToGrid="0">
      <p:cViewPr>
        <p:scale>
          <a:sx n="75" d="100"/>
          <a:sy n="75" d="100"/>
        </p:scale>
        <p:origin x="94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2A444-7A35-48DA-B328-982FA082261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EF0AD-2EB4-4EDF-B0D5-6935497305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513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/>
              <a:t>Актуальность – с ростом глобализации и цифровизации появилась возможность работать с потребительскими данными, активно взаимодействовать с потребителями путем разных акций, особых предложений. Чтобы клиент не забывал о поставщике потребительских услуг, производитель может напомнить о себе посредством коммуникации. Но стоит взять во внимание, что каждая коммуникация стоит денег. Если клиентская база составляет 1 </a:t>
            </a:r>
            <a:r>
              <a:rPr lang="ru-RU" dirty="0" err="1"/>
              <a:t>тыс</a:t>
            </a:r>
            <a:r>
              <a:rPr lang="ru-RU" dirty="0"/>
              <a:t> клиентов, то прислать всем </a:t>
            </a:r>
            <a:r>
              <a:rPr lang="en-US" dirty="0"/>
              <a:t>SMS </a:t>
            </a:r>
            <a:r>
              <a:rPr lang="ru-RU" dirty="0"/>
              <a:t>стоит не дорого. Но что если база составляет миллион? А если несколько миллионов? Даже если у компании большой оборот выручки, каждая такая коммуникация будет ощутимо сказываться на общем бюджете. Поэтому коммуникацию можно использовать гораздо более оптимальным способом. Например, преждевременно предотвращать уход покупателя. </a:t>
            </a:r>
            <a:endParaRPr lang="en-US" dirty="0"/>
          </a:p>
          <a:p>
            <a:pPr marL="685800" lvl="1" indent="-228600">
              <a:buAutoNum type="arabicParenR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EF0AD-2EB4-4EDF-B0D5-69354973052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80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/>
              <a:t>Источники</a:t>
            </a:r>
            <a:r>
              <a:rPr lang="en-US" dirty="0"/>
              <a:t>:</a:t>
            </a:r>
          </a:p>
          <a:p>
            <a:pPr marL="685800" lvl="1" indent="-228600">
              <a:buAutoNum type="arabicParenR"/>
            </a:pPr>
            <a:r>
              <a:rPr lang="en-US" dirty="0"/>
              <a:t>Kaggle</a:t>
            </a:r>
          </a:p>
          <a:p>
            <a:pPr marL="685800" lvl="1" indent="-228600">
              <a:buAutoNum type="arabicParenR"/>
            </a:pPr>
            <a:r>
              <a:rPr lang="ru-RU" dirty="0"/>
              <a:t>Работа</a:t>
            </a:r>
          </a:p>
          <a:p>
            <a:pPr marL="685800" lvl="1" indent="-228600">
              <a:buAutoNum type="arabicParenR"/>
            </a:pPr>
            <a:r>
              <a:rPr lang="ru-RU" dirty="0"/>
              <a:t>Иные источники (данные работы двигателей с сайта </a:t>
            </a:r>
            <a:r>
              <a:rPr lang="en-US" dirty="0"/>
              <a:t>NASA)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en-US" dirty="0"/>
          </a:p>
          <a:p>
            <a:pPr marL="228600" lvl="0" indent="-228600">
              <a:buAutoNum type="arabicParenR"/>
            </a:pPr>
            <a:r>
              <a:rPr lang="ru-RU" dirty="0"/>
              <a:t>Методы решения</a:t>
            </a:r>
            <a:r>
              <a:rPr lang="en-US" dirty="0"/>
              <a:t>:</a:t>
            </a:r>
          </a:p>
          <a:p>
            <a:pPr marL="685800" lvl="1" indent="-228600">
              <a:buAutoNum type="arabicParenR"/>
            </a:pPr>
            <a:r>
              <a:rPr lang="ru-RU" dirty="0"/>
              <a:t>Аналитически</a:t>
            </a:r>
            <a:r>
              <a:rPr lang="en-US" dirty="0"/>
              <a:t>:</a:t>
            </a:r>
          </a:p>
          <a:p>
            <a:pPr marL="1143000" lvl="2" indent="-228600">
              <a:buAutoNum type="arabicParenR"/>
            </a:pPr>
            <a:r>
              <a:rPr lang="ru-RU" dirty="0"/>
              <a:t>Сегментация клиентов по признакам.</a:t>
            </a:r>
          </a:p>
          <a:p>
            <a:pPr marL="1143000" lvl="2" indent="-228600">
              <a:buAutoNum type="arabicParenR"/>
            </a:pPr>
            <a:r>
              <a:rPr lang="ru-RU" dirty="0"/>
              <a:t>Статистическое время жизни клиентов (Например, средний срок пользования продукцией 2 года – следовательно нужно рассылать выгодные предложения каждые 1.5 года.</a:t>
            </a:r>
          </a:p>
          <a:p>
            <a:pPr marL="685800" lvl="1" indent="-228600">
              <a:buAutoNum type="arabicParenR"/>
            </a:pPr>
            <a:r>
              <a:rPr lang="ru-RU" dirty="0"/>
              <a:t>С помощью  </a:t>
            </a:r>
            <a:r>
              <a:rPr lang="ru-RU"/>
              <a:t>машинного обучения.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EF0AD-2EB4-4EDF-B0D5-69354973052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96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/>
              <a:t>Источники</a:t>
            </a:r>
            <a:r>
              <a:rPr lang="en-US" dirty="0"/>
              <a:t>:</a:t>
            </a:r>
          </a:p>
          <a:p>
            <a:pPr marL="685800" lvl="1" indent="-228600">
              <a:buAutoNum type="arabicParenR"/>
            </a:pPr>
            <a:r>
              <a:rPr lang="en-US" dirty="0"/>
              <a:t>Kaggle</a:t>
            </a:r>
          </a:p>
          <a:p>
            <a:pPr marL="685800" lvl="1" indent="-228600">
              <a:buAutoNum type="arabicParenR"/>
            </a:pPr>
            <a:r>
              <a:rPr lang="ru-RU" dirty="0"/>
              <a:t>Работа</a:t>
            </a:r>
          </a:p>
          <a:p>
            <a:pPr marL="685800" lvl="1" indent="-228600">
              <a:buAutoNum type="arabicParenR"/>
            </a:pPr>
            <a:r>
              <a:rPr lang="ru-RU" dirty="0"/>
              <a:t>Иные источники (данные работы двигателей с сайта </a:t>
            </a:r>
            <a:r>
              <a:rPr lang="en-US" dirty="0"/>
              <a:t>NASA)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en-US" dirty="0"/>
          </a:p>
          <a:p>
            <a:pPr marL="228600" lvl="0" indent="-228600">
              <a:buAutoNum type="arabicParenR"/>
            </a:pPr>
            <a:r>
              <a:rPr lang="ru-RU" dirty="0"/>
              <a:t>Методы решения</a:t>
            </a:r>
            <a:r>
              <a:rPr lang="en-US" dirty="0"/>
              <a:t>:</a:t>
            </a:r>
          </a:p>
          <a:p>
            <a:pPr marL="685800" lvl="1" indent="-228600">
              <a:buAutoNum type="arabicParenR"/>
            </a:pPr>
            <a:r>
              <a:rPr lang="ru-RU" dirty="0"/>
              <a:t>Аналитически</a:t>
            </a:r>
            <a:r>
              <a:rPr lang="en-US" dirty="0"/>
              <a:t>:</a:t>
            </a:r>
          </a:p>
          <a:p>
            <a:pPr marL="1143000" lvl="2" indent="-228600">
              <a:buAutoNum type="arabicParenR"/>
            </a:pPr>
            <a:r>
              <a:rPr lang="ru-RU" dirty="0"/>
              <a:t>Сегментация клиентов по признакам.</a:t>
            </a:r>
          </a:p>
          <a:p>
            <a:pPr marL="1143000" lvl="2" indent="-228600">
              <a:buAutoNum type="arabicParenR"/>
            </a:pPr>
            <a:r>
              <a:rPr lang="ru-RU" dirty="0"/>
              <a:t>Статистическое время жизни клиентов (Например, средний срок пользования продукцией 2 года – следовательно нужно рассылать выгодные предложения каждые 1.5 года.</a:t>
            </a:r>
          </a:p>
          <a:p>
            <a:pPr marL="685800" lvl="1" indent="-228600">
              <a:buAutoNum type="arabicParenR"/>
            </a:pPr>
            <a:r>
              <a:rPr lang="ru-RU" dirty="0"/>
              <a:t>С помощью  </a:t>
            </a:r>
            <a:r>
              <a:rPr lang="ru-RU"/>
              <a:t>машинного обучения.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EF0AD-2EB4-4EDF-B0D5-69354973052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80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269CBD-5F75-424B-BA42-61FAC09A5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49FE02-D925-41F6-99FA-C32E3E4CD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2E01BA-6A93-4B04-8ED0-27BA9316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F98A75-FC5C-46B6-86F5-3C119B69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391C56-688A-4754-956A-E0D48DC1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06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FABBF0-FB7B-438E-93AD-2ED5B937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1E3778-A37A-4B41-B30A-E158462F7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89CDD7-6E32-4114-9DEB-07AE58DD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A76303-F867-48D7-B74A-CB12DFAD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177F80-AE74-430E-BA32-FF5811D3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73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78E222B-78CC-46C1-BFAE-A11F2D6C9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291C25-7002-4DED-B26D-55858E3FF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8855AE-8E63-4117-A787-8D317D52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CF7D9D-3E9B-4439-9550-9A3B4B15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43B87B-1E52-47CC-B8F3-8F350B93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41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C3988-A44D-48E8-97CA-7352F364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D4B46F-9CDB-4622-8FC7-6F5A75DC5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389E4C-03BF-482A-A04A-F14C645A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9A70AD-534D-4E3A-A639-91400E2E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18A7ED-A4B0-45E9-8A70-B6585FDE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02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AAA3B-7F27-448F-A771-1A85399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89C672-4ED0-4B93-8C54-A5AE116F8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57007C-3990-42C9-B94E-BE69F3EE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DA47C7-5481-42FE-AEE7-7218AB55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4C94F0-ACA7-4E1A-BE4E-56F9CE92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43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B1540-12E8-4966-AD76-E40305FA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AF6648-CB4A-4E2E-BA79-A5BB08ADF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768DFA-C78A-4EB9-B5AC-75CEEA20D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5D66DB-F1A8-48CB-B078-AB79BE42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99871D-35E3-4085-9B1A-263F4432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8D1F81-D85D-41E2-81E7-C91C65BE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47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49052-3DAB-45D8-A0A9-7D131A1A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139ADA-187D-47C6-9EB8-93934EBF9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2C9F56-ECE6-4F32-B7B6-0325A6B0D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671697-804D-4870-9459-015AF56D8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6029A76-2C9A-45F5-A7DC-C1E8A4459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926868A-33FF-4C2F-873A-37A0993C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9364FF-128C-4187-8A0B-EB243AFC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5C03F1F-DCA4-47FB-92F4-91392D33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48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48620-23F9-45AF-AE85-5B7319D0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673B10-3216-4658-813D-48F2722E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AE6E51-7D7F-4518-8453-A6408E4D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C8159B-4819-4C60-BB24-2F165BF6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72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81F86FD-21B3-49A0-840A-B04001B1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5AE61F-F166-45EB-8C2C-1E11B546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1F4DA6-075A-4F44-9EE6-172429F8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2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7D8D3-7C1D-4265-B2B5-43DC87DD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109B3E-17BA-453B-80DD-9E3B7CA5D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FF3681-820F-4A19-9DFF-5A22E15F3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1CBC3D-43A0-4F32-8445-C3195676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B6E2D0-A24B-47A2-8DDF-70663F39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BAA471-9FDF-4B3D-B787-68DD7877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33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16B69-6675-45AA-B905-B55768AB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3DDBF55-0D55-4DB0-96C0-5A35F82C4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7F233D-9925-4C39-BC9E-0B16739FB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128BE6-1D75-465C-B0A6-8AD9661D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D338E6-CD3F-4153-BE47-C7F0DD5D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A10978-EF60-48E5-866B-FE77AB32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2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8740F-AF5C-4921-9D81-FCC886C0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AABE39-9FB3-41A9-AC05-0381591FB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25CB15-ACBC-4CF5-B861-D4FB0D626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F6259-7E23-4A39-B4CD-048F1CAC1A7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9E10DE-14B7-4ADE-8D89-217A5C15B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CA30D3-BEF2-4030-B694-CD8310387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1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3B10A-D0AC-4CB6-B86F-C31B9B922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05" y="2911581"/>
            <a:ext cx="10176769" cy="1463040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</a:t>
            </a:r>
            <a:r>
              <a:rPr lang="ru-RU" sz="3200" dirty="0"/>
              <a:t>Лексическая кластеризация продуктового справочника методами машинного обучения без учителя для анализа данных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endParaRPr lang="ru-RU" sz="32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1DAB11-0B49-45ED-8C73-643DE5B576DB}"/>
              </a:ext>
            </a:extLst>
          </p:cNvPr>
          <p:cNvSpPr/>
          <p:nvPr/>
        </p:nvSpPr>
        <p:spPr>
          <a:xfrm>
            <a:off x="3646938" y="4424735"/>
            <a:ext cx="8327255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>
                <a:cs typeface="Times New Roman" panose="02020603050405020304" pitchFamily="18" charset="0"/>
              </a:rPr>
              <a:t>Выполнил: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студент МАИ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Фейзуллин К.М.</a:t>
            </a:r>
          </a:p>
          <a:p>
            <a:pPr algn="r">
              <a:spcBef>
                <a:spcPts val="600"/>
              </a:spcBef>
            </a:pPr>
            <a:r>
              <a:rPr lang="ru-RU" b="1" dirty="0">
                <a:cs typeface="Times New Roman" panose="02020603050405020304" pitchFamily="18" charset="0"/>
              </a:rPr>
              <a:t>Научный руководитель: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к.ф.-м.н., доцент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Платонов Е.Н.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4AA27E-B493-42BE-8DB5-1A46027CA1A0}"/>
              </a:ext>
            </a:extLst>
          </p:cNvPr>
          <p:cNvSpPr/>
          <p:nvPr/>
        </p:nvSpPr>
        <p:spPr>
          <a:xfrm>
            <a:off x="5344833" y="6488668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Москва,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BC8FFE4-0DBC-4D9D-B64D-73F629E78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6582" y="7064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Picture 12407">
            <a:extLst>
              <a:ext uri="{FF2B5EF4-FFF2-40B4-BE49-F238E27FC236}">
                <a16:creationId xmlns:a16="http://schemas.microsoft.com/office/drawing/2014/main" id="{5974B078-B582-49C1-B0D6-E1B66D960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31" y="899992"/>
            <a:ext cx="10419515" cy="174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1084BF7A-89FD-44B8-B1DF-D744C30DD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206" y="370595"/>
            <a:ext cx="91120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ФЕДЕРАЛЬНОЕ ГОСУДАРСТВЕННОЕ БЮДЖЕТНОЕ ОБРАЗОВАТЕЛЬНОЕ   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УЧРЕЖДЕНИЕ ВЫСШЕГО ОБРАЗОВАНИЯ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«МОСКОВСКИЙ АВИАЦИОННЫЙ ИНСТИТУТ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(национальный исследовательский университет)»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14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F929B-10BC-4A13-8FF4-B8FEA0D7F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rmAutofit fontScale="90000"/>
          </a:bodyPr>
          <a:lstStyle/>
          <a:p>
            <a:r>
              <a:rPr lang="ru-RU" dirty="0"/>
              <a:t>Итоги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5D3DC-77A1-48B6-9E31-A388C6245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596"/>
            <a:ext cx="10515600" cy="2645524"/>
          </a:xfrm>
        </p:spPr>
        <p:txBody>
          <a:bodyPr>
            <a:normAutofit/>
          </a:bodyPr>
          <a:lstStyle/>
          <a:p>
            <a:r>
              <a:rPr lang="ru-RU" dirty="0"/>
              <a:t>Удалось обобщить множество из 500 уникальных наименований в 50 кластеров</a:t>
            </a:r>
          </a:p>
          <a:p>
            <a:r>
              <a:rPr lang="ru-RU" dirty="0"/>
              <a:t>Следующим этапом является автоматизация </a:t>
            </a:r>
            <a:r>
              <a:rPr lang="en-US" dirty="0" err="1"/>
              <a:t>PipeLine</a:t>
            </a:r>
            <a:endParaRPr lang="en-US" dirty="0"/>
          </a:p>
          <a:p>
            <a:r>
              <a:rPr lang="ru-RU" dirty="0"/>
              <a:t>Предстоит исследовать покупательскую способность на основе данной продуктовой группировки для задач отдела</a:t>
            </a:r>
          </a:p>
        </p:txBody>
      </p:sp>
    </p:spTree>
    <p:extLst>
      <p:ext uri="{BB962C8B-B14F-4D97-AF65-F5344CB8AC3E}">
        <p14:creationId xmlns:p14="http://schemas.microsoft.com/office/powerpoint/2010/main" val="424178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B5EB3-0A8D-44E0-A3CE-9471756B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900" y="291113"/>
            <a:ext cx="3937891" cy="808554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64656E-1873-409E-87BE-ED317C9F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3370" y="6041938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2</a:t>
            </a:fld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E92DD4-F3E4-4ED9-BA7E-BB910A8E4C37}"/>
              </a:ext>
            </a:extLst>
          </p:cNvPr>
          <p:cNvSpPr txBox="1"/>
          <p:nvPr/>
        </p:nvSpPr>
        <p:spPr>
          <a:xfrm>
            <a:off x="1121924" y="1519244"/>
            <a:ext cx="11070076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Улучшение </a:t>
            </a:r>
            <a:r>
              <a:rPr lang="en-US" sz="2400" dirty="0"/>
              <a:t>Retail </a:t>
            </a:r>
            <a:r>
              <a:rPr lang="ru-RU" sz="2400" dirty="0"/>
              <a:t>продаж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Запросы данных отдела взаимодействия со СМИ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Создание новых признаков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0FA36B-B62A-4048-B66A-39DD7C405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040" y="3124823"/>
            <a:ext cx="3651508" cy="300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3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54D10-8732-4478-9290-D4DCB73E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90" y="266649"/>
            <a:ext cx="3887788" cy="936438"/>
          </a:xfrm>
        </p:spPr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76C28A-3237-42EF-A6AA-0DC40DB10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90" y="1315234"/>
            <a:ext cx="8534400" cy="1340284"/>
          </a:xfrm>
        </p:spPr>
        <p:txBody>
          <a:bodyPr>
            <a:normAutofit fontScale="92500" lnSpcReduction="20000"/>
          </a:bodyPr>
          <a:lstStyle/>
          <a:p>
            <a:pPr marL="0" indent="450000" algn="just"/>
            <a:r>
              <a:rPr lang="ru-RU" dirty="0"/>
              <a:t>Построение алгоритма, позволяющего обобщить продуктовый справочник с возможностью его дополнения и определения новых типов продуктов к существующим кластерам 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7E0CFE-8EEC-47EB-9269-8BC44CCA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8743" y="6029412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3</a:t>
            </a:fld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35EEF9-780C-4471-BC54-9C8095903C4E}"/>
              </a:ext>
            </a:extLst>
          </p:cNvPr>
          <p:cNvSpPr/>
          <p:nvPr/>
        </p:nvSpPr>
        <p:spPr>
          <a:xfrm>
            <a:off x="721790" y="3476613"/>
            <a:ext cx="10217265" cy="2620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Задачи:</a:t>
            </a:r>
          </a:p>
          <a:p>
            <a:pPr marL="803275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Создание набора данных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3275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Исследование набора данных</a:t>
            </a:r>
          </a:p>
          <a:p>
            <a:pPr marL="803275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метода трансформации текста в вектор</a:t>
            </a:r>
          </a:p>
          <a:p>
            <a:pPr marL="803275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метода кластеризации</a:t>
            </a:r>
          </a:p>
        </p:txBody>
      </p:sp>
    </p:spTree>
    <p:extLst>
      <p:ext uri="{BB962C8B-B14F-4D97-AF65-F5344CB8AC3E}">
        <p14:creationId xmlns:p14="http://schemas.microsoft.com/office/powerpoint/2010/main" val="368818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4E992-7788-4807-B214-E83A592B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95" y="85011"/>
            <a:ext cx="8534400" cy="849145"/>
          </a:xfrm>
        </p:spPr>
        <p:txBody>
          <a:bodyPr>
            <a:normAutofit/>
          </a:bodyPr>
          <a:lstStyle/>
          <a:p>
            <a:r>
              <a:rPr lang="ru-RU" sz="4400" dirty="0"/>
              <a:t>Создание набора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E4A91D-59A5-4A51-A04C-9C25146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5299" y="5992340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4</a:t>
            </a:fld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57974-9177-4E93-94F3-5D9BF396588D}"/>
              </a:ext>
            </a:extLst>
          </p:cNvPr>
          <p:cNvSpPr txBox="1"/>
          <p:nvPr/>
        </p:nvSpPr>
        <p:spPr>
          <a:xfrm>
            <a:off x="902726" y="1007569"/>
            <a:ext cx="91440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/>
              <a:t>Источник данных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/>
              <a:t>Формат файла для обработки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D71E59-A1AA-453D-94C4-FACE64469E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43"/>
          <a:stretch/>
        </p:blipFill>
        <p:spPr>
          <a:xfrm>
            <a:off x="8150701" y="768637"/>
            <a:ext cx="3135720" cy="211886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2885D98-A4D2-4F39-B16A-F18A398C5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363" y="2887499"/>
            <a:ext cx="6597477" cy="332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7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4E992-7788-4807-B214-E83A592B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95" y="85011"/>
            <a:ext cx="8534400" cy="849145"/>
          </a:xfrm>
        </p:spPr>
        <p:txBody>
          <a:bodyPr>
            <a:normAutofit/>
          </a:bodyPr>
          <a:lstStyle/>
          <a:p>
            <a:r>
              <a:rPr lang="ru-RU" sz="4400" dirty="0"/>
              <a:t>Исследование набора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E4A91D-59A5-4A51-A04C-9C25146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5299" y="5992340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5</a:t>
            </a:fld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ED4A4-35AD-4A7E-B31B-16367E4B0D93}"/>
              </a:ext>
            </a:extLst>
          </p:cNvPr>
          <p:cNvSpPr txBox="1"/>
          <p:nvPr/>
        </p:nvSpPr>
        <p:spPr>
          <a:xfrm>
            <a:off x="1073459" y="1121058"/>
            <a:ext cx="588614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/>
              <a:t>Удаление лишних символов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/>
              <a:t>Удаление предлогов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/>
              <a:t>Исключение общих слов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/>
              <a:t>Трансформация слов в начальную форму 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3C5B16-060A-49A4-BECB-0BB195991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507" y="1121058"/>
            <a:ext cx="4394658" cy="221632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E728104-72D1-4C4C-998C-411A501C4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506" y="3487220"/>
            <a:ext cx="4445458" cy="228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9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F929B-10BC-4A13-8FF4-B8FEA0D7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трансформации-1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5D3DC-77A1-48B6-9E31-A388C6245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42046"/>
          </a:xfrm>
        </p:spPr>
        <p:txBody>
          <a:bodyPr/>
          <a:lstStyle/>
          <a:p>
            <a:r>
              <a:rPr lang="ru-RU" dirty="0"/>
              <a:t>Преобразование наименования в вектор вхождений слов в предложение</a:t>
            </a:r>
            <a:r>
              <a:rPr lang="en-US" dirty="0"/>
              <a:t> (</a:t>
            </a:r>
            <a:r>
              <a:rPr lang="en-US" dirty="0" err="1"/>
              <a:t>CountVectorize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57E9A5E-1669-4A60-9E63-357622B22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20" y="3145308"/>
            <a:ext cx="9763760" cy="294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3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F929B-10BC-4A13-8FF4-B8FEA0D7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трансформации-2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5D3DC-77A1-48B6-9E31-A388C6245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42046"/>
          </a:xfrm>
        </p:spPr>
        <p:txBody>
          <a:bodyPr/>
          <a:lstStyle/>
          <a:p>
            <a:r>
              <a:rPr lang="ru-RU" dirty="0"/>
              <a:t>Преобразование наименования в вектор частот вхождений слов в предложение (</a:t>
            </a:r>
            <a:r>
              <a:rPr lang="en-US" dirty="0" err="1"/>
              <a:t>TFIDVectorize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C7283A-890E-47B0-8C0B-A01D1D433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0" y="3002610"/>
            <a:ext cx="9652000" cy="301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4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F929B-10BC-4A13-8FF4-B8FEA0D7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трансформации-3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5D3DC-77A1-48B6-9E31-A388C6245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4204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Преобразование наименования в вектор частот вхождений слов в предложение и последовательное хеширование в вектор большей размерности</a:t>
            </a:r>
            <a:r>
              <a:rPr lang="en-US" dirty="0"/>
              <a:t> (</a:t>
            </a:r>
            <a:r>
              <a:rPr lang="en-US" dirty="0" err="1"/>
              <a:t>HashingVectorize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92F59F-45D8-448C-9384-AD92220F9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3008855"/>
            <a:ext cx="11684000" cy="270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4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F929B-10BC-4A13-8FF4-B8FEA0D7F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rmAutofit fontScale="90000"/>
          </a:bodyPr>
          <a:lstStyle/>
          <a:p>
            <a:r>
              <a:rPr lang="ru-RU" dirty="0"/>
              <a:t>Выбор метода кластеризации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5D3DC-77A1-48B6-9E31-A388C6245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596"/>
            <a:ext cx="10515600" cy="1042046"/>
          </a:xfrm>
        </p:spPr>
        <p:txBody>
          <a:bodyPr>
            <a:normAutofit/>
          </a:bodyPr>
          <a:lstStyle/>
          <a:p>
            <a:r>
              <a:rPr lang="ru-RU" dirty="0"/>
              <a:t>Так как нет понимания сколько кластеров требуется, был выбран метод распространения родственности </a:t>
            </a:r>
            <a:r>
              <a:rPr lang="en-US" dirty="0"/>
              <a:t>(Affinity Propagation)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943822-53F1-4D46-A46E-BDCF22381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760" y="2121318"/>
            <a:ext cx="8081723" cy="415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703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470</Words>
  <Application>Microsoft Office PowerPoint</Application>
  <PresentationFormat>Широкоэкранный</PresentationFormat>
  <Paragraphs>75</Paragraphs>
  <Slides>10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«Лексическая кластеризация продуктового справочника методами машинного обучения без учителя для анализа данных»</vt:lpstr>
      <vt:lpstr>Актуальность</vt:lpstr>
      <vt:lpstr>Цель работы</vt:lpstr>
      <vt:lpstr>Создание набора данных</vt:lpstr>
      <vt:lpstr>Исследование набора данных</vt:lpstr>
      <vt:lpstr>Методы трансформации-1 </vt:lpstr>
      <vt:lpstr>Методы трансформации-2 </vt:lpstr>
      <vt:lpstr>Методы трансформации-3</vt:lpstr>
      <vt:lpstr>Выбор метода кластеризации</vt:lpstr>
      <vt:lpstr>Итоги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морских судов на аэрофотоснимках методами компьютерного зрения</dc:title>
  <dc:creator>KirillKirillллин</dc:creator>
  <cp:lastModifiedBy>KirillKirillллин</cp:lastModifiedBy>
  <cp:revision>26</cp:revision>
  <dcterms:created xsi:type="dcterms:W3CDTF">2021-12-15T08:05:33Z</dcterms:created>
  <dcterms:modified xsi:type="dcterms:W3CDTF">2022-04-14T08:33:10Z</dcterms:modified>
</cp:coreProperties>
</file>