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7" r:id="rId2"/>
    <p:sldId id="317" r:id="rId3"/>
    <p:sldId id="319" r:id="rId4"/>
    <p:sldId id="320" r:id="rId5"/>
    <p:sldId id="321" r:id="rId6"/>
    <p:sldId id="322" r:id="rId7"/>
    <p:sldId id="323" r:id="rId8"/>
    <p:sldId id="324" r:id="rId9"/>
    <p:sldId id="325" r:id="rId10"/>
    <p:sldId id="326" r:id="rId11"/>
    <p:sldId id="327" r:id="rId12"/>
    <p:sldId id="328" r:id="rId13"/>
    <p:sldId id="329" r:id="rId1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6340" autoAdjust="0"/>
  </p:normalViewPr>
  <p:slideViewPr>
    <p:cSldViewPr snapToGrid="0">
      <p:cViewPr varScale="1">
        <p:scale>
          <a:sx n="113" d="100"/>
          <a:sy n="113" d="100"/>
        </p:scale>
        <p:origin x="474" y="11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2A444-7A35-48DA-B328-982FA082261C}" type="datetimeFigureOut">
              <a:rPr lang="ru-RU" smtClean="0"/>
              <a:t>28.12.2022</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BEF0AD-2EB4-4EDF-B0D5-693549730528}" type="slidenum">
              <a:rPr lang="ru-RU" smtClean="0"/>
              <a:t>‹#›</a:t>
            </a:fld>
            <a:endParaRPr lang="ru-RU"/>
          </a:p>
        </p:txBody>
      </p:sp>
    </p:spTree>
    <p:extLst>
      <p:ext uri="{BB962C8B-B14F-4D97-AF65-F5344CB8AC3E}">
        <p14:creationId xmlns:p14="http://schemas.microsoft.com/office/powerpoint/2010/main" val="11945137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arenR"/>
            </a:pPr>
            <a:r>
              <a:rPr lang="ru-RU" dirty="0"/>
              <a:t>Актуальность – с ростом глобализации и цифровизации появилась возможность работать с потребительскими данными, активно взаимодействовать с потребителями путем разных акций, особых предложений. Чтобы клиент не забывал о поставщике потребительских услуг, производитель может напомнить о себе посредством коммуникации. Но стоит взять во внимание, что каждая коммуникация стоит денег. Если клиентская база составляет 1 </a:t>
            </a:r>
            <a:r>
              <a:rPr lang="ru-RU" dirty="0" err="1"/>
              <a:t>тыс</a:t>
            </a:r>
            <a:r>
              <a:rPr lang="ru-RU" dirty="0"/>
              <a:t> клиентов, то прислать всем </a:t>
            </a:r>
            <a:r>
              <a:rPr lang="en-US" dirty="0"/>
              <a:t>SMS </a:t>
            </a:r>
            <a:r>
              <a:rPr lang="ru-RU" dirty="0"/>
              <a:t>стоит не дорого. Но что если база составляет миллион? А если несколько миллионов? Даже если у компании большой оборот выручки, каждая такая коммуникация будет ощутимо сказываться на общем бюджете. Поэтому коммуникацию можно организовать гораздо более оптимальным способом. Но как это сделать? Как можно предиктивно оценить, на какого клиента коммуникация окажет положительное влияния?</a:t>
            </a:r>
          </a:p>
        </p:txBody>
      </p:sp>
      <p:sp>
        <p:nvSpPr>
          <p:cNvPr id="4" name="Номер слайда 3"/>
          <p:cNvSpPr>
            <a:spLocks noGrp="1"/>
          </p:cNvSpPr>
          <p:nvPr>
            <p:ph type="sldNum" sz="quarter" idx="5"/>
          </p:nvPr>
        </p:nvSpPr>
        <p:spPr/>
        <p:txBody>
          <a:bodyPr/>
          <a:lstStyle/>
          <a:p>
            <a:fld id="{19BEF0AD-2EB4-4EDF-B0D5-693549730528}" type="slidenum">
              <a:rPr lang="ru-RU" smtClean="0"/>
              <a:t>2</a:t>
            </a:fld>
            <a:endParaRPr lang="ru-RU"/>
          </a:p>
        </p:txBody>
      </p:sp>
    </p:spTree>
    <p:extLst>
      <p:ext uri="{BB962C8B-B14F-4D97-AF65-F5344CB8AC3E}">
        <p14:creationId xmlns:p14="http://schemas.microsoft.com/office/powerpoint/2010/main" val="355580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endParaRPr lang="en-US" dirty="0"/>
          </a:p>
        </p:txBody>
      </p:sp>
      <p:sp>
        <p:nvSpPr>
          <p:cNvPr id="4" name="Номер слайда 3"/>
          <p:cNvSpPr>
            <a:spLocks noGrp="1"/>
          </p:cNvSpPr>
          <p:nvPr>
            <p:ph type="sldNum" sz="quarter" idx="5"/>
          </p:nvPr>
        </p:nvSpPr>
        <p:spPr/>
        <p:txBody>
          <a:bodyPr/>
          <a:lstStyle/>
          <a:p>
            <a:fld id="{19BEF0AD-2EB4-4EDF-B0D5-693549730528}" type="slidenum">
              <a:rPr lang="ru-RU" smtClean="0"/>
              <a:t>4</a:t>
            </a:fld>
            <a:endParaRPr lang="ru-RU"/>
          </a:p>
        </p:txBody>
      </p:sp>
    </p:spTree>
    <p:extLst>
      <p:ext uri="{BB962C8B-B14F-4D97-AF65-F5344CB8AC3E}">
        <p14:creationId xmlns:p14="http://schemas.microsoft.com/office/powerpoint/2010/main" val="1260960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effectLst/>
                    <a:latin typeface="Times New Roman" panose="02020603050405020304" pitchFamily="18" charset="0"/>
                    <a:ea typeface="Calibri" panose="020F0502020204030204" pitchFamily="34" charset="0"/>
                  </a:rPr>
                  <a:t>UpLift</a:t>
                </a:r>
                <a:r>
                  <a:rPr lang="ru-RU" sz="1800" dirty="0">
                    <a:effectLst/>
                    <a:latin typeface="Times New Roman" panose="02020603050405020304" pitchFamily="18" charset="0"/>
                    <a:ea typeface="Calibri" panose="020F0502020204030204" pitchFamily="34" charset="0"/>
                  </a:rPr>
                  <a:t> на первых </a:t>
                </a:r>
                <a:r>
                  <a:rPr lang="en-US" sz="1800" dirty="0">
                    <a:effectLst/>
                    <a:latin typeface="Times New Roman" panose="02020603050405020304" pitchFamily="18" charset="0"/>
                    <a:ea typeface="Calibri" panose="020F0502020204030204" pitchFamily="34" charset="0"/>
                  </a:rPr>
                  <a:t>k</a:t>
                </a:r>
                <a:r>
                  <a:rPr lang="ru-RU" sz="1800" dirty="0">
                    <a:effectLst/>
                    <a:latin typeface="Times New Roman" panose="02020603050405020304" pitchFamily="18" charset="0"/>
                    <a:ea typeface="Calibri" panose="020F0502020204030204" pitchFamily="34" charset="0"/>
                  </a:rPr>
                  <a:t> - </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Чтобы получить значение этой метрики, нужно ранжировать результат прогноза по убыванию, чтобы отобрать клиентов, на которых коммуникация оказывает наибольший эффект. Далее берется разница между конверсией целевой группы, с которой осуществлялась коммуникация, и конверсией контрольной группы, которая осталась без коммуникации.</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800" dirty="0">
                    <a:latin typeface="Times New Roman" panose="02020603050405020304" pitchFamily="18" charset="0"/>
                  </a:rPr>
                  <a:t>Средний взвешенный</a:t>
                </a:r>
                <a:r>
                  <a:rPr lang="en-US" sz="1800" dirty="0">
                    <a:latin typeface="Times New Roman" panose="02020603050405020304" pitchFamily="18" charset="0"/>
                  </a:rPr>
                  <a:t> </a:t>
                </a:r>
                <a:r>
                  <a:rPr lang="en-US" sz="1800" dirty="0" err="1">
                    <a:latin typeface="Times New Roman" panose="02020603050405020304" pitchFamily="18" charset="0"/>
                  </a:rPr>
                  <a:t>UpLift</a:t>
                </a:r>
                <a:r>
                  <a:rPr lang="en-US" sz="1800" dirty="0">
                    <a:latin typeface="Times New Roman" panose="02020603050405020304" pitchFamily="18" charset="0"/>
                  </a:rPr>
                  <a:t> </a:t>
                </a:r>
                <a:r>
                  <a:rPr lang="ru-RU" sz="1800" dirty="0">
                    <a:effectLst/>
                    <a:latin typeface="Times New Roman" panose="02020603050405020304" pitchFamily="18" charset="0"/>
                    <a:cs typeface="Times New Roman" panose="02020603050405020304" pitchFamily="18" charset="0"/>
                  </a:rPr>
                  <a:t>- </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Алгоритм расчета схож с предыдущей метрикой:</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359410" lvl="0" indent="-342900" algn="just">
                  <a:lnSpc>
                    <a:spcPct val="107000"/>
                  </a:lnSpc>
                  <a:spcAft>
                    <a:spcPts val="800"/>
                  </a:spcAft>
                  <a:buFont typeface="+mj-lt"/>
                  <a:buAutoNum type="arabicPeriod"/>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Выборка сортируется по прогнозу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UpLift</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359410" lvl="0" indent="-342900" algn="just">
                  <a:lnSpc>
                    <a:spcPct val="107000"/>
                  </a:lnSpc>
                  <a:spcAft>
                    <a:spcPts val="800"/>
                  </a:spcAft>
                  <a:buFont typeface="+mj-lt"/>
                  <a:buAutoNum type="arabicPeriod"/>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Отсортированные данные делятся на интервалы – обычно берется 10 интервалов.</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359410" lvl="0" indent="-342900" algn="just">
                  <a:lnSpc>
                    <a:spcPct val="107000"/>
                  </a:lnSpc>
                  <a:spcAft>
                    <a:spcPts val="800"/>
                  </a:spcAft>
                  <a:buFont typeface="+mj-lt"/>
                  <a:buAutoNum type="arabicPeriod"/>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Для каждого интервала оцениваем </a:t>
                </a:r>
                <a14:m>
                  <m:oMath xmlns:m="http://schemas.openxmlformats.org/officeDocument/2006/math">
                    <m:r>
                      <a:rPr lang="ru-RU" sz="1800" i="1">
                        <a:effectLst/>
                        <a:latin typeface="Cambria Math" panose="02040503050406030204" pitchFamily="18" charset="0"/>
                        <a:ea typeface="Calibri" panose="020F0502020204030204" pitchFamily="34" charset="0"/>
                        <a:cs typeface="Times New Roman" panose="02020603050405020304" pitchFamily="18" charset="0"/>
                      </a:rPr>
                      <m:t>𝐶</m:t>
                    </m:r>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800" i="1">
                            <a:effectLst/>
                            <a:latin typeface="Cambria Math" panose="02040503050406030204" pitchFamily="18" charset="0"/>
                            <a:ea typeface="Calibri" panose="020F0502020204030204" pitchFamily="34" charset="0"/>
                            <a:cs typeface="Times New Roman" panose="02020603050405020304" pitchFamily="18" charset="0"/>
                          </a:rPr>
                          <m:t>𝑅</m:t>
                        </m:r>
                      </m:e>
                      <m:sub>
                        <m:r>
                          <a:rPr lang="ru-RU" sz="1800" i="1">
                            <a:effectLst/>
                            <a:latin typeface="Cambria Math" panose="02040503050406030204" pitchFamily="18" charset="0"/>
                            <a:ea typeface="Calibri" panose="020F0502020204030204" pitchFamily="34" charset="0"/>
                            <a:cs typeface="Times New Roman" panose="02020603050405020304" pitchFamily="18" charset="0"/>
                          </a:rPr>
                          <m:t>𝐾</m:t>
                        </m:r>
                        <m:r>
                          <a:rPr lang="ru-RU" sz="1800">
                            <a:effectLst/>
                            <a:latin typeface="Cambria Math" panose="02040503050406030204" pitchFamily="18" charset="0"/>
                            <a:ea typeface="Calibri" panose="020F0502020204030204" pitchFamily="34" charset="0"/>
                            <a:cs typeface="Times New Roman" panose="02020603050405020304" pitchFamily="18" charset="0"/>
                          </a:rPr>
                          <m:t>%</m:t>
                        </m:r>
                      </m:sub>
                    </m:sSub>
                    <m:r>
                      <a:rPr lang="ru-RU" sz="1800">
                        <a:effectLst/>
                        <a:latin typeface="Cambria Math" panose="02040503050406030204" pitchFamily="18" charset="0"/>
                        <a:ea typeface="Calibri" panose="020F0502020204030204" pitchFamily="34" charset="0"/>
                        <a:cs typeface="Times New Roman" panose="02020603050405020304" pitchFamily="18" charset="0"/>
                      </a:rPr>
                      <m:t> </m:t>
                    </m:r>
                    <m:d>
                      <m:d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800" i="1">
                                <a:effectLst/>
                                <a:latin typeface="Cambria Math" panose="02040503050406030204" pitchFamily="18" charset="0"/>
                                <a:ea typeface="Calibri" panose="020F0502020204030204" pitchFamily="34" charset="0"/>
                                <a:cs typeface="Times New Roman" panose="02020603050405020304" pitchFamily="18" charset="0"/>
                              </a:rPr>
                              <m:t>𝑋</m:t>
                            </m:r>
                          </m:e>
                          <m:sub>
                            <m:r>
                              <a:rPr lang="ru-RU" sz="1800" i="1">
                                <a:effectLst/>
                                <a:latin typeface="Cambria Math" panose="02040503050406030204" pitchFamily="18" charset="0"/>
                                <a:ea typeface="Calibri" panose="020F0502020204030204" pitchFamily="34" charset="0"/>
                                <a:cs typeface="Times New Roman" panose="02020603050405020304" pitchFamily="18" charset="0"/>
                              </a:rPr>
                              <m:t>𝑡𝑎𝑟𝑔𝑒𝑡</m:t>
                            </m:r>
                          </m:sub>
                        </m:sSub>
                      </m:e>
                    </m:d>
                    <m:r>
                      <a:rPr lang="ru-RU" sz="1800">
                        <a:effectLst/>
                        <a:latin typeface="Cambria Math" panose="02040503050406030204" pitchFamily="18" charset="0"/>
                        <a:ea typeface="Calibri" panose="020F0502020204030204" pitchFamily="34" charset="0"/>
                        <a:cs typeface="Times New Roman" panose="02020603050405020304" pitchFamily="18" charset="0"/>
                      </a:rPr>
                      <m:t> и </m:t>
                    </m:r>
                    <m:r>
                      <a:rPr lang="ru-RU" sz="1800" i="1">
                        <a:effectLst/>
                        <a:latin typeface="Cambria Math" panose="02040503050406030204" pitchFamily="18" charset="0"/>
                        <a:ea typeface="Calibri" panose="020F0502020204030204" pitchFamily="34" charset="0"/>
                        <a:cs typeface="Times New Roman" panose="02020603050405020304" pitchFamily="18" charset="0"/>
                      </a:rPr>
                      <m:t>𝐶</m:t>
                    </m:r>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800" i="1">
                            <a:effectLst/>
                            <a:latin typeface="Cambria Math" panose="02040503050406030204" pitchFamily="18" charset="0"/>
                            <a:ea typeface="Calibri" panose="020F0502020204030204" pitchFamily="34" charset="0"/>
                            <a:cs typeface="Times New Roman" panose="02020603050405020304" pitchFamily="18" charset="0"/>
                          </a:rPr>
                          <m:t>𝑅</m:t>
                        </m:r>
                      </m:e>
                      <m:sub>
                        <m:r>
                          <a:rPr lang="ru-RU" sz="1800" i="1">
                            <a:effectLst/>
                            <a:latin typeface="Cambria Math" panose="02040503050406030204" pitchFamily="18" charset="0"/>
                            <a:ea typeface="Calibri" panose="020F0502020204030204" pitchFamily="34" charset="0"/>
                            <a:cs typeface="Times New Roman" panose="02020603050405020304" pitchFamily="18" charset="0"/>
                          </a:rPr>
                          <m:t>𝐾</m:t>
                        </m:r>
                        <m:r>
                          <a:rPr lang="ru-RU" sz="1800">
                            <a:effectLst/>
                            <a:latin typeface="Cambria Math" panose="02040503050406030204" pitchFamily="18" charset="0"/>
                            <a:ea typeface="Calibri" panose="020F0502020204030204" pitchFamily="34" charset="0"/>
                            <a:cs typeface="Times New Roman" panose="02020603050405020304" pitchFamily="18" charset="0"/>
                          </a:rPr>
                          <m:t>%</m:t>
                        </m:r>
                      </m:sub>
                    </m:sSub>
                    <m:r>
                      <a:rPr lang="ru-RU" sz="1800">
                        <a:effectLst/>
                        <a:latin typeface="Cambria Math" panose="02040503050406030204" pitchFamily="18" charset="0"/>
                        <a:ea typeface="Calibri" panose="020F0502020204030204" pitchFamily="34" charset="0"/>
                        <a:cs typeface="Times New Roman" panose="02020603050405020304" pitchFamily="18" charset="0"/>
                      </a:rPr>
                      <m:t> </m:t>
                    </m:r>
                    <m:d>
                      <m:d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800" i="1">
                                <a:effectLst/>
                                <a:latin typeface="Cambria Math" panose="02040503050406030204" pitchFamily="18" charset="0"/>
                                <a:ea typeface="Calibri" panose="020F0502020204030204" pitchFamily="34" charset="0"/>
                                <a:cs typeface="Times New Roman" panose="02020603050405020304" pitchFamily="18" charset="0"/>
                              </a:rPr>
                              <m:t>𝑋</m:t>
                            </m:r>
                          </m:e>
                          <m:sub>
                            <m:r>
                              <a:rPr lang="ru-RU" sz="1800" i="1">
                                <a:effectLst/>
                                <a:latin typeface="Cambria Math" panose="02040503050406030204" pitchFamily="18" charset="0"/>
                                <a:ea typeface="Calibri" panose="020F0502020204030204" pitchFamily="34" charset="0"/>
                                <a:cs typeface="Times New Roman" panose="02020603050405020304" pitchFamily="18" charset="0"/>
                              </a:rPr>
                              <m:t>𝑐𝑜𝑛𝑡𝑟𝑜𝑙</m:t>
                            </m:r>
                          </m:sub>
                        </m:sSub>
                      </m:e>
                    </m:d>
                  </m:oMath>
                </a14:m>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и берем разность.</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ru-RU" dirty="0"/>
              </a:p>
            </p:txBody>
          </p:sp>
        </mc:Choice>
        <mc:Fallback>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effectLst/>
                    <a:latin typeface="Times New Roman" panose="02020603050405020304" pitchFamily="18" charset="0"/>
                    <a:ea typeface="Calibri" panose="020F0502020204030204" pitchFamily="34" charset="0"/>
                  </a:rPr>
                  <a:t>UpLift</a:t>
                </a:r>
                <a:r>
                  <a:rPr lang="ru-RU" sz="1800" dirty="0">
                    <a:effectLst/>
                    <a:latin typeface="Times New Roman" panose="02020603050405020304" pitchFamily="18" charset="0"/>
                    <a:ea typeface="Calibri" panose="020F0502020204030204" pitchFamily="34" charset="0"/>
                  </a:rPr>
                  <a:t> на первых </a:t>
                </a:r>
                <a:r>
                  <a:rPr lang="en-US" sz="1800" dirty="0">
                    <a:effectLst/>
                    <a:latin typeface="Times New Roman" panose="02020603050405020304" pitchFamily="18" charset="0"/>
                    <a:ea typeface="Calibri" panose="020F0502020204030204" pitchFamily="34" charset="0"/>
                  </a:rPr>
                  <a:t>k</a:t>
                </a:r>
                <a:r>
                  <a:rPr lang="ru-RU" sz="1800" dirty="0">
                    <a:effectLst/>
                    <a:latin typeface="Times New Roman" panose="02020603050405020304" pitchFamily="18" charset="0"/>
                    <a:ea typeface="Calibri" panose="020F0502020204030204" pitchFamily="34" charset="0"/>
                  </a:rPr>
                  <a:t> - </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Чтобы получить значение этой метрики, нужно ранжировать результат прогноза по убыванию, чтобы отобрать клиентов, на которых коммуникация оказывает наибольший эффект. Далее берется разница между конверсией целевой группы, с которой осуществлялась коммуникация, и конверсией контрольной группы, которая осталась без коммуникации.</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800" dirty="0">
                    <a:latin typeface="Times New Roman" panose="02020603050405020304" pitchFamily="18" charset="0"/>
                  </a:rPr>
                  <a:t>Средний взвешенный</a:t>
                </a:r>
                <a:r>
                  <a:rPr lang="en-US" sz="1800" dirty="0">
                    <a:latin typeface="Times New Roman" panose="02020603050405020304" pitchFamily="18" charset="0"/>
                  </a:rPr>
                  <a:t> </a:t>
                </a:r>
                <a:r>
                  <a:rPr lang="en-US" sz="1800" dirty="0" err="1">
                    <a:latin typeface="Times New Roman" panose="02020603050405020304" pitchFamily="18" charset="0"/>
                  </a:rPr>
                  <a:t>UpLift</a:t>
                </a:r>
                <a:r>
                  <a:rPr lang="en-US" sz="1800" dirty="0">
                    <a:latin typeface="Times New Roman" panose="02020603050405020304" pitchFamily="18" charset="0"/>
                  </a:rPr>
                  <a:t> </a:t>
                </a:r>
                <a:r>
                  <a:rPr lang="ru-RU" sz="1800" dirty="0">
                    <a:effectLst/>
                    <a:latin typeface="Times New Roman" panose="02020603050405020304" pitchFamily="18" charset="0"/>
                    <a:cs typeface="Times New Roman" panose="02020603050405020304" pitchFamily="18" charset="0"/>
                  </a:rPr>
                  <a:t>- </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Алгоритм расчета схож с предыдущей метрикой:</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359410" lvl="0" indent="-342900" algn="just">
                  <a:lnSpc>
                    <a:spcPct val="107000"/>
                  </a:lnSpc>
                  <a:spcAft>
                    <a:spcPts val="800"/>
                  </a:spcAft>
                  <a:buFont typeface="+mj-lt"/>
                  <a:buAutoNum type="arabicPeriod"/>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Выборка сортируется по прогнозу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UpLift</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359410" lvl="0" indent="-342900" algn="just">
                  <a:lnSpc>
                    <a:spcPct val="107000"/>
                  </a:lnSpc>
                  <a:spcAft>
                    <a:spcPts val="800"/>
                  </a:spcAft>
                  <a:buFont typeface="+mj-lt"/>
                  <a:buAutoNum type="arabicPeriod"/>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Отсортированные данные делятся на интервалы – обычно берется 10 интервалов.</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359410" lvl="0" indent="-342900" algn="just">
                  <a:lnSpc>
                    <a:spcPct val="107000"/>
                  </a:lnSpc>
                  <a:spcAft>
                    <a:spcPts val="800"/>
                  </a:spcAft>
                  <a:buFont typeface="+mj-lt"/>
                  <a:buAutoNum type="arabicPeriod"/>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Для каждого интервала оцениваем </a:t>
                </a:r>
                <a:r>
                  <a:rPr lang="ru-RU" sz="1800" i="0">
                    <a:effectLst/>
                    <a:latin typeface="Cambria Math" panose="02040503050406030204" pitchFamily="18" charset="0"/>
                    <a:ea typeface="Calibri" panose="020F0502020204030204" pitchFamily="34" charset="0"/>
                    <a:cs typeface="Times New Roman" panose="02020603050405020304" pitchFamily="18" charset="0"/>
                  </a:rPr>
                  <a:t>𝐶𝑅_(𝐾%)  </a:t>
                </a:r>
                <a:r>
                  <a:rPr lang="ru-RU" sz="1800" i="0">
                    <a:effectLst/>
                    <a:latin typeface="Cambria Math" panose="02040503050406030204" pitchFamily="18" charset="0"/>
                    <a:cs typeface="Times New Roman" panose="02020603050405020304" pitchFamily="18" charset="0"/>
                  </a:rPr>
                  <a:t>(</a:t>
                </a:r>
                <a:r>
                  <a:rPr lang="ru-RU" sz="1800" i="0">
                    <a:effectLst/>
                    <a:latin typeface="Cambria Math" panose="02040503050406030204" pitchFamily="18" charset="0"/>
                    <a:ea typeface="Calibri" panose="020F0502020204030204" pitchFamily="34" charset="0"/>
                    <a:cs typeface="Times New Roman" panose="02020603050405020304" pitchFamily="18" charset="0"/>
                  </a:rPr>
                  <a:t>𝑋_𝑡𝑎𝑟𝑔𝑒𝑡 )  и 𝐶𝑅_(𝐾%)  </a:t>
                </a:r>
                <a:r>
                  <a:rPr lang="ru-RU" sz="1800" i="0">
                    <a:effectLst/>
                    <a:latin typeface="Cambria Math" panose="02040503050406030204" pitchFamily="18" charset="0"/>
                    <a:cs typeface="Times New Roman" panose="02020603050405020304" pitchFamily="18" charset="0"/>
                  </a:rPr>
                  <a:t>(</a:t>
                </a:r>
                <a:r>
                  <a:rPr lang="ru-RU" sz="1800" i="0">
                    <a:effectLst/>
                    <a:latin typeface="Cambria Math" panose="02040503050406030204" pitchFamily="18" charset="0"/>
                    <a:ea typeface="Calibri" panose="020F0502020204030204" pitchFamily="34" charset="0"/>
                    <a:cs typeface="Times New Roman" panose="02020603050405020304" pitchFamily="18" charset="0"/>
                  </a:rPr>
                  <a:t>𝑋_𝑐𝑜𝑛𝑡𝑟𝑜𝑙 )</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и берем разность.</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ru-RU" dirty="0"/>
              </a:p>
            </p:txBody>
          </p:sp>
        </mc:Fallback>
      </mc:AlternateContent>
      <p:sp>
        <p:nvSpPr>
          <p:cNvPr id="4" name="Номер слайда 3"/>
          <p:cNvSpPr>
            <a:spLocks noGrp="1"/>
          </p:cNvSpPr>
          <p:nvPr>
            <p:ph type="sldNum" sz="quarter" idx="5"/>
          </p:nvPr>
        </p:nvSpPr>
        <p:spPr/>
        <p:txBody>
          <a:bodyPr/>
          <a:lstStyle/>
          <a:p>
            <a:fld id="{19BEF0AD-2EB4-4EDF-B0D5-693549730528}" type="slidenum">
              <a:rPr lang="ru-RU" smtClean="0"/>
              <a:t>5</a:t>
            </a:fld>
            <a:endParaRPr lang="ru-RU"/>
          </a:p>
        </p:txBody>
      </p:sp>
    </p:spTree>
    <p:extLst>
      <p:ext uri="{BB962C8B-B14F-4D97-AF65-F5344CB8AC3E}">
        <p14:creationId xmlns:p14="http://schemas.microsoft.com/office/powerpoint/2010/main" val="32046058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l">
              <a:lnSpc>
                <a:spcPct val="107000"/>
              </a:lnSpc>
              <a:spcBef>
                <a:spcPts val="200"/>
              </a:spcBef>
            </a:pPr>
            <a:r>
              <a:rPr lang="en-US" sz="1800" b="1" dirty="0" err="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UpLift</a:t>
            </a:r>
            <a:r>
              <a:rPr lang="ru-RU" sz="18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 кривая (</a:t>
            </a:r>
            <a:r>
              <a:rPr lang="en-US" sz="1800" b="1" dirty="0" err="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UpLift</a:t>
            </a:r>
            <a:r>
              <a:rPr lang="en-US" sz="18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 Curve</a:t>
            </a:r>
            <a:r>
              <a:rPr lang="ru-RU" sz="18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ru-RU" sz="18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 - </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Данная кривая строится как функция с нарастающим итогом, где для каждой точки задается соответствующий </a:t>
            </a:r>
            <a:r>
              <a:rPr lang="ru-RU" sz="1800" dirty="0" err="1">
                <a:effectLst/>
                <a:latin typeface="Times New Roman" panose="02020603050405020304" pitchFamily="18" charset="0"/>
                <a:ea typeface="Calibri" panose="020F0502020204030204" pitchFamily="34" charset="0"/>
                <a:cs typeface="Times New Roman" panose="02020603050405020304" pitchFamily="18" charset="0"/>
              </a:rPr>
              <a:t>UpLift</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a:t>
            </a:r>
          </a:p>
          <a:p>
            <a:pPr algn="l">
              <a:lnSpc>
                <a:spcPct val="107000"/>
              </a:lnSpc>
              <a:spcBef>
                <a:spcPts val="200"/>
              </a:spcBef>
            </a:pPr>
            <a:endParaRPr lang="ru-RU"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200"/>
              </a:spcBef>
              <a:spcAft>
                <a:spcPts val="0"/>
              </a:spcAft>
              <a:buClrTx/>
              <a:buSzTx/>
              <a:buFontTx/>
              <a:buNone/>
              <a:tabLst/>
              <a:defRPr/>
            </a:pPr>
            <a:r>
              <a:rPr lang="en-US" sz="1800" b="1" dirty="0" err="1">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Qini</a:t>
            </a:r>
            <a:r>
              <a:rPr lang="en-US" sz="18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800" b="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кривая</a:t>
            </a:r>
            <a:r>
              <a:rPr lang="ru-RU" sz="18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 - </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Данную функцию можно выразить через </a:t>
            </a:r>
            <a:r>
              <a:rPr lang="ru-RU" sz="1800" dirty="0" err="1">
                <a:effectLst/>
                <a:latin typeface="Times New Roman" panose="02020603050405020304" pitchFamily="18" charset="0"/>
                <a:ea typeface="Calibri" panose="020F0502020204030204" pitchFamily="34" charset="0"/>
                <a:cs typeface="Times New Roman" panose="02020603050405020304" pitchFamily="18" charset="0"/>
              </a:rPr>
              <a:t>UpLift</a:t>
            </a: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 кривую. Данная кривая будет полезна в тех случаях, когда рабочая группа кратно превышает размер контрольной группы, с чем можно столкнуться во время исследования модели при внедрении в бизнес, когда у компании есть бюджет на произведение коммуникаций со всей клиентской базой и чтобы не упускать потенциальный доход, контрольная группа выделяется как можно меньше.</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Bef>
                <a:spcPts val="200"/>
              </a:spcBef>
            </a:pP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Bef>
                <a:spcPts val="200"/>
              </a:spcBef>
            </a:pP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ru-RU" dirty="0"/>
          </a:p>
        </p:txBody>
      </p:sp>
      <p:sp>
        <p:nvSpPr>
          <p:cNvPr id="4" name="Номер слайда 3"/>
          <p:cNvSpPr>
            <a:spLocks noGrp="1"/>
          </p:cNvSpPr>
          <p:nvPr>
            <p:ph type="sldNum" sz="quarter" idx="5"/>
          </p:nvPr>
        </p:nvSpPr>
        <p:spPr/>
        <p:txBody>
          <a:bodyPr/>
          <a:lstStyle/>
          <a:p>
            <a:fld id="{19BEF0AD-2EB4-4EDF-B0D5-693549730528}" type="slidenum">
              <a:rPr lang="ru-RU" smtClean="0"/>
              <a:t>6</a:t>
            </a:fld>
            <a:endParaRPr lang="ru-RU"/>
          </a:p>
        </p:txBody>
      </p:sp>
    </p:spTree>
    <p:extLst>
      <p:ext uri="{BB962C8B-B14F-4D97-AF65-F5344CB8AC3E}">
        <p14:creationId xmlns:p14="http://schemas.microsoft.com/office/powerpoint/2010/main" val="41511768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Описание экспериментальной установки</a:t>
            </a:r>
            <a:r>
              <a:rPr lang="en-US" dirty="0"/>
              <a:t>:</a:t>
            </a:r>
          </a:p>
          <a:p>
            <a:r>
              <a:rPr lang="en-US" dirty="0"/>
              <a:t>	1) </a:t>
            </a:r>
            <a:r>
              <a:rPr lang="ru-RU" dirty="0"/>
              <a:t>Для оценки каждого подхода проводилась кросс – валидация с усреднением результатов</a:t>
            </a:r>
            <a:endParaRPr lang="en-US" dirty="0"/>
          </a:p>
          <a:p>
            <a:r>
              <a:rPr lang="en-US" dirty="0"/>
              <a:t>	2) </a:t>
            </a:r>
            <a:r>
              <a:rPr lang="ru-RU" dirty="0"/>
              <a:t>Для всех методов, кроме базовой модели, используется дерево решений в модификации градиентного </a:t>
            </a:r>
            <a:r>
              <a:rPr lang="ru-RU" dirty="0" err="1"/>
              <a:t>бустинга</a:t>
            </a:r>
            <a:r>
              <a:rPr lang="ru-RU" dirty="0"/>
              <a:t>.</a:t>
            </a:r>
          </a:p>
        </p:txBody>
      </p:sp>
      <p:sp>
        <p:nvSpPr>
          <p:cNvPr id="4" name="Номер слайда 3"/>
          <p:cNvSpPr>
            <a:spLocks noGrp="1"/>
          </p:cNvSpPr>
          <p:nvPr>
            <p:ph type="sldNum" sz="quarter" idx="5"/>
          </p:nvPr>
        </p:nvSpPr>
        <p:spPr/>
        <p:txBody>
          <a:bodyPr/>
          <a:lstStyle/>
          <a:p>
            <a:fld id="{19BEF0AD-2EB4-4EDF-B0D5-693549730528}" type="slidenum">
              <a:rPr lang="ru-RU" smtClean="0"/>
              <a:t>7</a:t>
            </a:fld>
            <a:endParaRPr lang="ru-RU"/>
          </a:p>
        </p:txBody>
      </p:sp>
    </p:spTree>
    <p:extLst>
      <p:ext uri="{BB962C8B-B14F-4D97-AF65-F5344CB8AC3E}">
        <p14:creationId xmlns:p14="http://schemas.microsoft.com/office/powerpoint/2010/main" val="2147388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F269CBD-5F75-424B-BA42-61FAC09A534B}"/>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1749FE02-D925-41F6-99FA-C32E3E4CD8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682E01BA-6A93-4B04-8ED0-27BA93160FD3}"/>
              </a:ext>
            </a:extLst>
          </p:cNvPr>
          <p:cNvSpPr>
            <a:spLocks noGrp="1"/>
          </p:cNvSpPr>
          <p:nvPr>
            <p:ph type="dt" sz="half" idx="10"/>
          </p:nvPr>
        </p:nvSpPr>
        <p:spPr/>
        <p:txBody>
          <a:bodyPr/>
          <a:lstStyle/>
          <a:p>
            <a:fld id="{CE67568C-EEB0-4DC9-AE5A-BF4C8292B1DF}" type="datetime1">
              <a:rPr lang="ru-RU" smtClean="0"/>
              <a:t>28.12.2022</a:t>
            </a:fld>
            <a:endParaRPr lang="ru-RU"/>
          </a:p>
        </p:txBody>
      </p:sp>
      <p:sp>
        <p:nvSpPr>
          <p:cNvPr id="5" name="Нижний колонтитул 4">
            <a:extLst>
              <a:ext uri="{FF2B5EF4-FFF2-40B4-BE49-F238E27FC236}">
                <a16:creationId xmlns:a16="http://schemas.microsoft.com/office/drawing/2014/main" id="{1FF98A75-FC5C-46B6-86F5-3C119B6951CA}"/>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1F391C56-688A-4754-956A-E0D48DC1A1C8}"/>
              </a:ext>
            </a:extLst>
          </p:cNvPr>
          <p:cNvSpPr>
            <a:spLocks noGrp="1"/>
          </p:cNvSpPr>
          <p:nvPr>
            <p:ph type="sldNum" sz="quarter" idx="12"/>
          </p:nvPr>
        </p:nvSpPr>
        <p:spPr/>
        <p:txBody>
          <a:bodyPr/>
          <a:lstStyle/>
          <a:p>
            <a:fld id="{DD52A6CB-90DA-4351-BF49-99661FABD7B0}" type="slidenum">
              <a:rPr lang="ru-RU" smtClean="0"/>
              <a:t>‹#›</a:t>
            </a:fld>
            <a:endParaRPr lang="ru-RU"/>
          </a:p>
        </p:txBody>
      </p:sp>
    </p:spTree>
    <p:extLst>
      <p:ext uri="{BB962C8B-B14F-4D97-AF65-F5344CB8AC3E}">
        <p14:creationId xmlns:p14="http://schemas.microsoft.com/office/powerpoint/2010/main" val="3006068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DFABBF0-FB7B-438E-93AD-2ED5B937E6A2}"/>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FC1E3778-A37A-4B41-B30A-E158462F7C47}"/>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BA89CDD7-6E32-4114-9DEB-07AE58DD3C29}"/>
              </a:ext>
            </a:extLst>
          </p:cNvPr>
          <p:cNvSpPr>
            <a:spLocks noGrp="1"/>
          </p:cNvSpPr>
          <p:nvPr>
            <p:ph type="dt" sz="half" idx="10"/>
          </p:nvPr>
        </p:nvSpPr>
        <p:spPr/>
        <p:txBody>
          <a:bodyPr/>
          <a:lstStyle/>
          <a:p>
            <a:fld id="{C4BCE22F-461D-4E3B-B90B-D4C17BCF6E04}" type="datetime1">
              <a:rPr lang="ru-RU" smtClean="0"/>
              <a:t>28.12.2022</a:t>
            </a:fld>
            <a:endParaRPr lang="ru-RU"/>
          </a:p>
        </p:txBody>
      </p:sp>
      <p:sp>
        <p:nvSpPr>
          <p:cNvPr id="5" name="Нижний колонтитул 4">
            <a:extLst>
              <a:ext uri="{FF2B5EF4-FFF2-40B4-BE49-F238E27FC236}">
                <a16:creationId xmlns:a16="http://schemas.microsoft.com/office/drawing/2014/main" id="{CEA76303-F867-48D7-B74A-CB12DFAD3715}"/>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EC177F80-AE74-430E-BA32-FF5811D3ED98}"/>
              </a:ext>
            </a:extLst>
          </p:cNvPr>
          <p:cNvSpPr>
            <a:spLocks noGrp="1"/>
          </p:cNvSpPr>
          <p:nvPr>
            <p:ph type="sldNum" sz="quarter" idx="12"/>
          </p:nvPr>
        </p:nvSpPr>
        <p:spPr/>
        <p:txBody>
          <a:bodyPr/>
          <a:lstStyle/>
          <a:p>
            <a:fld id="{DD52A6CB-90DA-4351-BF49-99661FABD7B0}" type="slidenum">
              <a:rPr lang="ru-RU" smtClean="0"/>
              <a:t>‹#›</a:t>
            </a:fld>
            <a:endParaRPr lang="ru-RU"/>
          </a:p>
        </p:txBody>
      </p:sp>
    </p:spTree>
    <p:extLst>
      <p:ext uri="{BB962C8B-B14F-4D97-AF65-F5344CB8AC3E}">
        <p14:creationId xmlns:p14="http://schemas.microsoft.com/office/powerpoint/2010/main" val="2584733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178E222B-78CC-46C1-BFAE-A11F2D6C9E91}"/>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CC291C25-7002-4DED-B26D-55858E3FF7FE}"/>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AB8855AE-8E63-4117-A787-8D317D523E4B}"/>
              </a:ext>
            </a:extLst>
          </p:cNvPr>
          <p:cNvSpPr>
            <a:spLocks noGrp="1"/>
          </p:cNvSpPr>
          <p:nvPr>
            <p:ph type="dt" sz="half" idx="10"/>
          </p:nvPr>
        </p:nvSpPr>
        <p:spPr/>
        <p:txBody>
          <a:bodyPr/>
          <a:lstStyle/>
          <a:p>
            <a:fld id="{028FC9C9-A8BF-46D2-98A4-CE15F9706EAE}" type="datetime1">
              <a:rPr lang="ru-RU" smtClean="0"/>
              <a:t>28.12.2022</a:t>
            </a:fld>
            <a:endParaRPr lang="ru-RU"/>
          </a:p>
        </p:txBody>
      </p:sp>
      <p:sp>
        <p:nvSpPr>
          <p:cNvPr id="5" name="Нижний колонтитул 4">
            <a:extLst>
              <a:ext uri="{FF2B5EF4-FFF2-40B4-BE49-F238E27FC236}">
                <a16:creationId xmlns:a16="http://schemas.microsoft.com/office/drawing/2014/main" id="{09CF7D9D-3E9B-4439-9550-9A3B4B1517DA}"/>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BD43B87B-1E52-47CC-B8F3-8F350B939E48}"/>
              </a:ext>
            </a:extLst>
          </p:cNvPr>
          <p:cNvSpPr>
            <a:spLocks noGrp="1"/>
          </p:cNvSpPr>
          <p:nvPr>
            <p:ph type="sldNum" sz="quarter" idx="12"/>
          </p:nvPr>
        </p:nvSpPr>
        <p:spPr/>
        <p:txBody>
          <a:bodyPr/>
          <a:lstStyle/>
          <a:p>
            <a:fld id="{DD52A6CB-90DA-4351-BF49-99661FABD7B0}" type="slidenum">
              <a:rPr lang="ru-RU" smtClean="0"/>
              <a:t>‹#›</a:t>
            </a:fld>
            <a:endParaRPr lang="ru-RU"/>
          </a:p>
        </p:txBody>
      </p:sp>
    </p:spTree>
    <p:extLst>
      <p:ext uri="{BB962C8B-B14F-4D97-AF65-F5344CB8AC3E}">
        <p14:creationId xmlns:p14="http://schemas.microsoft.com/office/powerpoint/2010/main" val="1132415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74C3988-A44D-48E8-97CA-7352F36489D2}"/>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DCD4B46F-9CDB-4622-8FC7-6F5A75DC5A55}"/>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38389E4C-03BF-482A-A04A-F14C645ACAE1}"/>
              </a:ext>
            </a:extLst>
          </p:cNvPr>
          <p:cNvSpPr>
            <a:spLocks noGrp="1"/>
          </p:cNvSpPr>
          <p:nvPr>
            <p:ph type="dt" sz="half" idx="10"/>
          </p:nvPr>
        </p:nvSpPr>
        <p:spPr/>
        <p:txBody>
          <a:bodyPr/>
          <a:lstStyle/>
          <a:p>
            <a:fld id="{770671C5-343A-4A74-90BB-AB4D9057279E}" type="datetime1">
              <a:rPr lang="ru-RU" smtClean="0"/>
              <a:t>28.12.2022</a:t>
            </a:fld>
            <a:endParaRPr lang="ru-RU"/>
          </a:p>
        </p:txBody>
      </p:sp>
      <p:sp>
        <p:nvSpPr>
          <p:cNvPr id="5" name="Нижний колонтитул 4">
            <a:extLst>
              <a:ext uri="{FF2B5EF4-FFF2-40B4-BE49-F238E27FC236}">
                <a16:creationId xmlns:a16="http://schemas.microsoft.com/office/drawing/2014/main" id="{FF9A70AD-534D-4E3A-A639-91400E2E7D3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BA18A7ED-A4B0-45E9-8A70-B6585FDEFF37}"/>
              </a:ext>
            </a:extLst>
          </p:cNvPr>
          <p:cNvSpPr>
            <a:spLocks noGrp="1"/>
          </p:cNvSpPr>
          <p:nvPr>
            <p:ph type="sldNum" sz="quarter" idx="12"/>
          </p:nvPr>
        </p:nvSpPr>
        <p:spPr/>
        <p:txBody>
          <a:bodyPr/>
          <a:lstStyle/>
          <a:p>
            <a:fld id="{DD52A6CB-90DA-4351-BF49-99661FABD7B0}" type="slidenum">
              <a:rPr lang="ru-RU" smtClean="0"/>
              <a:t>‹#›</a:t>
            </a:fld>
            <a:endParaRPr lang="ru-RU"/>
          </a:p>
        </p:txBody>
      </p:sp>
    </p:spTree>
    <p:extLst>
      <p:ext uri="{BB962C8B-B14F-4D97-AF65-F5344CB8AC3E}">
        <p14:creationId xmlns:p14="http://schemas.microsoft.com/office/powerpoint/2010/main" val="2249027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45AAA3B-7F27-448F-A771-1A85399E9C04}"/>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D789C672-4ED0-4B93-8C54-A5AE116F85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D357007C-3990-42C9-B94E-BE69F3EE4E4B}"/>
              </a:ext>
            </a:extLst>
          </p:cNvPr>
          <p:cNvSpPr>
            <a:spLocks noGrp="1"/>
          </p:cNvSpPr>
          <p:nvPr>
            <p:ph type="dt" sz="half" idx="10"/>
          </p:nvPr>
        </p:nvSpPr>
        <p:spPr/>
        <p:txBody>
          <a:bodyPr/>
          <a:lstStyle/>
          <a:p>
            <a:fld id="{28B5E58E-4B59-4D10-9A36-7ED0BF0785C6}" type="datetime1">
              <a:rPr lang="ru-RU" smtClean="0"/>
              <a:t>28.12.2022</a:t>
            </a:fld>
            <a:endParaRPr lang="ru-RU"/>
          </a:p>
        </p:txBody>
      </p:sp>
      <p:sp>
        <p:nvSpPr>
          <p:cNvPr id="5" name="Нижний колонтитул 4">
            <a:extLst>
              <a:ext uri="{FF2B5EF4-FFF2-40B4-BE49-F238E27FC236}">
                <a16:creationId xmlns:a16="http://schemas.microsoft.com/office/drawing/2014/main" id="{1DDA47C7-5481-42FE-AEE7-7218AB5539B0}"/>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704C94F0-ACA7-4E1A-BE4E-56F9CE922065}"/>
              </a:ext>
            </a:extLst>
          </p:cNvPr>
          <p:cNvSpPr>
            <a:spLocks noGrp="1"/>
          </p:cNvSpPr>
          <p:nvPr>
            <p:ph type="sldNum" sz="quarter" idx="12"/>
          </p:nvPr>
        </p:nvSpPr>
        <p:spPr/>
        <p:txBody>
          <a:bodyPr/>
          <a:lstStyle/>
          <a:p>
            <a:fld id="{DD52A6CB-90DA-4351-BF49-99661FABD7B0}" type="slidenum">
              <a:rPr lang="ru-RU" smtClean="0"/>
              <a:t>‹#›</a:t>
            </a:fld>
            <a:endParaRPr lang="ru-RU"/>
          </a:p>
        </p:txBody>
      </p:sp>
    </p:spTree>
    <p:extLst>
      <p:ext uri="{BB962C8B-B14F-4D97-AF65-F5344CB8AC3E}">
        <p14:creationId xmlns:p14="http://schemas.microsoft.com/office/powerpoint/2010/main" val="912436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8AB1540-12E8-4966-AD76-E40305FA9F32}"/>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89AF6648-CB4A-4E2E-BA79-A5BB08ADF114}"/>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21768DFA-C78A-4EB9-B5AC-75CEEA20D7A3}"/>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8F5D66DB-F1A8-48CB-B078-AB79BE4204A0}"/>
              </a:ext>
            </a:extLst>
          </p:cNvPr>
          <p:cNvSpPr>
            <a:spLocks noGrp="1"/>
          </p:cNvSpPr>
          <p:nvPr>
            <p:ph type="dt" sz="half" idx="10"/>
          </p:nvPr>
        </p:nvSpPr>
        <p:spPr/>
        <p:txBody>
          <a:bodyPr/>
          <a:lstStyle/>
          <a:p>
            <a:fld id="{DC25EC56-5D0F-4611-9C3E-3F31AA54334B}" type="datetime1">
              <a:rPr lang="ru-RU" smtClean="0"/>
              <a:t>28.12.2022</a:t>
            </a:fld>
            <a:endParaRPr lang="ru-RU"/>
          </a:p>
        </p:txBody>
      </p:sp>
      <p:sp>
        <p:nvSpPr>
          <p:cNvPr id="6" name="Нижний колонтитул 5">
            <a:extLst>
              <a:ext uri="{FF2B5EF4-FFF2-40B4-BE49-F238E27FC236}">
                <a16:creationId xmlns:a16="http://schemas.microsoft.com/office/drawing/2014/main" id="{E399871D-35E3-4085-9B1A-263F44321910}"/>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1C8D1F81-D85D-41E2-81E7-C91C65BEEC64}"/>
              </a:ext>
            </a:extLst>
          </p:cNvPr>
          <p:cNvSpPr>
            <a:spLocks noGrp="1"/>
          </p:cNvSpPr>
          <p:nvPr>
            <p:ph type="sldNum" sz="quarter" idx="12"/>
          </p:nvPr>
        </p:nvSpPr>
        <p:spPr/>
        <p:txBody>
          <a:bodyPr/>
          <a:lstStyle/>
          <a:p>
            <a:fld id="{DD52A6CB-90DA-4351-BF49-99661FABD7B0}" type="slidenum">
              <a:rPr lang="ru-RU" smtClean="0"/>
              <a:t>‹#›</a:t>
            </a:fld>
            <a:endParaRPr lang="ru-RU"/>
          </a:p>
        </p:txBody>
      </p:sp>
    </p:spTree>
    <p:extLst>
      <p:ext uri="{BB962C8B-B14F-4D97-AF65-F5344CB8AC3E}">
        <p14:creationId xmlns:p14="http://schemas.microsoft.com/office/powerpoint/2010/main" val="2876479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9249052-3DAB-45D8-A0A9-7D131A1A96F6}"/>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B2139ADA-187D-47C6-9EB8-93934EBF91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852C9F56-ECE6-4F32-B7B6-0325A6B0D146}"/>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9D671697-804D-4870-9459-015AF56D8A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A6029A76-2C9A-45F5-A7DC-C1E8A44591B6}"/>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D926868A-33FF-4C2F-873A-37A0993C1115}"/>
              </a:ext>
            </a:extLst>
          </p:cNvPr>
          <p:cNvSpPr>
            <a:spLocks noGrp="1"/>
          </p:cNvSpPr>
          <p:nvPr>
            <p:ph type="dt" sz="half" idx="10"/>
          </p:nvPr>
        </p:nvSpPr>
        <p:spPr/>
        <p:txBody>
          <a:bodyPr/>
          <a:lstStyle/>
          <a:p>
            <a:fld id="{ED8BC0DC-C970-4224-9EFA-620AE9FAD989}" type="datetime1">
              <a:rPr lang="ru-RU" smtClean="0"/>
              <a:t>28.12.2022</a:t>
            </a:fld>
            <a:endParaRPr lang="ru-RU"/>
          </a:p>
        </p:txBody>
      </p:sp>
      <p:sp>
        <p:nvSpPr>
          <p:cNvPr id="8" name="Нижний колонтитул 7">
            <a:extLst>
              <a:ext uri="{FF2B5EF4-FFF2-40B4-BE49-F238E27FC236}">
                <a16:creationId xmlns:a16="http://schemas.microsoft.com/office/drawing/2014/main" id="{6B9364FF-128C-4187-8A0B-EB243AFCF9C8}"/>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55C03F1F-DCA4-47FB-92F4-91392D33202D}"/>
              </a:ext>
            </a:extLst>
          </p:cNvPr>
          <p:cNvSpPr>
            <a:spLocks noGrp="1"/>
          </p:cNvSpPr>
          <p:nvPr>
            <p:ph type="sldNum" sz="quarter" idx="12"/>
          </p:nvPr>
        </p:nvSpPr>
        <p:spPr/>
        <p:txBody>
          <a:bodyPr/>
          <a:lstStyle/>
          <a:p>
            <a:fld id="{DD52A6CB-90DA-4351-BF49-99661FABD7B0}" type="slidenum">
              <a:rPr lang="ru-RU" smtClean="0"/>
              <a:t>‹#›</a:t>
            </a:fld>
            <a:endParaRPr lang="ru-RU"/>
          </a:p>
        </p:txBody>
      </p:sp>
    </p:spTree>
    <p:extLst>
      <p:ext uri="{BB962C8B-B14F-4D97-AF65-F5344CB8AC3E}">
        <p14:creationId xmlns:p14="http://schemas.microsoft.com/office/powerpoint/2010/main" val="1057487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6648620-23F9-45AF-AE85-5B7319D02FBA}"/>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83673B10-3216-4658-813D-48F2722EFB1F}"/>
              </a:ext>
            </a:extLst>
          </p:cNvPr>
          <p:cNvSpPr>
            <a:spLocks noGrp="1"/>
          </p:cNvSpPr>
          <p:nvPr>
            <p:ph type="dt" sz="half" idx="10"/>
          </p:nvPr>
        </p:nvSpPr>
        <p:spPr/>
        <p:txBody>
          <a:bodyPr/>
          <a:lstStyle/>
          <a:p>
            <a:fld id="{6844A4C7-31A3-4CCF-A082-0BC587FAFA97}" type="datetime1">
              <a:rPr lang="ru-RU" smtClean="0"/>
              <a:t>28.12.2022</a:t>
            </a:fld>
            <a:endParaRPr lang="ru-RU"/>
          </a:p>
        </p:txBody>
      </p:sp>
      <p:sp>
        <p:nvSpPr>
          <p:cNvPr id="4" name="Нижний колонтитул 3">
            <a:extLst>
              <a:ext uri="{FF2B5EF4-FFF2-40B4-BE49-F238E27FC236}">
                <a16:creationId xmlns:a16="http://schemas.microsoft.com/office/drawing/2014/main" id="{CDAE6E51-7D7F-4518-8453-A6408E4D073C}"/>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13C8159B-4819-4C60-BB24-2F165BF69A6A}"/>
              </a:ext>
            </a:extLst>
          </p:cNvPr>
          <p:cNvSpPr>
            <a:spLocks noGrp="1"/>
          </p:cNvSpPr>
          <p:nvPr>
            <p:ph type="sldNum" sz="quarter" idx="12"/>
          </p:nvPr>
        </p:nvSpPr>
        <p:spPr/>
        <p:txBody>
          <a:bodyPr/>
          <a:lstStyle/>
          <a:p>
            <a:fld id="{DD52A6CB-90DA-4351-BF49-99661FABD7B0}" type="slidenum">
              <a:rPr lang="ru-RU" smtClean="0"/>
              <a:t>‹#›</a:t>
            </a:fld>
            <a:endParaRPr lang="ru-RU"/>
          </a:p>
        </p:txBody>
      </p:sp>
    </p:spTree>
    <p:extLst>
      <p:ext uri="{BB962C8B-B14F-4D97-AF65-F5344CB8AC3E}">
        <p14:creationId xmlns:p14="http://schemas.microsoft.com/office/powerpoint/2010/main" val="3798728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181F86FD-21B3-49A0-840A-B04001B1096D}"/>
              </a:ext>
            </a:extLst>
          </p:cNvPr>
          <p:cNvSpPr>
            <a:spLocks noGrp="1"/>
          </p:cNvSpPr>
          <p:nvPr>
            <p:ph type="dt" sz="half" idx="10"/>
          </p:nvPr>
        </p:nvSpPr>
        <p:spPr/>
        <p:txBody>
          <a:bodyPr/>
          <a:lstStyle/>
          <a:p>
            <a:fld id="{F2B5C3C2-8785-490F-A029-E7A1F5933CCC}" type="datetime1">
              <a:rPr lang="ru-RU" smtClean="0"/>
              <a:t>28.12.2022</a:t>
            </a:fld>
            <a:endParaRPr lang="ru-RU"/>
          </a:p>
        </p:txBody>
      </p:sp>
      <p:sp>
        <p:nvSpPr>
          <p:cNvPr id="3" name="Нижний колонтитул 2">
            <a:extLst>
              <a:ext uri="{FF2B5EF4-FFF2-40B4-BE49-F238E27FC236}">
                <a16:creationId xmlns:a16="http://schemas.microsoft.com/office/drawing/2014/main" id="{EF5AE61F-F166-45EB-8C2C-1E11B54619E6}"/>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B11F4DA6-075A-4F44-9EE6-172429F89858}"/>
              </a:ext>
            </a:extLst>
          </p:cNvPr>
          <p:cNvSpPr>
            <a:spLocks noGrp="1"/>
          </p:cNvSpPr>
          <p:nvPr>
            <p:ph type="sldNum" sz="quarter" idx="12"/>
          </p:nvPr>
        </p:nvSpPr>
        <p:spPr/>
        <p:txBody>
          <a:bodyPr/>
          <a:lstStyle/>
          <a:p>
            <a:fld id="{DD52A6CB-90DA-4351-BF49-99661FABD7B0}" type="slidenum">
              <a:rPr lang="ru-RU" smtClean="0"/>
              <a:t>‹#›</a:t>
            </a:fld>
            <a:endParaRPr lang="ru-RU"/>
          </a:p>
        </p:txBody>
      </p:sp>
    </p:spTree>
    <p:extLst>
      <p:ext uri="{BB962C8B-B14F-4D97-AF65-F5344CB8AC3E}">
        <p14:creationId xmlns:p14="http://schemas.microsoft.com/office/powerpoint/2010/main" val="1011522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DF7D8D3-7C1D-4265-B2B5-43DC87DD6F05}"/>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BA109B3E-17BA-453B-80DD-9E3B7CA5D2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A2FF3681-820F-4A19-9DFF-5A22E15F33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EE1CBC3D-43A0-4F32-8445-C319567624CD}"/>
              </a:ext>
            </a:extLst>
          </p:cNvPr>
          <p:cNvSpPr>
            <a:spLocks noGrp="1"/>
          </p:cNvSpPr>
          <p:nvPr>
            <p:ph type="dt" sz="half" idx="10"/>
          </p:nvPr>
        </p:nvSpPr>
        <p:spPr/>
        <p:txBody>
          <a:bodyPr/>
          <a:lstStyle/>
          <a:p>
            <a:fld id="{DC305C70-E31D-40A7-AB55-3CC66D2EF180}" type="datetime1">
              <a:rPr lang="ru-RU" smtClean="0"/>
              <a:t>28.12.2022</a:t>
            </a:fld>
            <a:endParaRPr lang="ru-RU"/>
          </a:p>
        </p:txBody>
      </p:sp>
      <p:sp>
        <p:nvSpPr>
          <p:cNvPr id="6" name="Нижний колонтитул 5">
            <a:extLst>
              <a:ext uri="{FF2B5EF4-FFF2-40B4-BE49-F238E27FC236}">
                <a16:creationId xmlns:a16="http://schemas.microsoft.com/office/drawing/2014/main" id="{70B6E2D0-A24B-47A2-8DDF-70663F39E00F}"/>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2CBAA471-9FDF-4B3D-B787-68DD787703D6}"/>
              </a:ext>
            </a:extLst>
          </p:cNvPr>
          <p:cNvSpPr>
            <a:spLocks noGrp="1"/>
          </p:cNvSpPr>
          <p:nvPr>
            <p:ph type="sldNum" sz="quarter" idx="12"/>
          </p:nvPr>
        </p:nvSpPr>
        <p:spPr/>
        <p:txBody>
          <a:bodyPr/>
          <a:lstStyle/>
          <a:p>
            <a:fld id="{DD52A6CB-90DA-4351-BF49-99661FABD7B0}" type="slidenum">
              <a:rPr lang="ru-RU" smtClean="0"/>
              <a:t>‹#›</a:t>
            </a:fld>
            <a:endParaRPr lang="ru-RU"/>
          </a:p>
        </p:txBody>
      </p:sp>
    </p:spTree>
    <p:extLst>
      <p:ext uri="{BB962C8B-B14F-4D97-AF65-F5344CB8AC3E}">
        <p14:creationId xmlns:p14="http://schemas.microsoft.com/office/powerpoint/2010/main" val="513338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B516B69-6675-45AA-B905-B55768AB46A5}"/>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B3DDBF55-0D55-4DB0-96C0-5A35F82C46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987F233D-9925-4C39-BC9E-0B16739FBB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D1128BE6-1D75-465C-B0A6-8AD9661D7CCA}"/>
              </a:ext>
            </a:extLst>
          </p:cNvPr>
          <p:cNvSpPr>
            <a:spLocks noGrp="1"/>
          </p:cNvSpPr>
          <p:nvPr>
            <p:ph type="dt" sz="half" idx="10"/>
          </p:nvPr>
        </p:nvSpPr>
        <p:spPr/>
        <p:txBody>
          <a:bodyPr/>
          <a:lstStyle/>
          <a:p>
            <a:fld id="{36E32BBB-8024-4478-85B9-8FD1214F01FB}" type="datetime1">
              <a:rPr lang="ru-RU" smtClean="0"/>
              <a:t>28.12.2022</a:t>
            </a:fld>
            <a:endParaRPr lang="ru-RU"/>
          </a:p>
        </p:txBody>
      </p:sp>
      <p:sp>
        <p:nvSpPr>
          <p:cNvPr id="6" name="Нижний колонтитул 5">
            <a:extLst>
              <a:ext uri="{FF2B5EF4-FFF2-40B4-BE49-F238E27FC236}">
                <a16:creationId xmlns:a16="http://schemas.microsoft.com/office/drawing/2014/main" id="{ADD338E6-CD3F-4153-BE47-C7F0DD5D7329}"/>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DCA10978-EF60-48E5-866B-FE77AB32180A}"/>
              </a:ext>
            </a:extLst>
          </p:cNvPr>
          <p:cNvSpPr>
            <a:spLocks noGrp="1"/>
          </p:cNvSpPr>
          <p:nvPr>
            <p:ph type="sldNum" sz="quarter" idx="12"/>
          </p:nvPr>
        </p:nvSpPr>
        <p:spPr/>
        <p:txBody>
          <a:bodyPr/>
          <a:lstStyle/>
          <a:p>
            <a:fld id="{DD52A6CB-90DA-4351-BF49-99661FABD7B0}" type="slidenum">
              <a:rPr lang="ru-RU" smtClean="0"/>
              <a:t>‹#›</a:t>
            </a:fld>
            <a:endParaRPr lang="ru-RU"/>
          </a:p>
        </p:txBody>
      </p:sp>
    </p:spTree>
    <p:extLst>
      <p:ext uri="{BB962C8B-B14F-4D97-AF65-F5344CB8AC3E}">
        <p14:creationId xmlns:p14="http://schemas.microsoft.com/office/powerpoint/2010/main" val="425920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CF8740F-AF5C-4921-9D81-FCC886C0E3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A8AABE39-9FB3-41A9-AC05-0381591FBD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3725CB15-ACBC-4CF5-B861-D4FB0D6263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E75D13-07A0-4EE3-BCA2-6F181395B3CF}" type="datetime1">
              <a:rPr lang="ru-RU" smtClean="0"/>
              <a:t>28.12.2022</a:t>
            </a:fld>
            <a:endParaRPr lang="ru-RU"/>
          </a:p>
        </p:txBody>
      </p:sp>
      <p:sp>
        <p:nvSpPr>
          <p:cNvPr id="5" name="Нижний колонтитул 4">
            <a:extLst>
              <a:ext uri="{FF2B5EF4-FFF2-40B4-BE49-F238E27FC236}">
                <a16:creationId xmlns:a16="http://schemas.microsoft.com/office/drawing/2014/main" id="{EB9E10DE-14B7-4ADE-8D89-217A5C15BC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15CA30D3-BEF2-4030-B694-CD83103874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52A6CB-90DA-4351-BF49-99661FABD7B0}" type="slidenum">
              <a:rPr lang="ru-RU" smtClean="0"/>
              <a:t>‹#›</a:t>
            </a:fld>
            <a:endParaRPr lang="ru-RU"/>
          </a:p>
        </p:txBody>
      </p:sp>
    </p:spTree>
    <p:extLst>
      <p:ext uri="{BB962C8B-B14F-4D97-AF65-F5344CB8AC3E}">
        <p14:creationId xmlns:p14="http://schemas.microsoft.com/office/powerpoint/2010/main" val="1762188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483B10A-D0AC-4CB6-B86F-C31B9B92254D}"/>
              </a:ext>
            </a:extLst>
          </p:cNvPr>
          <p:cNvSpPr>
            <a:spLocks noGrp="1"/>
          </p:cNvSpPr>
          <p:nvPr>
            <p:ph type="ctrTitle"/>
          </p:nvPr>
        </p:nvSpPr>
        <p:spPr>
          <a:xfrm>
            <a:off x="1198105" y="2911581"/>
            <a:ext cx="10176769" cy="1463040"/>
          </a:xfrm>
        </p:spPr>
        <p:txBody>
          <a:bodyPr>
            <a:noAutofit/>
          </a:bodyPr>
          <a:lstStyle/>
          <a:p>
            <a:pPr algn="ctr"/>
            <a:r>
              <a:rPr lang="ru-RU" sz="3200" dirty="0">
                <a:effectLst/>
                <a:latin typeface="Times New Roman" panose="02020603050405020304" pitchFamily="18" charset="0"/>
                <a:ea typeface="Calibri" panose="020F0502020204030204" pitchFamily="34" charset="0"/>
              </a:rPr>
              <a:t>Производственная (Профессиональная практика)</a:t>
            </a:r>
            <a:br>
              <a:rPr lang="ru-RU" sz="3200" dirty="0">
                <a:effectLst/>
                <a:latin typeface="Times New Roman" panose="02020603050405020304" pitchFamily="18" charset="0"/>
                <a:ea typeface="Calibri" panose="020F0502020204030204" pitchFamily="34" charset="0"/>
              </a:rPr>
            </a:br>
            <a:endParaRPr lang="ru-RU" sz="3200" dirty="0"/>
          </a:p>
        </p:txBody>
      </p:sp>
      <p:sp>
        <p:nvSpPr>
          <p:cNvPr id="5" name="Прямоугольник 4">
            <a:extLst>
              <a:ext uri="{FF2B5EF4-FFF2-40B4-BE49-F238E27FC236}">
                <a16:creationId xmlns:a16="http://schemas.microsoft.com/office/drawing/2014/main" id="{621DAB11-0B49-45ED-8C73-643DE5B576DB}"/>
              </a:ext>
            </a:extLst>
          </p:cNvPr>
          <p:cNvSpPr/>
          <p:nvPr/>
        </p:nvSpPr>
        <p:spPr>
          <a:xfrm>
            <a:off x="3646938" y="4424735"/>
            <a:ext cx="8327255" cy="1831271"/>
          </a:xfrm>
          <a:prstGeom prst="rect">
            <a:avLst/>
          </a:prstGeom>
        </p:spPr>
        <p:txBody>
          <a:bodyPr wrap="square">
            <a:spAutoFit/>
          </a:bodyPr>
          <a:lstStyle/>
          <a:p>
            <a:pPr algn="r"/>
            <a:r>
              <a:rPr lang="ru-RU" b="1" dirty="0">
                <a:cs typeface="Times New Roman" panose="02020603050405020304" pitchFamily="18" charset="0"/>
              </a:rPr>
              <a:t>Выполнил: </a:t>
            </a:r>
          </a:p>
          <a:p>
            <a:pPr algn="r"/>
            <a:r>
              <a:rPr lang="ru-RU" dirty="0">
                <a:cs typeface="Times New Roman" panose="02020603050405020304" pitchFamily="18" charset="0"/>
              </a:rPr>
              <a:t>студент группы М8О-201М-21 </a:t>
            </a:r>
          </a:p>
          <a:p>
            <a:pPr algn="r"/>
            <a:r>
              <a:rPr lang="ru-RU" dirty="0">
                <a:cs typeface="Times New Roman" panose="02020603050405020304" pitchFamily="18" charset="0"/>
              </a:rPr>
              <a:t>Фейзуллин К.М.</a:t>
            </a:r>
          </a:p>
          <a:p>
            <a:pPr algn="r">
              <a:spcBef>
                <a:spcPts val="600"/>
              </a:spcBef>
            </a:pPr>
            <a:r>
              <a:rPr lang="ru-RU" b="1" dirty="0">
                <a:cs typeface="Times New Roman" panose="02020603050405020304" pitchFamily="18" charset="0"/>
              </a:rPr>
              <a:t>Научный руководитель: </a:t>
            </a:r>
          </a:p>
          <a:p>
            <a:pPr algn="r"/>
            <a:r>
              <a:rPr lang="ru-RU" dirty="0">
                <a:cs typeface="Times New Roman" panose="02020603050405020304" pitchFamily="18" charset="0"/>
              </a:rPr>
              <a:t>к.ф.-м.н., доцент</a:t>
            </a:r>
          </a:p>
          <a:p>
            <a:pPr algn="r"/>
            <a:r>
              <a:rPr lang="ru-RU" dirty="0">
                <a:cs typeface="Times New Roman" panose="02020603050405020304" pitchFamily="18" charset="0"/>
              </a:rPr>
              <a:t>Платонов Е.Н.</a:t>
            </a:r>
          </a:p>
        </p:txBody>
      </p:sp>
      <p:sp>
        <p:nvSpPr>
          <p:cNvPr id="6" name="Прямоугольник 5">
            <a:extLst>
              <a:ext uri="{FF2B5EF4-FFF2-40B4-BE49-F238E27FC236}">
                <a16:creationId xmlns:a16="http://schemas.microsoft.com/office/drawing/2014/main" id="{A94AA27E-B493-42BE-8DB5-1A46027CA1A0}"/>
              </a:ext>
            </a:extLst>
          </p:cNvPr>
          <p:cNvSpPr/>
          <p:nvPr/>
        </p:nvSpPr>
        <p:spPr>
          <a:xfrm>
            <a:off x="5344833" y="6488668"/>
            <a:ext cx="1502334" cy="369332"/>
          </a:xfrm>
          <a:prstGeom prst="rect">
            <a:avLst/>
          </a:prstGeom>
        </p:spPr>
        <p:txBody>
          <a:bodyPr wrap="none">
            <a:spAutoFit/>
          </a:bodyPr>
          <a:lstStyle/>
          <a:p>
            <a:pPr algn="ctr"/>
            <a:r>
              <a:rPr lang="ru-RU" dirty="0"/>
              <a:t>Москва, </a:t>
            </a:r>
            <a:r>
              <a:rPr lang="ru-RU" dirty="0">
                <a:latin typeface="Times New Roman" panose="02020603050405020304" pitchFamily="18" charset="0"/>
                <a:cs typeface="Times New Roman" panose="02020603050405020304" pitchFamily="18" charset="0"/>
              </a:rPr>
              <a:t>2022</a:t>
            </a:r>
          </a:p>
        </p:txBody>
      </p:sp>
      <p:sp>
        <p:nvSpPr>
          <p:cNvPr id="7" name="Rectangle 2">
            <a:extLst>
              <a:ext uri="{FF2B5EF4-FFF2-40B4-BE49-F238E27FC236}">
                <a16:creationId xmlns:a16="http://schemas.microsoft.com/office/drawing/2014/main" id="{3BC8FFE4-0DBC-4D9D-B64D-73F629E78E88}"/>
              </a:ext>
            </a:extLst>
          </p:cNvPr>
          <p:cNvSpPr>
            <a:spLocks noChangeArrowheads="1"/>
          </p:cNvSpPr>
          <p:nvPr/>
        </p:nvSpPr>
        <p:spPr bwMode="auto">
          <a:xfrm>
            <a:off x="3026582" y="70649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pic>
        <p:nvPicPr>
          <p:cNvPr id="2049" name="Picture 12407">
            <a:extLst>
              <a:ext uri="{FF2B5EF4-FFF2-40B4-BE49-F238E27FC236}">
                <a16:creationId xmlns:a16="http://schemas.microsoft.com/office/drawing/2014/main" id="{5974B078-B582-49C1-B0D6-E1B66D9605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731" y="899992"/>
            <a:ext cx="10419515" cy="174367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3">
            <a:extLst>
              <a:ext uri="{FF2B5EF4-FFF2-40B4-BE49-F238E27FC236}">
                <a16:creationId xmlns:a16="http://schemas.microsoft.com/office/drawing/2014/main" id="{1084BF7A-89FD-44B8-B1DF-D744C30DD230}"/>
              </a:ext>
            </a:extLst>
          </p:cNvPr>
          <p:cNvSpPr>
            <a:spLocks noChangeArrowheads="1"/>
          </p:cNvSpPr>
          <p:nvPr/>
        </p:nvSpPr>
        <p:spPr bwMode="auto">
          <a:xfrm>
            <a:off x="2384206" y="370595"/>
            <a:ext cx="911204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МИНИСТЕРСТВО НАУКИ И ВЫСШЕГО ОБРАЗОВАНИЯ РОССИЙСКОЙ ФЕДЕРАЦИИ </a:t>
            </a:r>
            <a:endParaRPr kumimoji="0" lang="ru-RU" altLang="ru-RU"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ru-RU" altLang="ru-RU"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ФЕДЕРАЛЬНОЕ ГОСУДАРСТВЕННОЕ БЮДЖЕТНОЕ ОБРАЗОВАТЕЛЬНОЕ    </a:t>
            </a:r>
            <a:endParaRPr kumimoji="0" lang="ru-RU" altLang="ru-RU"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УЧРЕЖДЕНИЕ ВЫСШЕГО ОБРАЗОВАНИЯ </a:t>
            </a:r>
            <a:endParaRPr kumimoji="0" lang="ru-RU" altLang="ru-RU"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«МОСКОВСКИЙ АВИАЦИОННЫЙ ИНСТИТУТ </a:t>
            </a:r>
            <a:endParaRPr kumimoji="0" lang="ru-RU" altLang="ru-RU"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(национальный исследовательский университет)»</a:t>
            </a:r>
            <a:endParaRPr kumimoji="0" lang="ru-RU" altLang="ru-RU"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11314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DC9BE10-D1FA-FE3B-3CDE-11915BBC8AA9}"/>
              </a:ext>
            </a:extLst>
          </p:cNvPr>
          <p:cNvSpPr>
            <a:spLocks noGrp="1"/>
          </p:cNvSpPr>
          <p:nvPr>
            <p:ph type="title"/>
          </p:nvPr>
        </p:nvSpPr>
        <p:spPr>
          <a:xfrm>
            <a:off x="838200" y="198071"/>
            <a:ext cx="10515600" cy="725121"/>
          </a:xfrm>
        </p:spPr>
        <p:txBody>
          <a:bodyPr>
            <a:normAutofit fontScale="90000"/>
          </a:bodyPr>
          <a:lstStyle/>
          <a:p>
            <a:r>
              <a:rPr lang="ru-RU" dirty="0">
                <a:latin typeface="Times New Roman" panose="02020603050405020304" pitchFamily="18" charset="0"/>
                <a:cs typeface="Times New Roman" panose="02020603050405020304" pitchFamily="18" charset="0"/>
              </a:rPr>
              <a:t>Графические результаты работы моделей - 1</a:t>
            </a:r>
          </a:p>
        </p:txBody>
      </p:sp>
      <p:sp>
        <p:nvSpPr>
          <p:cNvPr id="3" name="Объект 2">
            <a:extLst>
              <a:ext uri="{FF2B5EF4-FFF2-40B4-BE49-F238E27FC236}">
                <a16:creationId xmlns:a16="http://schemas.microsoft.com/office/drawing/2014/main" id="{BC1F23B4-4143-F366-7562-70887AF1B651}"/>
              </a:ext>
            </a:extLst>
          </p:cNvPr>
          <p:cNvSpPr>
            <a:spLocks noGrp="1"/>
          </p:cNvSpPr>
          <p:nvPr>
            <p:ph idx="1"/>
          </p:nvPr>
        </p:nvSpPr>
        <p:spPr>
          <a:xfrm>
            <a:off x="838200" y="1160585"/>
            <a:ext cx="10515600" cy="5016378"/>
          </a:xfrm>
        </p:spPr>
        <p:txBody>
          <a:bodyPr/>
          <a:lstStyle/>
          <a:p>
            <a:r>
              <a:rPr lang="ru-RU" dirty="0">
                <a:latin typeface="Times New Roman" panose="02020603050405020304" pitchFamily="18" charset="0"/>
                <a:cs typeface="Times New Roman" panose="02020603050405020304" pitchFamily="18" charset="0"/>
              </a:rPr>
              <a:t>Решение с одной моделью</a:t>
            </a:r>
          </a:p>
          <a:p>
            <a:endParaRPr lang="ru-RU" dirty="0">
              <a:latin typeface="Times New Roman" panose="02020603050405020304" pitchFamily="18" charset="0"/>
              <a:cs typeface="Times New Roman" panose="02020603050405020304" pitchFamily="18" charset="0"/>
            </a:endParaRPr>
          </a:p>
        </p:txBody>
      </p:sp>
      <p:sp>
        <p:nvSpPr>
          <p:cNvPr id="4" name="Номер слайда 3">
            <a:extLst>
              <a:ext uri="{FF2B5EF4-FFF2-40B4-BE49-F238E27FC236}">
                <a16:creationId xmlns:a16="http://schemas.microsoft.com/office/drawing/2014/main" id="{540CC0A2-5E3A-0763-D6B9-441F0E8AAE10}"/>
              </a:ext>
            </a:extLst>
          </p:cNvPr>
          <p:cNvSpPr>
            <a:spLocks noGrp="1"/>
          </p:cNvSpPr>
          <p:nvPr>
            <p:ph type="sldNum" sz="quarter" idx="12"/>
          </p:nvPr>
        </p:nvSpPr>
        <p:spPr/>
        <p:txBody>
          <a:bodyPr/>
          <a:lstStyle/>
          <a:p>
            <a:fld id="{DD52A6CB-90DA-4351-BF49-99661FABD7B0}" type="slidenum">
              <a:rPr lang="ru-RU" smtClean="0"/>
              <a:t>10</a:t>
            </a:fld>
            <a:endParaRPr lang="ru-RU"/>
          </a:p>
        </p:txBody>
      </p:sp>
      <p:pic>
        <p:nvPicPr>
          <p:cNvPr id="5" name="Рисунок 4">
            <a:extLst>
              <a:ext uri="{FF2B5EF4-FFF2-40B4-BE49-F238E27FC236}">
                <a16:creationId xmlns:a16="http://schemas.microsoft.com/office/drawing/2014/main" id="{4FB15CB0-0004-A1B1-8ADD-4821F37D163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305" t="7931" r="4967" b="4869"/>
          <a:stretch/>
        </p:blipFill>
        <p:spPr bwMode="auto">
          <a:xfrm>
            <a:off x="5499100" y="1559304"/>
            <a:ext cx="6223000" cy="2109470"/>
          </a:xfrm>
          <a:prstGeom prst="rect">
            <a:avLst/>
          </a:prstGeom>
          <a:noFill/>
          <a:ln>
            <a:noFill/>
          </a:ln>
          <a:extLst>
            <a:ext uri="{53640926-AAD7-44D8-BBD7-CCE9431645EC}">
              <a14:shadowObscured xmlns:a14="http://schemas.microsoft.com/office/drawing/2010/main"/>
            </a:ext>
          </a:extLst>
        </p:spPr>
      </p:pic>
      <p:pic>
        <p:nvPicPr>
          <p:cNvPr id="6" name="Рисунок 5">
            <a:extLst>
              <a:ext uri="{FF2B5EF4-FFF2-40B4-BE49-F238E27FC236}">
                <a16:creationId xmlns:a16="http://schemas.microsoft.com/office/drawing/2014/main" id="{A6AA7A4E-BE9B-921D-8E24-3C543D62A258}"/>
              </a:ext>
            </a:extLst>
          </p:cNvPr>
          <p:cNvPicPr>
            <a:picLocks noChangeAspect="1"/>
          </p:cNvPicPr>
          <p:nvPr/>
        </p:nvPicPr>
        <p:blipFill rotWithShape="1">
          <a:blip r:embed="rId3">
            <a:extLst>
              <a:ext uri="{28A0092B-C50C-407E-A947-70E740481C1C}">
                <a14:useLocalDpi xmlns:a14="http://schemas.microsoft.com/office/drawing/2010/main" val="0"/>
              </a:ext>
            </a:extLst>
          </a:blip>
          <a:srcRect b="1470"/>
          <a:stretch/>
        </p:blipFill>
        <p:spPr bwMode="auto">
          <a:xfrm>
            <a:off x="614779" y="2567380"/>
            <a:ext cx="4884321" cy="360958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398401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DC9BE10-D1FA-FE3B-3CDE-11915BBC8AA9}"/>
              </a:ext>
            </a:extLst>
          </p:cNvPr>
          <p:cNvSpPr>
            <a:spLocks noGrp="1"/>
          </p:cNvSpPr>
          <p:nvPr>
            <p:ph type="title"/>
          </p:nvPr>
        </p:nvSpPr>
        <p:spPr>
          <a:xfrm>
            <a:off x="838200" y="198071"/>
            <a:ext cx="10515600" cy="725121"/>
          </a:xfrm>
        </p:spPr>
        <p:txBody>
          <a:bodyPr>
            <a:normAutofit fontScale="90000"/>
          </a:bodyPr>
          <a:lstStyle/>
          <a:p>
            <a:r>
              <a:rPr lang="ru-RU" dirty="0">
                <a:latin typeface="Times New Roman" panose="02020603050405020304" pitchFamily="18" charset="0"/>
                <a:cs typeface="Times New Roman" panose="02020603050405020304" pitchFamily="18" charset="0"/>
              </a:rPr>
              <a:t>Графические результаты работы моделей - 2</a:t>
            </a:r>
          </a:p>
        </p:txBody>
      </p:sp>
      <p:sp>
        <p:nvSpPr>
          <p:cNvPr id="3" name="Объект 2">
            <a:extLst>
              <a:ext uri="{FF2B5EF4-FFF2-40B4-BE49-F238E27FC236}">
                <a16:creationId xmlns:a16="http://schemas.microsoft.com/office/drawing/2014/main" id="{BC1F23B4-4143-F366-7562-70887AF1B651}"/>
              </a:ext>
            </a:extLst>
          </p:cNvPr>
          <p:cNvSpPr>
            <a:spLocks noGrp="1"/>
          </p:cNvSpPr>
          <p:nvPr>
            <p:ph idx="1"/>
          </p:nvPr>
        </p:nvSpPr>
        <p:spPr>
          <a:xfrm>
            <a:off x="838200" y="1160585"/>
            <a:ext cx="10515600" cy="5016378"/>
          </a:xfrm>
        </p:spPr>
        <p:txBody>
          <a:bodyPr/>
          <a:lstStyle/>
          <a:p>
            <a:r>
              <a:rPr lang="ru-RU" dirty="0">
                <a:latin typeface="Times New Roman" panose="02020603050405020304" pitchFamily="18" charset="0"/>
                <a:cs typeface="Times New Roman" panose="02020603050405020304" pitchFamily="18" charset="0"/>
              </a:rPr>
              <a:t>Решение с двумя независимыми моделями</a:t>
            </a:r>
          </a:p>
        </p:txBody>
      </p:sp>
      <p:sp>
        <p:nvSpPr>
          <p:cNvPr id="4" name="Номер слайда 3">
            <a:extLst>
              <a:ext uri="{FF2B5EF4-FFF2-40B4-BE49-F238E27FC236}">
                <a16:creationId xmlns:a16="http://schemas.microsoft.com/office/drawing/2014/main" id="{540CC0A2-5E3A-0763-D6B9-441F0E8AAE10}"/>
              </a:ext>
            </a:extLst>
          </p:cNvPr>
          <p:cNvSpPr>
            <a:spLocks noGrp="1"/>
          </p:cNvSpPr>
          <p:nvPr>
            <p:ph type="sldNum" sz="quarter" idx="12"/>
          </p:nvPr>
        </p:nvSpPr>
        <p:spPr/>
        <p:txBody>
          <a:bodyPr/>
          <a:lstStyle/>
          <a:p>
            <a:fld id="{DD52A6CB-90DA-4351-BF49-99661FABD7B0}" type="slidenum">
              <a:rPr lang="ru-RU" smtClean="0"/>
              <a:t>11</a:t>
            </a:fld>
            <a:endParaRPr lang="ru-RU"/>
          </a:p>
        </p:txBody>
      </p:sp>
      <p:pic>
        <p:nvPicPr>
          <p:cNvPr id="7" name="Рисунок 6">
            <a:extLst>
              <a:ext uri="{FF2B5EF4-FFF2-40B4-BE49-F238E27FC236}">
                <a16:creationId xmlns:a16="http://schemas.microsoft.com/office/drawing/2014/main" id="{0273F8D9-625E-E385-4087-E0A46CAC276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879" r="4763"/>
          <a:stretch/>
        </p:blipFill>
        <p:spPr bwMode="auto">
          <a:xfrm>
            <a:off x="5410200" y="1586294"/>
            <a:ext cx="6608127" cy="2580328"/>
          </a:xfrm>
          <a:prstGeom prst="rect">
            <a:avLst/>
          </a:prstGeom>
          <a:noFill/>
          <a:ln>
            <a:noFill/>
          </a:ln>
          <a:extLst>
            <a:ext uri="{53640926-AAD7-44D8-BBD7-CCE9431645EC}">
              <a14:shadowObscured xmlns:a14="http://schemas.microsoft.com/office/drawing/2010/main"/>
            </a:ext>
          </a:extLst>
        </p:spPr>
      </p:pic>
      <p:pic>
        <p:nvPicPr>
          <p:cNvPr id="8" name="Рисунок 7">
            <a:extLst>
              <a:ext uri="{FF2B5EF4-FFF2-40B4-BE49-F238E27FC236}">
                <a16:creationId xmlns:a16="http://schemas.microsoft.com/office/drawing/2014/main" id="{63093112-C73B-A6CD-E4E1-0CC1C32EF464}"/>
              </a:ext>
            </a:extLst>
          </p:cNvPr>
          <p:cNvPicPr>
            <a:picLocks noChangeAspect="1"/>
          </p:cNvPicPr>
          <p:nvPr/>
        </p:nvPicPr>
        <p:blipFill rotWithShape="1">
          <a:blip r:embed="rId3">
            <a:extLst>
              <a:ext uri="{28A0092B-C50C-407E-A947-70E740481C1C}">
                <a14:useLocalDpi xmlns:a14="http://schemas.microsoft.com/office/drawing/2010/main" val="0"/>
              </a:ext>
            </a:extLst>
          </a:blip>
          <a:srcRect b="2304"/>
          <a:stretch/>
        </p:blipFill>
        <p:spPr bwMode="auto">
          <a:xfrm>
            <a:off x="510117" y="2542858"/>
            <a:ext cx="4959350" cy="363410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03663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DC9BE10-D1FA-FE3B-3CDE-11915BBC8AA9}"/>
              </a:ext>
            </a:extLst>
          </p:cNvPr>
          <p:cNvSpPr>
            <a:spLocks noGrp="1"/>
          </p:cNvSpPr>
          <p:nvPr>
            <p:ph type="title"/>
          </p:nvPr>
        </p:nvSpPr>
        <p:spPr>
          <a:xfrm>
            <a:off x="838200" y="198071"/>
            <a:ext cx="10515600" cy="725121"/>
          </a:xfrm>
        </p:spPr>
        <p:txBody>
          <a:bodyPr>
            <a:normAutofit fontScale="90000"/>
          </a:bodyPr>
          <a:lstStyle/>
          <a:p>
            <a:r>
              <a:rPr lang="ru-RU" dirty="0">
                <a:latin typeface="Times New Roman" panose="02020603050405020304" pitchFamily="18" charset="0"/>
                <a:cs typeface="Times New Roman" panose="02020603050405020304" pitchFamily="18" charset="0"/>
              </a:rPr>
              <a:t>Графические результаты работы моделей - 3</a:t>
            </a:r>
          </a:p>
        </p:txBody>
      </p:sp>
      <p:sp>
        <p:nvSpPr>
          <p:cNvPr id="3" name="Объект 2">
            <a:extLst>
              <a:ext uri="{FF2B5EF4-FFF2-40B4-BE49-F238E27FC236}">
                <a16:creationId xmlns:a16="http://schemas.microsoft.com/office/drawing/2014/main" id="{BC1F23B4-4143-F366-7562-70887AF1B651}"/>
              </a:ext>
            </a:extLst>
          </p:cNvPr>
          <p:cNvSpPr>
            <a:spLocks noGrp="1"/>
          </p:cNvSpPr>
          <p:nvPr>
            <p:ph idx="1"/>
          </p:nvPr>
        </p:nvSpPr>
        <p:spPr>
          <a:xfrm>
            <a:off x="838200" y="1160585"/>
            <a:ext cx="10515600" cy="5016378"/>
          </a:xfrm>
        </p:spPr>
        <p:txBody>
          <a:bodyPr/>
          <a:lstStyle/>
          <a:p>
            <a:r>
              <a:rPr lang="ru-RU" dirty="0">
                <a:latin typeface="Times New Roman" panose="02020603050405020304" pitchFamily="18" charset="0"/>
                <a:cs typeface="Times New Roman" panose="02020603050405020304" pitchFamily="18" charset="0"/>
              </a:rPr>
              <a:t>Трансформация класса с переходом к задаче регрессии</a:t>
            </a:r>
          </a:p>
        </p:txBody>
      </p:sp>
      <p:sp>
        <p:nvSpPr>
          <p:cNvPr id="4" name="Номер слайда 3">
            <a:extLst>
              <a:ext uri="{FF2B5EF4-FFF2-40B4-BE49-F238E27FC236}">
                <a16:creationId xmlns:a16="http://schemas.microsoft.com/office/drawing/2014/main" id="{540CC0A2-5E3A-0763-D6B9-441F0E8AAE10}"/>
              </a:ext>
            </a:extLst>
          </p:cNvPr>
          <p:cNvSpPr>
            <a:spLocks noGrp="1"/>
          </p:cNvSpPr>
          <p:nvPr>
            <p:ph type="sldNum" sz="quarter" idx="12"/>
          </p:nvPr>
        </p:nvSpPr>
        <p:spPr/>
        <p:txBody>
          <a:bodyPr/>
          <a:lstStyle/>
          <a:p>
            <a:fld id="{DD52A6CB-90DA-4351-BF49-99661FABD7B0}" type="slidenum">
              <a:rPr lang="ru-RU" smtClean="0"/>
              <a:t>12</a:t>
            </a:fld>
            <a:endParaRPr lang="ru-RU"/>
          </a:p>
        </p:txBody>
      </p:sp>
      <p:pic>
        <p:nvPicPr>
          <p:cNvPr id="9" name="Рисунок 8">
            <a:extLst>
              <a:ext uri="{FF2B5EF4-FFF2-40B4-BE49-F238E27FC236}">
                <a16:creationId xmlns:a16="http://schemas.microsoft.com/office/drawing/2014/main" id="{7D67A5E8-13CF-BC7A-5C39-36A421D7909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28577" y="1722564"/>
            <a:ext cx="6964045" cy="2339975"/>
          </a:xfrm>
          <a:prstGeom prst="rect">
            <a:avLst/>
          </a:prstGeom>
          <a:noFill/>
          <a:ln>
            <a:noFill/>
          </a:ln>
        </p:spPr>
      </p:pic>
      <p:pic>
        <p:nvPicPr>
          <p:cNvPr id="10" name="Рисунок 9">
            <a:extLst>
              <a:ext uri="{FF2B5EF4-FFF2-40B4-BE49-F238E27FC236}">
                <a16:creationId xmlns:a16="http://schemas.microsoft.com/office/drawing/2014/main" id="{24927595-DB18-4DE8-4CC4-80E72095B02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0963" y="2595588"/>
            <a:ext cx="4537614" cy="3760762"/>
          </a:xfrm>
          <a:prstGeom prst="rect">
            <a:avLst/>
          </a:prstGeom>
          <a:noFill/>
          <a:ln>
            <a:noFill/>
          </a:ln>
        </p:spPr>
      </p:pic>
    </p:spTree>
    <p:extLst>
      <p:ext uri="{BB962C8B-B14F-4D97-AF65-F5344CB8AC3E}">
        <p14:creationId xmlns:p14="http://schemas.microsoft.com/office/powerpoint/2010/main" val="2530385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DC9BE10-D1FA-FE3B-3CDE-11915BBC8AA9}"/>
              </a:ext>
            </a:extLst>
          </p:cNvPr>
          <p:cNvSpPr>
            <a:spLocks noGrp="1"/>
          </p:cNvSpPr>
          <p:nvPr>
            <p:ph type="title"/>
          </p:nvPr>
        </p:nvSpPr>
        <p:spPr>
          <a:xfrm>
            <a:off x="838200" y="198071"/>
            <a:ext cx="10515600" cy="725121"/>
          </a:xfrm>
        </p:spPr>
        <p:txBody>
          <a:bodyPr>
            <a:normAutofit fontScale="90000"/>
          </a:bodyPr>
          <a:lstStyle/>
          <a:p>
            <a:r>
              <a:rPr lang="ru-RU" dirty="0">
                <a:latin typeface="Times New Roman" panose="02020603050405020304" pitchFamily="18" charset="0"/>
                <a:cs typeface="Times New Roman" panose="02020603050405020304" pitchFamily="18" charset="0"/>
              </a:rPr>
              <a:t>Графические результаты работы моделей - 4</a:t>
            </a:r>
          </a:p>
        </p:txBody>
      </p:sp>
      <p:sp>
        <p:nvSpPr>
          <p:cNvPr id="3" name="Объект 2">
            <a:extLst>
              <a:ext uri="{FF2B5EF4-FFF2-40B4-BE49-F238E27FC236}">
                <a16:creationId xmlns:a16="http://schemas.microsoft.com/office/drawing/2014/main" id="{BC1F23B4-4143-F366-7562-70887AF1B651}"/>
              </a:ext>
            </a:extLst>
          </p:cNvPr>
          <p:cNvSpPr>
            <a:spLocks noGrp="1"/>
          </p:cNvSpPr>
          <p:nvPr>
            <p:ph idx="1"/>
          </p:nvPr>
        </p:nvSpPr>
        <p:spPr>
          <a:xfrm>
            <a:off x="838200" y="1160585"/>
            <a:ext cx="10515600" cy="5016378"/>
          </a:xfrm>
        </p:spPr>
        <p:txBody>
          <a:bodyPr/>
          <a:lstStyle/>
          <a:p>
            <a:r>
              <a:rPr lang="ru-RU" dirty="0">
                <a:latin typeface="Times New Roman" panose="02020603050405020304" pitchFamily="18" charset="0"/>
                <a:cs typeface="Times New Roman" panose="02020603050405020304" pitchFamily="18" charset="0"/>
              </a:rPr>
              <a:t>Лучший </a:t>
            </a:r>
            <a:r>
              <a:rPr lang="en-US" dirty="0" err="1">
                <a:latin typeface="Times New Roman" panose="02020603050405020304" pitchFamily="18" charset="0"/>
                <a:cs typeface="Times New Roman" panose="02020603050405020304" pitchFamily="18" charset="0"/>
              </a:rPr>
              <a:t>PipeLine</a:t>
            </a:r>
            <a:endParaRPr lang="ru-RU" dirty="0">
              <a:latin typeface="Times New Roman" panose="02020603050405020304" pitchFamily="18" charset="0"/>
              <a:cs typeface="Times New Roman" panose="02020603050405020304" pitchFamily="18" charset="0"/>
            </a:endParaRPr>
          </a:p>
        </p:txBody>
      </p:sp>
      <p:sp>
        <p:nvSpPr>
          <p:cNvPr id="4" name="Номер слайда 3">
            <a:extLst>
              <a:ext uri="{FF2B5EF4-FFF2-40B4-BE49-F238E27FC236}">
                <a16:creationId xmlns:a16="http://schemas.microsoft.com/office/drawing/2014/main" id="{540CC0A2-5E3A-0763-D6B9-441F0E8AAE10}"/>
              </a:ext>
            </a:extLst>
          </p:cNvPr>
          <p:cNvSpPr>
            <a:spLocks noGrp="1"/>
          </p:cNvSpPr>
          <p:nvPr>
            <p:ph type="sldNum" sz="quarter" idx="12"/>
          </p:nvPr>
        </p:nvSpPr>
        <p:spPr/>
        <p:txBody>
          <a:bodyPr/>
          <a:lstStyle/>
          <a:p>
            <a:fld id="{DD52A6CB-90DA-4351-BF49-99661FABD7B0}" type="slidenum">
              <a:rPr lang="ru-RU" smtClean="0"/>
              <a:t>13</a:t>
            </a:fld>
            <a:endParaRPr lang="ru-RU"/>
          </a:p>
        </p:txBody>
      </p:sp>
      <p:pic>
        <p:nvPicPr>
          <p:cNvPr id="6" name="Рисунок 5">
            <a:extLst>
              <a:ext uri="{FF2B5EF4-FFF2-40B4-BE49-F238E27FC236}">
                <a16:creationId xmlns:a16="http://schemas.microsoft.com/office/drawing/2014/main" id="{E28E8B96-E829-0C30-D803-FF65DBC20B25}"/>
              </a:ext>
            </a:extLst>
          </p:cNvPr>
          <p:cNvPicPr>
            <a:picLocks noChangeAspect="1"/>
          </p:cNvPicPr>
          <p:nvPr/>
        </p:nvPicPr>
        <p:blipFill rotWithShape="1">
          <a:blip r:embed="rId2">
            <a:extLst>
              <a:ext uri="{28A0092B-C50C-407E-A947-70E740481C1C}">
                <a14:useLocalDpi xmlns:a14="http://schemas.microsoft.com/office/drawing/2010/main" val="0"/>
              </a:ext>
            </a:extLst>
          </a:blip>
          <a:srcRect l="9327"/>
          <a:stretch/>
        </p:blipFill>
        <p:spPr>
          <a:xfrm>
            <a:off x="5445802" y="1627512"/>
            <a:ext cx="6746198" cy="2480056"/>
          </a:xfrm>
          <a:prstGeom prst="rect">
            <a:avLst/>
          </a:prstGeom>
        </p:spPr>
      </p:pic>
      <p:pic>
        <p:nvPicPr>
          <p:cNvPr id="8" name="Рисунок 7">
            <a:extLst>
              <a:ext uri="{FF2B5EF4-FFF2-40B4-BE49-F238E27FC236}">
                <a16:creationId xmlns:a16="http://schemas.microsoft.com/office/drawing/2014/main" id="{E2E6CA19-5B72-00B2-ACCB-9DF3E24F7D17}"/>
              </a:ext>
            </a:extLst>
          </p:cNvPr>
          <p:cNvPicPr>
            <a:picLocks noChangeAspect="1"/>
          </p:cNvPicPr>
          <p:nvPr/>
        </p:nvPicPr>
        <p:blipFill rotWithShape="1">
          <a:blip r:embed="rId3">
            <a:extLst>
              <a:ext uri="{28A0092B-C50C-407E-A947-70E740481C1C}">
                <a14:useLocalDpi xmlns:a14="http://schemas.microsoft.com/office/drawing/2010/main" val="0"/>
              </a:ext>
            </a:extLst>
          </a:blip>
          <a:srcRect r="5798"/>
          <a:stretch/>
        </p:blipFill>
        <p:spPr>
          <a:xfrm>
            <a:off x="404417" y="2342607"/>
            <a:ext cx="5041385" cy="4013743"/>
          </a:xfrm>
          <a:prstGeom prst="rect">
            <a:avLst/>
          </a:prstGeom>
        </p:spPr>
      </p:pic>
    </p:spTree>
    <p:extLst>
      <p:ext uri="{BB962C8B-B14F-4D97-AF65-F5344CB8AC3E}">
        <p14:creationId xmlns:p14="http://schemas.microsoft.com/office/powerpoint/2010/main" val="4293290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D7B5EB3-0A8D-44E0-A3CE-9471756B4E70}"/>
              </a:ext>
            </a:extLst>
          </p:cNvPr>
          <p:cNvSpPr>
            <a:spLocks noGrp="1"/>
          </p:cNvSpPr>
          <p:nvPr>
            <p:ph type="title"/>
          </p:nvPr>
        </p:nvSpPr>
        <p:spPr>
          <a:xfrm>
            <a:off x="533900" y="291113"/>
            <a:ext cx="3937891" cy="808554"/>
          </a:xfrm>
        </p:spPr>
        <p:txBody>
          <a:bodyPr>
            <a:normAutofit/>
          </a:bodyPr>
          <a:lstStyle/>
          <a:p>
            <a:r>
              <a:rPr lang="ru-RU" sz="4000" dirty="0">
                <a:latin typeface="Times New Roman" panose="02020603050405020304" pitchFamily="18" charset="0"/>
                <a:cs typeface="Times New Roman" panose="02020603050405020304" pitchFamily="18" charset="0"/>
              </a:rPr>
              <a:t>Актуальность</a:t>
            </a:r>
          </a:p>
        </p:txBody>
      </p:sp>
      <p:sp>
        <p:nvSpPr>
          <p:cNvPr id="9" name="TextBox 8">
            <a:extLst>
              <a:ext uri="{FF2B5EF4-FFF2-40B4-BE49-F238E27FC236}">
                <a16:creationId xmlns:a16="http://schemas.microsoft.com/office/drawing/2014/main" id="{10E92DD4-F3E4-4ED9-BA7E-BB910A8E4C37}"/>
              </a:ext>
            </a:extLst>
          </p:cNvPr>
          <p:cNvSpPr txBox="1"/>
          <p:nvPr/>
        </p:nvSpPr>
        <p:spPr>
          <a:xfrm>
            <a:off x="632299" y="1478604"/>
            <a:ext cx="11070076" cy="114307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Актуальность данной работы появилась с ростом потребительской экономики</a:t>
            </a:r>
          </a:p>
          <a:p>
            <a:pPr marL="285750" indent="-285750">
              <a:lnSpc>
                <a:spcPct val="150000"/>
              </a:lnSpc>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Реализация данной задачи возможна благодаря массовой цифровизации</a:t>
            </a:r>
          </a:p>
        </p:txBody>
      </p:sp>
      <p:pic>
        <p:nvPicPr>
          <p:cNvPr id="5" name="Рисунок 4">
            <a:extLst>
              <a:ext uri="{FF2B5EF4-FFF2-40B4-BE49-F238E27FC236}">
                <a16:creationId xmlns:a16="http://schemas.microsoft.com/office/drawing/2014/main" id="{1CBD631C-F6DD-470C-AA1B-178C1A9406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9537" y="2927514"/>
            <a:ext cx="7972926" cy="3114424"/>
          </a:xfrm>
          <a:prstGeom prst="rect">
            <a:avLst/>
          </a:prstGeom>
        </p:spPr>
      </p:pic>
      <p:sp>
        <p:nvSpPr>
          <p:cNvPr id="3" name="Номер слайда 2">
            <a:extLst>
              <a:ext uri="{FF2B5EF4-FFF2-40B4-BE49-F238E27FC236}">
                <a16:creationId xmlns:a16="http://schemas.microsoft.com/office/drawing/2014/main" id="{2970DD8E-ED7E-B6DD-83DF-E9D84B96866D}"/>
              </a:ext>
            </a:extLst>
          </p:cNvPr>
          <p:cNvSpPr>
            <a:spLocks noGrp="1"/>
          </p:cNvSpPr>
          <p:nvPr>
            <p:ph type="sldNum" sz="quarter" idx="12"/>
          </p:nvPr>
        </p:nvSpPr>
        <p:spPr>
          <a:xfrm>
            <a:off x="8584223" y="6356350"/>
            <a:ext cx="2743200" cy="365125"/>
          </a:xfrm>
        </p:spPr>
        <p:txBody>
          <a:bodyPr/>
          <a:lstStyle/>
          <a:p>
            <a:fld id="{DD52A6CB-90DA-4351-BF49-99661FABD7B0}" type="slidenum">
              <a:rPr lang="ru-RU" sz="2000" smtClean="0"/>
              <a:t>2</a:t>
            </a:fld>
            <a:endParaRPr lang="ru-RU" sz="2000" dirty="0"/>
          </a:p>
        </p:txBody>
      </p:sp>
    </p:spTree>
    <p:extLst>
      <p:ext uri="{BB962C8B-B14F-4D97-AF65-F5344CB8AC3E}">
        <p14:creationId xmlns:p14="http://schemas.microsoft.com/office/powerpoint/2010/main" val="1319830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8754D10-8732-4478-9290-D4DCB73EB831}"/>
              </a:ext>
            </a:extLst>
          </p:cNvPr>
          <p:cNvSpPr>
            <a:spLocks noGrp="1"/>
          </p:cNvSpPr>
          <p:nvPr>
            <p:ph type="title"/>
          </p:nvPr>
        </p:nvSpPr>
        <p:spPr>
          <a:xfrm>
            <a:off x="721790" y="266649"/>
            <a:ext cx="3887788" cy="936438"/>
          </a:xfrm>
        </p:spPr>
        <p:txBody>
          <a:bodyPr>
            <a:normAutofit/>
          </a:bodyPr>
          <a:lstStyle/>
          <a:p>
            <a:r>
              <a:rPr lang="ru-RU" sz="4000" dirty="0">
                <a:latin typeface="Times New Roman" panose="02020603050405020304" pitchFamily="18" charset="0"/>
                <a:cs typeface="Times New Roman" panose="02020603050405020304" pitchFamily="18" charset="0"/>
              </a:rPr>
              <a:t>Цель работы</a:t>
            </a:r>
          </a:p>
        </p:txBody>
      </p:sp>
      <p:sp>
        <p:nvSpPr>
          <p:cNvPr id="3" name="Объект 2">
            <a:extLst>
              <a:ext uri="{FF2B5EF4-FFF2-40B4-BE49-F238E27FC236}">
                <a16:creationId xmlns:a16="http://schemas.microsoft.com/office/drawing/2014/main" id="{4C76C28A-3237-42EF-A6AA-0DC40DB1028A}"/>
              </a:ext>
            </a:extLst>
          </p:cNvPr>
          <p:cNvSpPr>
            <a:spLocks noGrp="1"/>
          </p:cNvSpPr>
          <p:nvPr>
            <p:ph idx="1"/>
          </p:nvPr>
        </p:nvSpPr>
        <p:spPr>
          <a:xfrm>
            <a:off x="721790" y="1315234"/>
            <a:ext cx="10713718" cy="1340284"/>
          </a:xfrm>
        </p:spPr>
        <p:txBody>
          <a:bodyPr>
            <a:normAutofit/>
          </a:bodyPr>
          <a:lstStyle/>
          <a:p>
            <a:pPr marL="0" indent="450000" algn="just"/>
            <a:r>
              <a:rPr lang="ru-RU" sz="2400" dirty="0">
                <a:effectLst/>
                <a:latin typeface="Times New Roman" panose="02020603050405020304" pitchFamily="18" charset="0"/>
                <a:ea typeface="Calibri" panose="020F0502020204030204" pitchFamily="34" charset="0"/>
                <a:cs typeface="Times New Roman" panose="02020603050405020304" pitchFamily="18" charset="0"/>
              </a:rPr>
              <a:t>Разработать модель</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Decision trees for uplift modeling. </a:t>
            </a:r>
            <a:r>
              <a:rPr lang="ru-RU" sz="2400" dirty="0">
                <a:effectLst/>
                <a:latin typeface="Times New Roman" panose="02020603050405020304" pitchFamily="18" charset="0"/>
                <a:ea typeface="Calibri" panose="020F0502020204030204" pitchFamily="34" charset="0"/>
                <a:cs typeface="Times New Roman" panose="02020603050405020304" pitchFamily="18" charset="0"/>
              </a:rPr>
              <a:t>Смоделировать обучающую выборку на основе данных для </a:t>
            </a:r>
            <a:r>
              <a:rPr lang="ru-RU" sz="2400" dirty="0" err="1">
                <a:effectLst/>
                <a:latin typeface="Times New Roman" panose="02020603050405020304" pitchFamily="18" charset="0"/>
                <a:ea typeface="Calibri" panose="020F0502020204030204" pitchFamily="34" charset="0"/>
                <a:cs typeface="Times New Roman" panose="02020603050405020304" pitchFamily="18" charset="0"/>
              </a:rPr>
              <a:t>UpLift</a:t>
            </a:r>
            <a:r>
              <a:rPr lang="ru-RU" sz="2400" dirty="0">
                <a:effectLst/>
                <a:latin typeface="Times New Roman" panose="02020603050405020304" pitchFamily="18" charset="0"/>
                <a:ea typeface="Calibri" panose="020F0502020204030204" pitchFamily="34" charset="0"/>
                <a:cs typeface="Times New Roman" panose="02020603050405020304" pitchFamily="18" charset="0"/>
              </a:rPr>
              <a:t> моделирования от X5 Retail с добавлением характеристик заработка и списания бонусов.</a:t>
            </a:r>
            <a:endParaRPr lang="ru-RU" sz="2400" dirty="0">
              <a:latin typeface="Times New Roman" panose="02020603050405020304" pitchFamily="18" charset="0"/>
              <a:cs typeface="Times New Roman" panose="02020603050405020304" pitchFamily="18" charset="0"/>
            </a:endParaRPr>
          </a:p>
        </p:txBody>
      </p:sp>
      <p:sp>
        <p:nvSpPr>
          <p:cNvPr id="5" name="Прямоугольник 4">
            <a:extLst>
              <a:ext uri="{FF2B5EF4-FFF2-40B4-BE49-F238E27FC236}">
                <a16:creationId xmlns:a16="http://schemas.microsoft.com/office/drawing/2014/main" id="{2E35EEF9-780C-4471-BC54-9C8095903C4E}"/>
              </a:ext>
            </a:extLst>
          </p:cNvPr>
          <p:cNvSpPr/>
          <p:nvPr/>
        </p:nvSpPr>
        <p:spPr>
          <a:xfrm>
            <a:off x="721790" y="3476613"/>
            <a:ext cx="10217265" cy="2620397"/>
          </a:xfrm>
          <a:prstGeom prst="rect">
            <a:avLst/>
          </a:prstGeom>
        </p:spPr>
        <p:txBody>
          <a:bodyPr wrap="square">
            <a:spAutoFit/>
          </a:bodyPr>
          <a:lstStyle/>
          <a:p>
            <a:r>
              <a:rPr lang="ru-RU" sz="2400" b="1" dirty="0">
                <a:latin typeface="Times New Roman" panose="02020603050405020304" pitchFamily="18" charset="0"/>
                <a:cs typeface="Times New Roman" panose="02020603050405020304" pitchFamily="18" charset="0"/>
              </a:rPr>
              <a:t>Задачи:</a:t>
            </a:r>
          </a:p>
          <a:p>
            <a:pPr marL="803275" indent="-268288">
              <a:lnSpc>
                <a:spcPct val="150000"/>
              </a:lnSpc>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Описание набора данных;</a:t>
            </a:r>
          </a:p>
          <a:p>
            <a:pPr marL="803275" indent="-268288">
              <a:lnSpc>
                <a:spcPct val="150000"/>
              </a:lnSpc>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Выбор метрик качества;</a:t>
            </a:r>
          </a:p>
          <a:p>
            <a:pPr marL="803275" indent="-268288">
              <a:lnSpc>
                <a:spcPct val="150000"/>
              </a:lnSpc>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Выбор используемых моделей и исследование их качества работы</a:t>
            </a:r>
            <a:r>
              <a:rPr lang="en-US" sz="2400" dirty="0">
                <a:latin typeface="Times New Roman" panose="02020603050405020304" pitchFamily="18" charset="0"/>
                <a:cs typeface="Times New Roman" panose="02020603050405020304" pitchFamily="18" charset="0"/>
              </a:rPr>
              <a:t>;</a:t>
            </a:r>
            <a:endParaRPr lang="ru-RU" sz="2400" dirty="0">
              <a:latin typeface="Times New Roman" panose="02020603050405020304" pitchFamily="18" charset="0"/>
              <a:cs typeface="Times New Roman" panose="02020603050405020304" pitchFamily="18" charset="0"/>
            </a:endParaRPr>
          </a:p>
          <a:p>
            <a:pPr marL="803275" indent="-268288">
              <a:lnSpc>
                <a:spcPct val="150000"/>
              </a:lnSpc>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Сравнение полученных результатов.</a:t>
            </a:r>
          </a:p>
        </p:txBody>
      </p:sp>
      <p:sp>
        <p:nvSpPr>
          <p:cNvPr id="6" name="Номер слайда 5">
            <a:extLst>
              <a:ext uri="{FF2B5EF4-FFF2-40B4-BE49-F238E27FC236}">
                <a16:creationId xmlns:a16="http://schemas.microsoft.com/office/drawing/2014/main" id="{104FEF31-44B7-77B2-D3A0-1E4D25E3BE2B}"/>
              </a:ext>
            </a:extLst>
          </p:cNvPr>
          <p:cNvSpPr>
            <a:spLocks noGrp="1"/>
          </p:cNvSpPr>
          <p:nvPr>
            <p:ph type="sldNum" sz="quarter" idx="12"/>
          </p:nvPr>
        </p:nvSpPr>
        <p:spPr/>
        <p:txBody>
          <a:bodyPr/>
          <a:lstStyle/>
          <a:p>
            <a:fld id="{DD52A6CB-90DA-4351-BF49-99661FABD7B0}" type="slidenum">
              <a:rPr lang="ru-RU" sz="2000" smtClean="0"/>
              <a:t>3</a:t>
            </a:fld>
            <a:endParaRPr lang="ru-RU" sz="2000" dirty="0"/>
          </a:p>
        </p:txBody>
      </p:sp>
    </p:spTree>
    <p:extLst>
      <p:ext uri="{BB962C8B-B14F-4D97-AF65-F5344CB8AC3E}">
        <p14:creationId xmlns:p14="http://schemas.microsoft.com/office/powerpoint/2010/main" val="3688185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554E992-7788-4807-B214-E83A592BA021}"/>
              </a:ext>
            </a:extLst>
          </p:cNvPr>
          <p:cNvSpPr>
            <a:spLocks noGrp="1"/>
          </p:cNvSpPr>
          <p:nvPr>
            <p:ph type="title"/>
          </p:nvPr>
        </p:nvSpPr>
        <p:spPr>
          <a:xfrm>
            <a:off x="481495" y="85011"/>
            <a:ext cx="6042397" cy="849145"/>
          </a:xfrm>
        </p:spPr>
        <p:txBody>
          <a:bodyPr>
            <a:normAutofit/>
          </a:bodyPr>
          <a:lstStyle/>
          <a:p>
            <a:r>
              <a:rPr lang="ru-RU" sz="4000" dirty="0">
                <a:latin typeface="Times New Roman" panose="02020603050405020304" pitchFamily="18" charset="0"/>
                <a:cs typeface="Times New Roman" panose="02020603050405020304" pitchFamily="18" charset="0"/>
              </a:rPr>
              <a:t>Описание набора данных</a:t>
            </a:r>
          </a:p>
        </p:txBody>
      </p:sp>
      <p:sp>
        <p:nvSpPr>
          <p:cNvPr id="5" name="TextBox 4">
            <a:extLst>
              <a:ext uri="{FF2B5EF4-FFF2-40B4-BE49-F238E27FC236}">
                <a16:creationId xmlns:a16="http://schemas.microsoft.com/office/drawing/2014/main" id="{21457974-9177-4E93-94F3-5D9BF396588D}"/>
              </a:ext>
            </a:extLst>
          </p:cNvPr>
          <p:cNvSpPr txBox="1"/>
          <p:nvPr/>
        </p:nvSpPr>
        <p:spPr>
          <a:xfrm>
            <a:off x="719847" y="1332689"/>
            <a:ext cx="5909554" cy="3693319"/>
          </a:xfrm>
          <a:prstGeom prst="rect">
            <a:avLst/>
          </a:prstGeom>
          <a:noFill/>
        </p:spPr>
        <p:txBody>
          <a:bodyPr wrap="square" rtlCol="0">
            <a:spAutoFit/>
          </a:bodyPr>
          <a:lstStyle/>
          <a:p>
            <a:r>
              <a:rPr lang="ru-RU" dirty="0">
                <a:latin typeface="Times New Roman" panose="02020603050405020304" pitchFamily="18" charset="0"/>
                <a:cs typeface="Times New Roman" panose="02020603050405020304" pitchFamily="18" charset="0"/>
              </a:rPr>
              <a:t>Источник данных – открытое соревнование сообщества  </a:t>
            </a:r>
            <a:r>
              <a:rPr lang="en-US" dirty="0">
                <a:latin typeface="Times New Roman" panose="02020603050405020304" pitchFamily="18" charset="0"/>
                <a:cs typeface="Times New Roman" panose="02020603050405020304" pitchFamily="18" charset="0"/>
              </a:rPr>
              <a:t>ODS </a:t>
            </a:r>
            <a:r>
              <a:rPr lang="ru-RU" dirty="0">
                <a:latin typeface="Times New Roman" panose="02020603050405020304" pitchFamily="18" charset="0"/>
                <a:cs typeface="Times New Roman" panose="02020603050405020304" pitchFamily="18" charset="0"/>
              </a:rPr>
              <a:t>в партнерстве с </a:t>
            </a:r>
            <a:r>
              <a:rPr lang="en-US" dirty="0">
                <a:latin typeface="Times New Roman" panose="02020603050405020304" pitchFamily="18" charset="0"/>
                <a:cs typeface="Times New Roman" panose="02020603050405020304" pitchFamily="18" charset="0"/>
              </a:rPr>
              <a:t>“X5 Retail” </a:t>
            </a:r>
            <a:r>
              <a:rPr lang="ru-RU" dirty="0">
                <a:latin typeface="Times New Roman" panose="02020603050405020304" pitchFamily="18" charset="0"/>
                <a:cs typeface="Times New Roman" panose="02020603050405020304" pitchFamily="18" charset="0"/>
              </a:rPr>
              <a:t>по </a:t>
            </a:r>
            <a:r>
              <a:rPr lang="en-US" dirty="0" err="1">
                <a:latin typeface="Times New Roman" panose="02020603050405020304" pitchFamily="18" charset="0"/>
                <a:cs typeface="Times New Roman" panose="02020603050405020304" pitchFamily="18" charset="0"/>
              </a:rPr>
              <a:t>UpLift</a:t>
            </a:r>
            <a:r>
              <a:rPr lang="en-US"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моделированию.</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r>
              <a:rPr lang="ru-RU" dirty="0">
                <a:latin typeface="Times New Roman" panose="02020603050405020304" pitchFamily="18" charset="0"/>
                <a:cs typeface="Times New Roman" panose="02020603050405020304" pitchFamily="18" charset="0"/>
              </a:rPr>
              <a:t>Данные</a:t>
            </a:r>
            <a:r>
              <a:rPr lang="en-US"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ru-RU" dirty="0">
                <a:latin typeface="Times New Roman" panose="02020603050405020304" pitchFamily="18" charset="0"/>
                <a:cs typeface="Times New Roman" panose="02020603050405020304" pitchFamily="18" charset="0"/>
              </a:rPr>
              <a:t>Срез покупок за 4 месяца с детализацией до позиций в чеке.</a:t>
            </a:r>
          </a:p>
          <a:p>
            <a:pPr marL="742950" lvl="1" indent="-285750">
              <a:buFont typeface="Arial" panose="020B0604020202020204" pitchFamily="34" charset="0"/>
              <a:buChar char="•"/>
            </a:pPr>
            <a:r>
              <a:rPr lang="ru-RU" dirty="0">
                <a:latin typeface="Times New Roman" panose="02020603050405020304" pitchFamily="18" charset="0"/>
                <a:cs typeface="Times New Roman" panose="02020603050405020304" pitchFamily="18" charset="0"/>
              </a:rPr>
              <a:t>Клиентская база объемом около 400 тыс. человек</a:t>
            </a:r>
          </a:p>
          <a:p>
            <a:pPr marL="742950" lvl="1" indent="-285750">
              <a:buFont typeface="Arial" panose="020B0604020202020204" pitchFamily="34" charset="0"/>
              <a:buChar char="•"/>
            </a:pPr>
            <a:r>
              <a:rPr lang="ru-RU" dirty="0">
                <a:latin typeface="Times New Roman" panose="02020603050405020304" pitchFamily="18" charset="0"/>
                <a:cs typeface="Times New Roman" panose="02020603050405020304" pitchFamily="18" charset="0"/>
              </a:rPr>
              <a:t>Справочник номенклатур позиций в чеке.</a:t>
            </a:r>
          </a:p>
          <a:p>
            <a:pPr marL="742950" lvl="1" indent="-285750">
              <a:buFont typeface="Arial" panose="020B0604020202020204" pitchFamily="34" charset="0"/>
              <a:buChar char="•"/>
            </a:pPr>
            <a:r>
              <a:rPr lang="ru-RU" dirty="0">
                <a:latin typeface="Times New Roman" panose="02020603050405020304" pitchFamily="18" charset="0"/>
                <a:cs typeface="Times New Roman" panose="02020603050405020304" pitchFamily="18" charset="0"/>
              </a:rPr>
              <a:t>Набор целевых переменных</a:t>
            </a:r>
            <a:r>
              <a:rPr lang="en-US"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переменная – флаг воздействия на клиента </a:t>
            </a:r>
            <a:r>
              <a:rPr lang="en-US" dirty="0">
                <a:latin typeface="Times New Roman" panose="02020603050405020304" pitchFamily="18" charset="0"/>
                <a:cs typeface="Times New Roman" panose="02020603050405020304" pitchFamily="18" charset="0"/>
              </a:rPr>
              <a:t>[0, 1] </a:t>
            </a:r>
            <a:r>
              <a:rPr lang="ru-RU" dirty="0">
                <a:latin typeface="Times New Roman" panose="02020603050405020304" pitchFamily="18" charset="0"/>
                <a:cs typeface="Times New Roman" panose="02020603050405020304" pitchFamily="18" charset="0"/>
              </a:rPr>
              <a:t>и переменная – флаг выполнения целевого действия.</a:t>
            </a:r>
          </a:p>
          <a:p>
            <a:pPr marL="742950" lvl="1" indent="-285750">
              <a:buFont typeface="Arial" panose="020B0604020202020204" pitchFamily="34" charset="0"/>
              <a:buChar char="•"/>
            </a:pPr>
            <a:endParaRPr lang="ru-RU" dirty="0">
              <a:latin typeface="Times New Roman" panose="02020603050405020304" pitchFamily="18" charset="0"/>
              <a:cs typeface="Times New Roman" panose="02020603050405020304" pitchFamily="18" charset="0"/>
            </a:endParaRPr>
          </a:p>
        </p:txBody>
      </p:sp>
      <p:pic>
        <p:nvPicPr>
          <p:cNvPr id="11" name="Рисунок 10">
            <a:extLst>
              <a:ext uri="{FF2B5EF4-FFF2-40B4-BE49-F238E27FC236}">
                <a16:creationId xmlns:a16="http://schemas.microsoft.com/office/drawing/2014/main" id="{1780FD14-AB59-0760-BEF6-B0B5A62BA11F}"/>
              </a:ext>
            </a:extLst>
          </p:cNvPr>
          <p:cNvPicPr>
            <a:picLocks noChangeAspect="1"/>
          </p:cNvPicPr>
          <p:nvPr/>
        </p:nvPicPr>
        <p:blipFill rotWithShape="1">
          <a:blip r:embed="rId3">
            <a:extLst>
              <a:ext uri="{28A0092B-C50C-407E-A947-70E740481C1C}">
                <a14:useLocalDpi xmlns:a14="http://schemas.microsoft.com/office/drawing/2010/main" val="0"/>
              </a:ext>
            </a:extLst>
          </a:blip>
          <a:srcRect r="33377"/>
          <a:stretch/>
        </p:blipFill>
        <p:spPr>
          <a:xfrm>
            <a:off x="6800231" y="54358"/>
            <a:ext cx="5227425" cy="1869132"/>
          </a:xfrm>
          <a:prstGeom prst="rect">
            <a:avLst/>
          </a:prstGeom>
        </p:spPr>
      </p:pic>
      <p:pic>
        <p:nvPicPr>
          <p:cNvPr id="14" name="Рисунок 13">
            <a:extLst>
              <a:ext uri="{FF2B5EF4-FFF2-40B4-BE49-F238E27FC236}">
                <a16:creationId xmlns:a16="http://schemas.microsoft.com/office/drawing/2014/main" id="{6C1C3D5C-4AB9-14E5-623B-DBFCD39B639B}"/>
              </a:ext>
            </a:extLst>
          </p:cNvPr>
          <p:cNvPicPr>
            <a:picLocks noChangeAspect="1"/>
          </p:cNvPicPr>
          <p:nvPr/>
        </p:nvPicPr>
        <p:blipFill>
          <a:blip r:embed="rId4"/>
          <a:stretch>
            <a:fillRect/>
          </a:stretch>
        </p:blipFill>
        <p:spPr>
          <a:xfrm>
            <a:off x="722749" y="4950619"/>
            <a:ext cx="9992550" cy="849145"/>
          </a:xfrm>
          <a:prstGeom prst="rect">
            <a:avLst/>
          </a:prstGeom>
        </p:spPr>
      </p:pic>
      <p:pic>
        <p:nvPicPr>
          <p:cNvPr id="15" name="Рисунок 14">
            <a:extLst>
              <a:ext uri="{FF2B5EF4-FFF2-40B4-BE49-F238E27FC236}">
                <a16:creationId xmlns:a16="http://schemas.microsoft.com/office/drawing/2014/main" id="{F10EE799-40B1-B944-089C-CE3153E22144}"/>
              </a:ext>
            </a:extLst>
          </p:cNvPr>
          <p:cNvPicPr>
            <a:picLocks noChangeAspect="1"/>
          </p:cNvPicPr>
          <p:nvPr/>
        </p:nvPicPr>
        <p:blipFill>
          <a:blip r:embed="rId5"/>
          <a:stretch>
            <a:fillRect/>
          </a:stretch>
        </p:blipFill>
        <p:spPr>
          <a:xfrm>
            <a:off x="6800379" y="2007402"/>
            <a:ext cx="5057165" cy="1077348"/>
          </a:xfrm>
          <a:prstGeom prst="rect">
            <a:avLst/>
          </a:prstGeom>
        </p:spPr>
      </p:pic>
      <p:pic>
        <p:nvPicPr>
          <p:cNvPr id="17" name="Рисунок 16">
            <a:extLst>
              <a:ext uri="{FF2B5EF4-FFF2-40B4-BE49-F238E27FC236}">
                <a16:creationId xmlns:a16="http://schemas.microsoft.com/office/drawing/2014/main" id="{DB208FB1-3DFB-627D-1219-55D48BDE31FB}"/>
              </a:ext>
            </a:extLst>
          </p:cNvPr>
          <p:cNvPicPr>
            <a:picLocks noChangeAspect="1"/>
          </p:cNvPicPr>
          <p:nvPr/>
        </p:nvPicPr>
        <p:blipFill rotWithShape="1">
          <a:blip r:embed="rId6"/>
          <a:srcRect l="9340"/>
          <a:stretch/>
        </p:blipFill>
        <p:spPr bwMode="auto">
          <a:xfrm>
            <a:off x="8301225" y="3286360"/>
            <a:ext cx="2225435" cy="1414460"/>
          </a:xfrm>
          <a:prstGeom prst="rect">
            <a:avLst/>
          </a:prstGeom>
          <a:ln>
            <a:noFill/>
          </a:ln>
          <a:extLst>
            <a:ext uri="{53640926-AAD7-44D8-BBD7-CCE9431645EC}">
              <a14:shadowObscured xmlns:a14="http://schemas.microsoft.com/office/drawing/2010/main"/>
            </a:ext>
          </a:extLst>
        </p:spPr>
      </p:pic>
      <p:sp>
        <p:nvSpPr>
          <p:cNvPr id="18" name="Номер слайда 17">
            <a:extLst>
              <a:ext uri="{FF2B5EF4-FFF2-40B4-BE49-F238E27FC236}">
                <a16:creationId xmlns:a16="http://schemas.microsoft.com/office/drawing/2014/main" id="{BE349A7F-F3D9-8A23-23E3-6024590252C7}"/>
              </a:ext>
            </a:extLst>
          </p:cNvPr>
          <p:cNvSpPr>
            <a:spLocks noGrp="1"/>
          </p:cNvSpPr>
          <p:nvPr>
            <p:ph type="sldNum" sz="quarter" idx="12"/>
          </p:nvPr>
        </p:nvSpPr>
        <p:spPr/>
        <p:txBody>
          <a:bodyPr/>
          <a:lstStyle/>
          <a:p>
            <a:fld id="{DD52A6CB-90DA-4351-BF49-99661FABD7B0}" type="slidenum">
              <a:rPr lang="ru-RU" sz="2000" smtClean="0"/>
              <a:t>4</a:t>
            </a:fld>
            <a:endParaRPr lang="ru-RU" sz="2000" dirty="0"/>
          </a:p>
        </p:txBody>
      </p:sp>
    </p:spTree>
    <p:extLst>
      <p:ext uri="{BB962C8B-B14F-4D97-AF65-F5344CB8AC3E}">
        <p14:creationId xmlns:p14="http://schemas.microsoft.com/office/powerpoint/2010/main" val="3137773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Овал 6">
            <a:extLst>
              <a:ext uri="{FF2B5EF4-FFF2-40B4-BE49-F238E27FC236}">
                <a16:creationId xmlns:a16="http://schemas.microsoft.com/office/drawing/2014/main" id="{098FFA7B-D488-35C6-7DFC-27535F5C8827}"/>
              </a:ext>
            </a:extLst>
          </p:cNvPr>
          <p:cNvSpPr/>
          <p:nvPr/>
        </p:nvSpPr>
        <p:spPr>
          <a:xfrm>
            <a:off x="3684494" y="1541929"/>
            <a:ext cx="1183341" cy="502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Овал 3">
            <a:extLst>
              <a:ext uri="{FF2B5EF4-FFF2-40B4-BE49-F238E27FC236}">
                <a16:creationId xmlns:a16="http://schemas.microsoft.com/office/drawing/2014/main" id="{98B669BA-21CB-89AD-753C-5FC81E236DF1}"/>
              </a:ext>
            </a:extLst>
          </p:cNvPr>
          <p:cNvSpPr/>
          <p:nvPr/>
        </p:nvSpPr>
        <p:spPr>
          <a:xfrm>
            <a:off x="1284022" y="4670612"/>
            <a:ext cx="885437" cy="7530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a:extLst>
              <a:ext uri="{FF2B5EF4-FFF2-40B4-BE49-F238E27FC236}">
                <a16:creationId xmlns:a16="http://schemas.microsoft.com/office/drawing/2014/main" id="{A71A4107-51FC-FB11-A7DB-DD47B7B58BE8}"/>
              </a:ext>
            </a:extLst>
          </p:cNvPr>
          <p:cNvSpPr>
            <a:spLocks noGrp="1"/>
          </p:cNvSpPr>
          <p:nvPr>
            <p:ph type="title"/>
          </p:nvPr>
        </p:nvSpPr>
        <p:spPr>
          <a:xfrm>
            <a:off x="838200" y="365126"/>
            <a:ext cx="10515600" cy="461352"/>
          </a:xfrm>
        </p:spPr>
        <p:txBody>
          <a:bodyPr>
            <a:noAutofit/>
          </a:bodyPr>
          <a:lstStyle/>
          <a:p>
            <a:r>
              <a:rPr lang="ru-RU" sz="4000" dirty="0">
                <a:latin typeface="Times New Roman" panose="02020603050405020304" pitchFamily="18" charset="0"/>
                <a:cs typeface="Times New Roman" panose="02020603050405020304" pitchFamily="18" charset="0"/>
              </a:rPr>
              <a:t>Метрики качества - 1</a:t>
            </a:r>
          </a:p>
        </p:txBody>
      </p:sp>
      <mc:AlternateContent xmlns:mc="http://schemas.openxmlformats.org/markup-compatibility/2006">
        <mc:Choice xmlns:a14="http://schemas.microsoft.com/office/drawing/2010/main" Requires="a14">
          <p:sp>
            <p:nvSpPr>
              <p:cNvPr id="3" name="Объект 2">
                <a:extLst>
                  <a:ext uri="{FF2B5EF4-FFF2-40B4-BE49-F238E27FC236}">
                    <a16:creationId xmlns:a16="http://schemas.microsoft.com/office/drawing/2014/main" id="{1B51B6F4-B8E4-B3BC-7BFD-0430AC731246}"/>
                  </a:ext>
                </a:extLst>
              </p:cNvPr>
              <p:cNvSpPr>
                <a:spLocks noGrp="1"/>
              </p:cNvSpPr>
              <p:nvPr>
                <p:ph idx="1"/>
              </p:nvPr>
            </p:nvSpPr>
            <p:spPr>
              <a:xfrm>
                <a:off x="961293" y="1157408"/>
                <a:ext cx="10515600" cy="4920663"/>
              </a:xfrm>
            </p:spPr>
            <p:txBody>
              <a:bodyPr>
                <a:normAutofit/>
              </a:bodyPr>
              <a:lstStyle/>
              <a:p>
                <a:r>
                  <a:rPr lang="en-US" sz="1800" dirty="0">
                    <a:effectLst/>
                    <a:latin typeface="Times New Roman" panose="02020603050405020304" pitchFamily="18" charset="0"/>
                    <a:ea typeface="Calibri" panose="020F0502020204030204" pitchFamily="34" charset="0"/>
                  </a:rPr>
                  <a:t>UpLift</a:t>
                </a:r>
                <a:r>
                  <a:rPr lang="ru-RU" sz="1800" dirty="0">
                    <a:effectLst/>
                    <a:latin typeface="Times New Roman" panose="02020603050405020304" pitchFamily="18" charset="0"/>
                    <a:ea typeface="Calibri" panose="020F0502020204030204" pitchFamily="34" charset="0"/>
                  </a:rPr>
                  <a:t> на первых </a:t>
                </a:r>
                <a:r>
                  <a:rPr lang="en-US" sz="1800" dirty="0">
                    <a:effectLst/>
                    <a:latin typeface="Times New Roman" panose="02020603050405020304" pitchFamily="18" charset="0"/>
                    <a:ea typeface="Calibri" panose="020F0502020204030204" pitchFamily="34" charset="0"/>
                  </a:rPr>
                  <a:t>k</a:t>
                </a:r>
                <a:r>
                  <a:rPr lang="ru-RU" sz="1800" dirty="0">
                    <a:effectLst/>
                    <a:latin typeface="Times New Roman" panose="02020603050405020304" pitchFamily="18" charset="0"/>
                    <a:ea typeface="Calibri" panose="020F0502020204030204" pitchFamily="34" charset="0"/>
                  </a:rPr>
                  <a:t> – процентах выборки</a:t>
                </a:r>
                <a:r>
                  <a:rPr lang="en-US" sz="1800" dirty="0">
                    <a:effectLst/>
                    <a:latin typeface="Times New Roman" panose="02020603050405020304" pitchFamily="18" charset="0"/>
                    <a:ea typeface="Calibri" panose="020F0502020204030204" pitchFamily="34" charset="0"/>
                  </a:rPr>
                  <a:t>:</a:t>
                </a:r>
                <a:endParaRPr lang="ru-RU" sz="1800" dirty="0">
                  <a:effectLst/>
                  <a:latin typeface="Times New Roman" panose="02020603050405020304" pitchFamily="18" charset="0"/>
                  <a:ea typeface="Calibri" panose="020F0502020204030204" pitchFamily="34" charset="0"/>
                </a:endParaRPr>
              </a:p>
              <a:p>
                <a:pPr marL="0" indent="0" algn="ctr">
                  <a:lnSpc>
                    <a:spcPct val="107000"/>
                  </a:lnSpc>
                  <a:spcAft>
                    <a:spcPts val="800"/>
                  </a:spcAft>
                  <a:buNone/>
                </a:pPr>
                <a14:m>
                  <m:oMath xmlns:m="http://schemas.openxmlformats.org/officeDocument/2006/math">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𝑈𝑝𝐿𝑖𝑓</m:t>
                    </m:r>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𝐾</m:t>
                        </m:r>
                        <m:r>
                          <a:rPr lang="ru-RU" sz="1800" i="1">
                            <a:effectLst/>
                            <a:latin typeface="Cambria Math" panose="02040503050406030204" pitchFamily="18" charset="0"/>
                            <a:ea typeface="Calibri" panose="020F0502020204030204" pitchFamily="34" charset="0"/>
                            <a:cs typeface="Times New Roman" panose="02020603050405020304" pitchFamily="18" charset="0"/>
                          </a:rPr>
                          <m:t>%</m:t>
                        </m:r>
                      </m:sub>
                    </m:sSub>
                    <m:r>
                      <a:rPr lang="ru-RU"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𝐶</m:t>
                    </m:r>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𝑅</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𝐾</m:t>
                        </m:r>
                        <m:r>
                          <a:rPr lang="ru-RU" sz="1800" i="1">
                            <a:effectLst/>
                            <a:latin typeface="Cambria Math" panose="02040503050406030204" pitchFamily="18" charset="0"/>
                            <a:ea typeface="Calibri" panose="020F0502020204030204" pitchFamily="34" charset="0"/>
                            <a:cs typeface="Times New Roman" panose="02020603050405020304" pitchFamily="18" charset="0"/>
                          </a:rPr>
                          <m:t>%</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d>
                      <m:d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𝑋</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𝑡𝑎𝑟𝑔𝑒𝑡</m:t>
                            </m:r>
                          </m:sub>
                        </m:sSub>
                      </m:e>
                    </m:d>
                    <m:r>
                      <a:rPr lang="ru-RU"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𝐶</m:t>
                    </m:r>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𝑅</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𝐾</m:t>
                        </m:r>
                        <m:r>
                          <a:rPr lang="ru-RU" sz="1800" i="1">
                            <a:effectLst/>
                            <a:latin typeface="Cambria Math" panose="02040503050406030204" pitchFamily="18" charset="0"/>
                            <a:ea typeface="Calibri" panose="020F0502020204030204" pitchFamily="34" charset="0"/>
                            <a:cs typeface="Times New Roman" panose="02020603050405020304" pitchFamily="18" charset="0"/>
                          </a:rPr>
                          <m:t>%</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d>
                      <m:d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𝑋</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𝑐𝑜𝑛𝑡𝑟𝑜𝑙</m:t>
                            </m:r>
                          </m:sub>
                        </m:sSub>
                      </m:e>
                    </m:d>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oMath>
                </a14:m>
                <a:r>
                  <a:rPr lang="ru-RU" sz="1800" dirty="0">
                    <a:effectLst/>
                    <a:latin typeface="Calibri" panose="020F0502020204030204" pitchFamily="34" charset="0"/>
                    <a:ea typeface="Times New Roman" panose="02020603050405020304" pitchFamily="18" charset="0"/>
                    <a:cs typeface="Times New Roman" panose="02020603050405020304" pitchFamily="18" charset="0"/>
                  </a:rPr>
                  <a:t>,</a:t>
                </a: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lnSpc>
                    <a:spcPct val="107000"/>
                  </a:lnSpc>
                  <a:spcAft>
                    <a:spcPts val="800"/>
                  </a:spcAft>
                  <a:buNone/>
                </a:pPr>
                <a:r>
                  <a:rPr lang="ru-RU" sz="1800" dirty="0">
                    <a:effectLst/>
                    <a:latin typeface="Calibri" panose="020F0502020204030204" pitchFamily="34" charset="0"/>
                    <a:ea typeface="Times New Roman" panose="02020603050405020304" pitchFamily="18" charset="0"/>
                    <a:cs typeface="Times New Roman" panose="02020603050405020304" pitchFamily="18" charset="0"/>
                  </a:rPr>
                  <a:t>где </a:t>
                </a:r>
                <a14:m>
                  <m:oMath xmlns:m="http://schemas.openxmlformats.org/officeDocument/2006/math">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𝐶</m:t>
                    </m:r>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𝑅</m:t>
                        </m:r>
                      </m:e>
                      <m: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𝐾</m:t>
                        </m:r>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sub>
                    </m:sSub>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Отклик</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𝐾</m:t>
                            </m:r>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sub>
                        </m:sSub>
                      </m:num>
                      <m:den>
                        <m:r>
                          <a:rPr lang="ru-RU" sz="1800" i="1">
                            <a:effectLst/>
                            <a:latin typeface="Cambria Math" panose="02040503050406030204" pitchFamily="18" charset="0"/>
                            <a:ea typeface="Calibri" panose="020F0502020204030204" pitchFamily="34" charset="0"/>
                            <a:cs typeface="Times New Roman" panose="02020603050405020304" pitchFamily="18" charset="0"/>
                          </a:rPr>
                          <m:t>Размер выборк</m:t>
                        </m:r>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800" i="1">
                                <a:effectLst/>
                                <a:latin typeface="Cambria Math" panose="02040503050406030204" pitchFamily="18" charset="0"/>
                                <a:ea typeface="Calibri" panose="020F0502020204030204" pitchFamily="34" charset="0"/>
                                <a:cs typeface="Times New Roman" panose="02020603050405020304" pitchFamily="18" charset="0"/>
                              </a:rPr>
                              <m:t>и</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𝐾</m:t>
                            </m:r>
                            <m:r>
                              <a:rPr lang="ru-RU" sz="1800" i="1">
                                <a:effectLst/>
                                <a:latin typeface="Cambria Math" panose="02040503050406030204" pitchFamily="18" charset="0"/>
                                <a:ea typeface="Calibri" panose="020F0502020204030204" pitchFamily="34" charset="0"/>
                                <a:cs typeface="Times New Roman" panose="02020603050405020304" pitchFamily="18" charset="0"/>
                              </a:rPr>
                              <m:t>%</m:t>
                            </m:r>
                          </m:sub>
                        </m:sSub>
                      </m:den>
                    </m:f>
                  </m:oMath>
                </a14:m>
                <a:r>
                  <a:rPr lang="ru-RU" sz="1800" dirty="0">
                    <a:effectLst/>
                    <a:latin typeface="Calibri" panose="020F0502020204030204" pitchFamily="34" charset="0"/>
                    <a:ea typeface="Times New Roman" panose="02020603050405020304" pitchFamily="18" charset="0"/>
                    <a:cs typeface="Times New Roman" panose="02020603050405020304" pitchFamily="18" charset="0"/>
                  </a:rPr>
                  <a:t>.</a:t>
                </a:r>
              </a:p>
              <a:p>
                <a:pPr marL="0" indent="0" algn="ctr">
                  <a:lnSpc>
                    <a:spcPct val="107000"/>
                  </a:lnSpc>
                  <a:spcAft>
                    <a:spcPts val="800"/>
                  </a:spcAft>
                  <a:buNone/>
                </a:pP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r>
                  <a:rPr lang="ru-RU" sz="1800" dirty="0">
                    <a:latin typeface="Times New Roman" panose="02020603050405020304" pitchFamily="18" charset="0"/>
                  </a:rPr>
                  <a:t>Средний взвешенный</a:t>
                </a:r>
                <a:r>
                  <a:rPr lang="en-US" sz="1800" dirty="0">
                    <a:latin typeface="Times New Roman" panose="02020603050405020304" pitchFamily="18" charset="0"/>
                  </a:rPr>
                  <a:t> </a:t>
                </a:r>
                <a:r>
                  <a:rPr lang="en-US" sz="1800" dirty="0" err="1">
                    <a:latin typeface="Times New Roman" panose="02020603050405020304" pitchFamily="18" charset="0"/>
                  </a:rPr>
                  <a:t>UpLift</a:t>
                </a:r>
                <a:r>
                  <a:rPr lang="en-US" sz="1800" dirty="0">
                    <a:latin typeface="Times New Roman" panose="02020603050405020304" pitchFamily="18" charset="0"/>
                  </a:rPr>
                  <a:t> (Weighted Average </a:t>
                </a:r>
                <a:r>
                  <a:rPr lang="en-US" sz="1800" dirty="0" err="1">
                    <a:latin typeface="Times New Roman" panose="02020603050405020304" pitchFamily="18" charset="0"/>
                  </a:rPr>
                  <a:t>UpLift</a:t>
                </a:r>
                <a:r>
                  <a:rPr lang="en-US" sz="1800" dirty="0">
                    <a:latin typeface="Times New Roman" panose="02020603050405020304" pitchFamily="18" charset="0"/>
                  </a:rPr>
                  <a:t>):</a:t>
                </a:r>
              </a:p>
              <a:p>
                <a:pPr marL="0" indent="0" algn="ctr">
                  <a:lnSpc>
                    <a:spcPct val="107000"/>
                  </a:lnSpc>
                  <a:spcAft>
                    <a:spcPts val="800"/>
                  </a:spcAft>
                  <a:buNone/>
                </a:pPr>
                <a:r>
                  <a:rPr lang="en-US" sz="1800" dirty="0">
                    <a:latin typeface="Times New Roman" panose="02020603050405020304" pitchFamily="18" charset="0"/>
                  </a:rPr>
                  <a:t>	</a:t>
                </a:r>
                <a14:m>
                  <m:oMath xmlns:m="http://schemas.openxmlformats.org/officeDocument/2006/math">
                    <m:r>
                      <a:rPr lang="ru-RU" sz="1800" i="1" smtClean="0">
                        <a:effectLst/>
                        <a:latin typeface="Cambria Math" panose="02040503050406030204" pitchFamily="18" charset="0"/>
                        <a:ea typeface="Calibri" panose="020F0502020204030204" pitchFamily="34" charset="0"/>
                        <a:cs typeface="Times New Roman" panose="02020603050405020304" pitchFamily="18" charset="0"/>
                      </a:rPr>
                      <m:t>𝑊𝐴𝑈</m:t>
                    </m:r>
                    <m:r>
                      <a:rPr lang="ru-RU" sz="1800" i="1" smtClean="0">
                        <a:effectLst/>
                        <a:latin typeface="Cambria Math" panose="02040503050406030204" pitchFamily="18" charset="0"/>
                        <a:ea typeface="Calibri" panose="020F0502020204030204" pitchFamily="34" charset="0"/>
                        <a:cs typeface="Times New Roman" panose="02020603050405020304" pitchFamily="18" charset="0"/>
                      </a:rPr>
                      <m:t>=</m:t>
                    </m:r>
                    <m:f>
                      <m:f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fPr>
                      <m:num>
                        <m:nary>
                          <m:naryPr>
                            <m:chr m:val="∑"/>
                            <m:limLoc m:val="undOv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ru-RU" sz="1800" i="1">
                                <a:effectLst/>
                                <a:latin typeface="Cambria Math" panose="02040503050406030204" pitchFamily="18" charset="0"/>
                                <a:ea typeface="Calibri" panose="020F0502020204030204" pitchFamily="34" charset="0"/>
                                <a:cs typeface="Times New Roman" panose="02020603050405020304" pitchFamily="18" charset="0"/>
                              </a:rPr>
                              <m:t>𝑖</m:t>
                            </m:r>
                            <m:r>
                              <a:rPr lang="ru-RU" sz="1800" i="1">
                                <a:effectLst/>
                                <a:latin typeface="Cambria Math" panose="02040503050406030204" pitchFamily="18" charset="0"/>
                                <a:ea typeface="Calibri" panose="020F0502020204030204" pitchFamily="34" charset="0"/>
                                <a:cs typeface="Times New Roman" panose="02020603050405020304" pitchFamily="18" charset="0"/>
                              </a:rPr>
                              <m:t>=1</m:t>
                            </m:r>
                          </m:sub>
                          <m:sup>
                            <m:r>
                              <a:rPr lang="ru-RU" sz="1800" i="1">
                                <a:effectLst/>
                                <a:latin typeface="Cambria Math" panose="02040503050406030204" pitchFamily="18" charset="0"/>
                                <a:ea typeface="Calibri" panose="020F0502020204030204" pitchFamily="34" charset="0"/>
                                <a:cs typeface="Times New Roman" panose="02020603050405020304" pitchFamily="18" charset="0"/>
                              </a:rPr>
                              <m:t>𝑘</m:t>
                            </m:r>
                          </m:sup>
                          <m:e>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8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ru-RU" sz="18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ru-RU" sz="1800" i="1">
                                <a:effectLst/>
                                <a:latin typeface="Cambria Math" panose="02040503050406030204" pitchFamily="18" charset="0"/>
                                <a:ea typeface="Calibri" panose="020F0502020204030204" pitchFamily="34" charset="0"/>
                                <a:cs typeface="Times New Roman" panose="02020603050405020304" pitchFamily="18" charset="0"/>
                              </a:rPr>
                              <m:t>∗</m:t>
                            </m:r>
                            <m:r>
                              <a:rPr lang="ru-RU" sz="1800" i="1">
                                <a:effectLst/>
                                <a:latin typeface="Cambria Math" panose="02040503050406030204" pitchFamily="18" charset="0"/>
                                <a:ea typeface="Calibri" panose="020F0502020204030204" pitchFamily="34" charset="0"/>
                                <a:cs typeface="Times New Roman" panose="02020603050405020304" pitchFamily="18" charset="0"/>
                              </a:rPr>
                              <m:t>𝑈𝑝𝐿𝑖𝑓</m:t>
                            </m:r>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800" i="1">
                                    <a:effectLst/>
                                    <a:latin typeface="Cambria Math" panose="02040503050406030204" pitchFamily="18" charset="0"/>
                                    <a:ea typeface="Calibri" panose="020F0502020204030204" pitchFamily="34" charset="0"/>
                                    <a:cs typeface="Times New Roman" panose="02020603050405020304" pitchFamily="18" charset="0"/>
                                  </a:rPr>
                                  <m:t>𝑡</m:t>
                                </m:r>
                              </m:e>
                              <m:sub>
                                <m:r>
                                  <a:rPr lang="ru-RU" sz="1800" i="1">
                                    <a:effectLst/>
                                    <a:latin typeface="Cambria Math" panose="02040503050406030204" pitchFamily="18" charset="0"/>
                                    <a:ea typeface="Calibri" panose="020F0502020204030204" pitchFamily="34" charset="0"/>
                                    <a:cs typeface="Times New Roman" panose="02020603050405020304" pitchFamily="18" charset="0"/>
                                  </a:rPr>
                                  <m:t>𝑖</m:t>
                                </m:r>
                              </m:sub>
                            </m:sSub>
                          </m:e>
                        </m:nary>
                      </m:num>
                      <m:den>
                        <m:nary>
                          <m:naryPr>
                            <m:chr m:val="∑"/>
                            <m:limLoc m:val="undOv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ru-RU" sz="1800" i="1">
                                <a:effectLst/>
                                <a:latin typeface="Cambria Math" panose="02040503050406030204" pitchFamily="18" charset="0"/>
                                <a:ea typeface="Calibri" panose="020F0502020204030204" pitchFamily="34" charset="0"/>
                                <a:cs typeface="Times New Roman" panose="02020603050405020304" pitchFamily="18" charset="0"/>
                              </a:rPr>
                              <m:t>𝑖</m:t>
                            </m:r>
                            <m:r>
                              <a:rPr lang="ru-RU" sz="1800" i="1">
                                <a:effectLst/>
                                <a:latin typeface="Cambria Math" panose="02040503050406030204" pitchFamily="18" charset="0"/>
                                <a:ea typeface="Calibri" panose="020F0502020204030204" pitchFamily="34" charset="0"/>
                                <a:cs typeface="Times New Roman" panose="02020603050405020304" pitchFamily="18" charset="0"/>
                              </a:rPr>
                              <m:t>=1</m:t>
                            </m:r>
                          </m:sub>
                          <m:sup>
                            <m:r>
                              <a:rPr lang="ru-RU" sz="1800" i="1">
                                <a:effectLst/>
                                <a:latin typeface="Cambria Math" panose="02040503050406030204" pitchFamily="18" charset="0"/>
                                <a:ea typeface="Calibri" panose="020F0502020204030204" pitchFamily="34" charset="0"/>
                                <a:cs typeface="Times New Roman" panose="02020603050405020304" pitchFamily="18" charset="0"/>
                              </a:rPr>
                              <m:t>𝑘</m:t>
                            </m:r>
                          </m:sup>
                          <m:e>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8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ru-RU" sz="1800" i="1">
                                    <a:effectLst/>
                                    <a:latin typeface="Cambria Math" panose="02040503050406030204" pitchFamily="18" charset="0"/>
                                    <a:ea typeface="Calibri" panose="020F0502020204030204" pitchFamily="34" charset="0"/>
                                    <a:cs typeface="Times New Roman" panose="02020603050405020304" pitchFamily="18" charset="0"/>
                                  </a:rPr>
                                  <m:t>𝑖</m:t>
                                </m:r>
                              </m:sub>
                            </m:sSub>
                          </m:e>
                        </m:nary>
                      </m:den>
                    </m:f>
                  </m:oMath>
                </a14:m>
                <a:r>
                  <a:rPr lang="ru-RU" sz="1800" dirty="0">
                    <a:effectLst/>
                    <a:latin typeface="Calibri" panose="020F0502020204030204" pitchFamily="34" charset="0"/>
                    <a:ea typeface="Times New Roman" panose="02020603050405020304" pitchFamily="18" charset="0"/>
                    <a:cs typeface="Times New Roman" panose="02020603050405020304" pitchFamily="18" charset="0"/>
                  </a:rPr>
                  <a:t>,  </a:t>
                </a:r>
              </a:p>
              <a:p>
                <a:pPr marL="0" indent="0" algn="ctr">
                  <a:lnSpc>
                    <a:spcPct val="107000"/>
                  </a:lnSpc>
                  <a:spcAft>
                    <a:spcPts val="800"/>
                  </a:spcAft>
                  <a:buNone/>
                </a:pPr>
                <a:r>
                  <a:rPr lang="ru-RU" sz="1800" dirty="0">
                    <a:effectLst/>
                    <a:latin typeface="Times New Roman" panose="02020603050405020304" pitchFamily="18" charset="0"/>
                    <a:ea typeface="Calibri" panose="020F0502020204030204" pitchFamily="34" charset="0"/>
                    <a:cs typeface="Times New Roman" panose="02020603050405020304" pitchFamily="18" charset="0"/>
                  </a:rPr>
                  <a:t>где</a:t>
                </a:r>
                <a:r>
                  <a:rPr lang="ru-RU" sz="1800" dirty="0">
                    <a:effectLst/>
                    <a:latin typeface="Calibri" panose="020F0502020204030204" pitchFamily="34"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8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ru-RU" sz="18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ru-RU" sz="1800" i="1">
                        <a:effectLst/>
                        <a:latin typeface="Cambria Math" panose="02040503050406030204" pitchFamily="18" charset="0"/>
                        <a:ea typeface="Calibri" panose="020F0502020204030204" pitchFamily="34" charset="0"/>
                        <a:cs typeface="Times New Roman" panose="02020603050405020304" pitchFamily="18" charset="0"/>
                      </a:rPr>
                      <m:t>−размер рабочей выборки </m:t>
                    </m:r>
                    <m:r>
                      <a:rPr lang="ru-RU" sz="1800">
                        <a:effectLst/>
                        <a:latin typeface="Cambria Math" panose="02040503050406030204" pitchFamily="18" charset="0"/>
                        <a:ea typeface="Times New Roman" panose="02020603050405020304" pitchFamily="18" charset="0"/>
                        <a:cs typeface="Times New Roman" panose="02020603050405020304" pitchFamily="18" charset="0"/>
                      </a:rPr>
                      <m:t>на </m:t>
                    </m:r>
                    <m:r>
                      <m:rPr>
                        <m:sty m:val="p"/>
                      </m:rPr>
                      <a:rPr lang="en-US" sz="1800">
                        <a:effectLst/>
                        <a:latin typeface="Cambria Math" panose="02040503050406030204" pitchFamily="18" charset="0"/>
                        <a:ea typeface="Times New Roman" panose="02020603050405020304" pitchFamily="18" charset="0"/>
                        <a:cs typeface="Times New Roman" panose="02020603050405020304" pitchFamily="18" charset="0"/>
                      </a:rPr>
                      <m:t>i</m:t>
                    </m:r>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ru-RU" sz="1800">
                        <a:effectLst/>
                        <a:latin typeface="Cambria Math" panose="02040503050406030204" pitchFamily="18" charset="0"/>
                        <a:ea typeface="Times New Roman" panose="02020603050405020304" pitchFamily="18" charset="0"/>
                        <a:cs typeface="Times New Roman" panose="02020603050405020304" pitchFamily="18" charset="0"/>
                      </a:rPr>
                      <m:t>м интервале, </m:t>
                    </m:r>
                  </m:oMath>
                </a14:m>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14:m>
                  <m:oMathPara xmlns:m="http://schemas.openxmlformats.org/officeDocument/2006/math">
                    <m:oMathParaPr>
                      <m:jc m:val="centerGroup"/>
                    </m:oMathParaPr>
                    <m:oMath xmlns:m="http://schemas.openxmlformats.org/officeDocument/2006/math">
                      <m:r>
                        <a:rPr lang="ru-RU" sz="1800" i="1">
                          <a:effectLst/>
                          <a:latin typeface="Cambria Math" panose="02040503050406030204" pitchFamily="18" charset="0"/>
                          <a:ea typeface="Calibri" panose="020F0502020204030204" pitchFamily="34" charset="0"/>
                          <a:cs typeface="Times New Roman" panose="02020603050405020304" pitchFamily="18" charset="0"/>
                        </a:rPr>
                        <m:t>  </m:t>
                      </m:r>
                      <m:r>
                        <a:rPr lang="ru-RU" sz="1800" i="1">
                          <a:effectLst/>
                          <a:latin typeface="Cambria Math" panose="02040503050406030204" pitchFamily="18" charset="0"/>
                          <a:ea typeface="Calibri" panose="020F0502020204030204" pitchFamily="34" charset="0"/>
                          <a:cs typeface="Times New Roman" panose="02020603050405020304" pitchFamily="18" charset="0"/>
                        </a:rPr>
                        <m:t>𝑈𝑝𝐿𝑖𝑓</m:t>
                      </m:r>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800" i="1">
                              <a:effectLst/>
                              <a:latin typeface="Cambria Math" panose="02040503050406030204" pitchFamily="18" charset="0"/>
                              <a:ea typeface="Calibri" panose="020F0502020204030204" pitchFamily="34" charset="0"/>
                              <a:cs typeface="Times New Roman" panose="02020603050405020304" pitchFamily="18" charset="0"/>
                            </a:rPr>
                            <m:t>𝑡</m:t>
                          </m:r>
                        </m:e>
                        <m:sub>
                          <m:r>
                            <a:rPr lang="ru-RU" sz="18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ru-RU" sz="1800" b="0" i="1" smtClean="0">
                          <a:effectLst/>
                          <a:latin typeface="Cambria Math" panose="02040503050406030204" pitchFamily="18" charset="0"/>
                          <a:ea typeface="Calibri" panose="020F0502020204030204" pitchFamily="34" charset="0"/>
                          <a:cs typeface="Times New Roman" panose="02020603050405020304" pitchFamily="18" charset="0"/>
                        </a:rPr>
                        <m:t>−разность конверсий</m:t>
                      </m:r>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r>
                        <a:rPr lang="ru-RU" sz="1800" i="1">
                          <a:effectLst/>
                          <a:latin typeface="Cambria Math" panose="02040503050406030204" pitchFamily="18" charset="0"/>
                          <a:ea typeface="Calibri" panose="020F0502020204030204" pitchFamily="34" charset="0"/>
                          <a:cs typeface="Times New Roman" panose="02020603050405020304" pitchFamily="18" charset="0"/>
                        </a:rPr>
                        <m:t>на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𝑖</m:t>
                      </m:r>
                      <m:r>
                        <a:rPr lang="en-US" sz="1800" i="1">
                          <a:effectLst/>
                          <a:latin typeface="Cambria Math" panose="02040503050406030204" pitchFamily="18" charset="0"/>
                          <a:ea typeface="Calibri" panose="020F0502020204030204" pitchFamily="34" charset="0"/>
                          <a:cs typeface="Times New Roman" panose="02020603050405020304" pitchFamily="18" charset="0"/>
                        </a:rPr>
                        <m:t>−м интерв</m:t>
                      </m:r>
                      <m:r>
                        <a:rPr lang="ru-RU" sz="1800" i="1">
                          <a:effectLst/>
                          <a:latin typeface="Cambria Math" panose="02040503050406030204" pitchFamily="18" charset="0"/>
                          <a:ea typeface="Calibri" panose="020F0502020204030204" pitchFamily="34" charset="0"/>
                          <a:cs typeface="Times New Roman" panose="02020603050405020304" pitchFamily="18" charset="0"/>
                        </a:rPr>
                        <m:t>але процент</m:t>
                      </m:r>
                      <m:r>
                        <a:rPr lang="ru-RU" sz="1800" b="0" i="1" smtClean="0">
                          <a:effectLst/>
                          <a:latin typeface="Cambria Math" panose="02040503050406030204" pitchFamily="18" charset="0"/>
                          <a:ea typeface="Calibri" panose="020F0502020204030204" pitchFamily="34" charset="0"/>
                          <a:cs typeface="Times New Roman" panose="02020603050405020304" pitchFamily="18" charset="0"/>
                        </a:rPr>
                        <m:t>илей (0%−10%, 11%−20% и т.д.).</m:t>
                      </m:r>
                    </m:oMath>
                  </m:oMathPara>
                </a14:m>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ru-RU" sz="2000" dirty="0">
                  <a:latin typeface="Times New Roman" panose="02020603050405020304" pitchFamily="18" charset="0"/>
                </a:endParaRPr>
              </a:p>
              <a:p>
                <a:pPr marL="0" indent="0">
                  <a:buNone/>
                </a:pPr>
                <a:endParaRPr lang="ru-RU" sz="2000" dirty="0"/>
              </a:p>
            </p:txBody>
          </p:sp>
        </mc:Choice>
        <mc:Fallback>
          <p:sp>
            <p:nvSpPr>
              <p:cNvPr id="3" name="Объект 2">
                <a:extLst>
                  <a:ext uri="{FF2B5EF4-FFF2-40B4-BE49-F238E27FC236}">
                    <a16:creationId xmlns:a16="http://schemas.microsoft.com/office/drawing/2014/main" id="{1B51B6F4-B8E4-B3BC-7BFD-0430AC731246}"/>
                  </a:ext>
                </a:extLst>
              </p:cNvPr>
              <p:cNvSpPr>
                <a:spLocks noGrp="1" noRot="1" noChangeAspect="1" noMove="1" noResize="1" noEditPoints="1" noAdjustHandles="1" noChangeArrowheads="1" noChangeShapeType="1" noTextEdit="1"/>
              </p:cNvSpPr>
              <p:nvPr>
                <p:ph idx="1"/>
              </p:nvPr>
            </p:nvSpPr>
            <p:spPr>
              <a:xfrm>
                <a:off x="961293" y="1157408"/>
                <a:ext cx="10515600" cy="4920663"/>
              </a:xfrm>
              <a:blipFill>
                <a:blip r:embed="rId3"/>
                <a:stretch>
                  <a:fillRect l="-406" t="-1239"/>
                </a:stretch>
              </a:blipFill>
            </p:spPr>
            <p:txBody>
              <a:bodyPr/>
              <a:lstStyle/>
              <a:p>
                <a:r>
                  <a:rPr lang="ru-RU">
                    <a:noFill/>
                  </a:rPr>
                  <a:t> </a:t>
                </a:r>
              </a:p>
            </p:txBody>
          </p:sp>
        </mc:Fallback>
      </mc:AlternateContent>
      <p:sp>
        <p:nvSpPr>
          <p:cNvPr id="6" name="Полилиния: фигура 5">
            <a:extLst>
              <a:ext uri="{FF2B5EF4-FFF2-40B4-BE49-F238E27FC236}">
                <a16:creationId xmlns:a16="http://schemas.microsoft.com/office/drawing/2014/main" id="{7F968041-80F6-C1F0-7974-A6273DC5A875}"/>
              </a:ext>
            </a:extLst>
          </p:cNvPr>
          <p:cNvSpPr/>
          <p:nvPr/>
        </p:nvSpPr>
        <p:spPr>
          <a:xfrm>
            <a:off x="170754" y="1792941"/>
            <a:ext cx="3513740" cy="3074894"/>
          </a:xfrm>
          <a:custGeom>
            <a:avLst/>
            <a:gdLst>
              <a:gd name="connsiteX0" fmla="*/ 1120164 w 3513740"/>
              <a:gd name="connsiteY0" fmla="*/ 3074894 h 3074894"/>
              <a:gd name="connsiteX1" fmla="*/ 116117 w 3513740"/>
              <a:gd name="connsiteY1" fmla="*/ 1219200 h 3074894"/>
              <a:gd name="connsiteX2" fmla="*/ 3513740 w 3513740"/>
              <a:gd name="connsiteY2" fmla="*/ 0 h 3074894"/>
            </a:gdLst>
            <a:ahLst/>
            <a:cxnLst>
              <a:cxn ang="0">
                <a:pos x="connsiteX0" y="connsiteY0"/>
              </a:cxn>
              <a:cxn ang="0">
                <a:pos x="connsiteX1" y="connsiteY1"/>
              </a:cxn>
              <a:cxn ang="0">
                <a:pos x="connsiteX2" y="connsiteY2"/>
              </a:cxn>
            </a:cxnLst>
            <a:rect l="l" t="t" r="r" b="b"/>
            <a:pathLst>
              <a:path w="3513740" h="3074894">
                <a:moveTo>
                  <a:pt x="1120164" y="3074894"/>
                </a:moveTo>
                <a:cubicBezTo>
                  <a:pt x="418676" y="2403288"/>
                  <a:pt x="-282812" y="1731682"/>
                  <a:pt x="116117" y="1219200"/>
                </a:cubicBezTo>
                <a:cubicBezTo>
                  <a:pt x="515046" y="706718"/>
                  <a:pt x="2014393" y="353359"/>
                  <a:pt x="3513740" y="0"/>
                </a:cubicBezTo>
              </a:path>
            </a:pathLst>
          </a:custGeom>
          <a:noFill/>
          <a:ln>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Номер слайда 7">
            <a:extLst>
              <a:ext uri="{FF2B5EF4-FFF2-40B4-BE49-F238E27FC236}">
                <a16:creationId xmlns:a16="http://schemas.microsoft.com/office/drawing/2014/main" id="{8A93A7E9-406E-F4B2-B6D4-423A68518202}"/>
              </a:ext>
            </a:extLst>
          </p:cNvPr>
          <p:cNvSpPr>
            <a:spLocks noGrp="1"/>
          </p:cNvSpPr>
          <p:nvPr>
            <p:ph type="sldNum" sz="quarter" idx="12"/>
          </p:nvPr>
        </p:nvSpPr>
        <p:spPr/>
        <p:txBody>
          <a:bodyPr/>
          <a:lstStyle/>
          <a:p>
            <a:fld id="{DD52A6CB-90DA-4351-BF49-99661FABD7B0}" type="slidenum">
              <a:rPr lang="ru-RU" sz="2000" smtClean="0"/>
              <a:t>5</a:t>
            </a:fld>
            <a:endParaRPr lang="ru-RU" sz="2000" dirty="0"/>
          </a:p>
        </p:txBody>
      </p:sp>
    </p:spTree>
    <p:extLst>
      <p:ext uri="{BB962C8B-B14F-4D97-AF65-F5344CB8AC3E}">
        <p14:creationId xmlns:p14="http://schemas.microsoft.com/office/powerpoint/2010/main" val="4282141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71A4107-51FC-FB11-A7DB-DD47B7B58BE8}"/>
              </a:ext>
            </a:extLst>
          </p:cNvPr>
          <p:cNvSpPr>
            <a:spLocks noGrp="1"/>
          </p:cNvSpPr>
          <p:nvPr>
            <p:ph type="title"/>
          </p:nvPr>
        </p:nvSpPr>
        <p:spPr>
          <a:xfrm>
            <a:off x="838200" y="118941"/>
            <a:ext cx="10515600" cy="461352"/>
          </a:xfrm>
        </p:spPr>
        <p:txBody>
          <a:bodyPr>
            <a:noAutofit/>
          </a:bodyPr>
          <a:lstStyle/>
          <a:p>
            <a:r>
              <a:rPr lang="ru-RU" sz="4000" dirty="0">
                <a:latin typeface="Times New Roman" panose="02020603050405020304" pitchFamily="18" charset="0"/>
                <a:cs typeface="Times New Roman" panose="02020603050405020304" pitchFamily="18" charset="0"/>
              </a:rPr>
              <a:t>Метрики качества - 2</a:t>
            </a:r>
          </a:p>
        </p:txBody>
      </p:sp>
      <mc:AlternateContent xmlns:mc="http://schemas.openxmlformats.org/markup-compatibility/2006">
        <mc:Choice xmlns:a14="http://schemas.microsoft.com/office/drawing/2010/main" Requires="a14">
          <p:sp>
            <p:nvSpPr>
              <p:cNvPr id="5" name="Объект 4">
                <a:extLst>
                  <a:ext uri="{FF2B5EF4-FFF2-40B4-BE49-F238E27FC236}">
                    <a16:creationId xmlns:a16="http://schemas.microsoft.com/office/drawing/2014/main" id="{8E307828-F91E-AD5B-1045-FB7269C9D075}"/>
                  </a:ext>
                </a:extLst>
              </p:cNvPr>
              <p:cNvSpPr>
                <a:spLocks noGrp="1"/>
              </p:cNvSpPr>
              <p:nvPr>
                <p:ph idx="1"/>
              </p:nvPr>
            </p:nvSpPr>
            <p:spPr>
              <a:xfrm>
                <a:off x="838200" y="677008"/>
                <a:ext cx="10515600" cy="5499955"/>
              </a:xfrm>
            </p:spPr>
            <p:txBody>
              <a:bodyPr/>
              <a:lstStyle/>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UpLift</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 кривая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UpLift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Curve</a:t>
                </a:r>
                <a:r>
                  <a:rPr lang="ru-RU"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marL="0" indent="0" algn="ctr">
                  <a:lnSpc>
                    <a:spcPct val="107000"/>
                  </a:lnSpc>
                  <a:spcAft>
                    <a:spcPts val="800"/>
                  </a:spcAft>
                  <a:buNone/>
                </a:pPr>
                <a:r>
                  <a:rPr lang="en-US" sz="1800" dirty="0">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en-US" sz="180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𝑈𝐶</m:t>
                    </m:r>
                    <m:d>
                      <m:dPr>
                        <m:ctrlP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e>
                    </m:d>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d>
                      <m:dPr>
                        <m:ctrlP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𝑡𝑎𝑟𝑔𝑒𝑡</m:t>
                                </m:r>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𝑌</m:t>
                                </m:r>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=1</m:t>
                                </m:r>
                              </m:sub>
                            </m:sSub>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num>
                          <m:den>
                            <m:sSub>
                              <m:sSubPr>
                                <m:ctrlP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𝑡𝑎𝑟𝑔𝑒𝑡</m:t>
                                </m:r>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𝑌</m:t>
                                </m:r>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=0, 1</m:t>
                                </m:r>
                              </m:sub>
                            </m:sSub>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den>
                        </m:f>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f>
                          <m:fPr>
                            <m:ctrlP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𝑐𝑜𝑛𝑡𝑟𝑜𝑙</m:t>
                                </m:r>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𝑌</m:t>
                                </m:r>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=1</m:t>
                                </m:r>
                              </m:sub>
                            </m:sSub>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num>
                          <m:den>
                            <m:sSub>
                              <m:sSubPr>
                                <m:ctrlP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𝑐𝑜𝑛𝑡𝑟𝑜𝑙</m:t>
                                </m:r>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𝑌</m:t>
                                </m:r>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=0, 1</m:t>
                                </m:r>
                              </m:sub>
                            </m:sSub>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den>
                        </m:f>
                      </m:e>
                    </m:d>
                    <m:r>
                      <a:rPr lang="ru-RU"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ru-RU"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𝑡𝑎𝑟𝑔𝑒𝑡</m:t>
                            </m:r>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𝑌</m:t>
                            </m:r>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=0, 1</m:t>
                            </m:r>
                          </m:sub>
                        </m:sSub>
                        <m:d>
                          <m:dPr>
                            <m:ctrlP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e>
                        </m:d>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𝑐𝑜𝑛𝑡𝑟𝑜𝑙</m:t>
                            </m:r>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𝑌</m:t>
                            </m:r>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=0, 1</m:t>
                            </m:r>
                          </m:sub>
                        </m:sSub>
                        <m:d>
                          <m:dPr>
                            <m:ctrlP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e>
                        </m:d>
                      </m:e>
                    </m:d>
                  </m:oMath>
                </a14:m>
                <a:r>
                  <a:rPr lang="ru-RU"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где</a:t>
                </a:r>
                <a:endParaRPr lang="ru-RU"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ctr">
                  <a:lnSpc>
                    <a:spcPct val="107000"/>
                  </a:lnSpc>
                  <a:spcAft>
                    <a:spcPts val="800"/>
                  </a:spcAft>
                  <a:buNone/>
                </a:pPr>
                <a14:m>
                  <m:oMath xmlns:m="http://schemas.openxmlformats.org/officeDocument/2006/math">
                    <m:sSub>
                      <m:sSubPr>
                        <m:ctrlP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𝑡𝑎𝑟𝑔𝑒𝑡</m:t>
                        </m:r>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𝑌</m:t>
                        </m:r>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=0, 1</m:t>
                        </m:r>
                      </m:sub>
                    </m:sSub>
                    <m:d>
                      <m:dPr>
                        <m:ctrlP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e>
                    </m:d>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−размер всей рабочей группы при всей выборке выборки размера </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oMath>
                </a14:m>
                <a:r>
                  <a:rPr lang="ru-RU"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r>
                  <a:rPr lang="ru-RU"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p>
              <a:p>
                <a:pPr marL="0" indent="0" algn="ctr">
                  <a:lnSpc>
                    <a:spcPct val="107000"/>
                  </a:lnSpc>
                  <a:spcAft>
                    <a:spcPts val="800"/>
                  </a:spcAft>
                  <a:buNone/>
                </a:pPr>
                <a14:m>
                  <m:oMath xmlns:m="http://schemas.openxmlformats.org/officeDocument/2006/math">
                    <m:sSub>
                      <m:sSubPr>
                        <m:ctrlP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𝑡𝑎𝑟𝑔𝑒𝑡</m:t>
                        </m:r>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𝑌</m:t>
                        </m:r>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1</m:t>
                        </m:r>
                      </m:sub>
                    </m:sSub>
                    <m:d>
                      <m:dPr>
                        <m:ctrlP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e>
                    </m:d>
                    <m:r>
                      <a:rPr lang="ru-RU"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−размер рабочей  группы , совершившей целевое действие, при всей выборке размера </m:t>
                    </m:r>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𝑡</m:t>
                    </m:r>
                  </m:oMath>
                </a14:m>
                <a:r>
                  <a:rPr lang="ru-RU"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endParaRPr lang="ru-RU"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228600" lvl="1">
                  <a:spcBef>
                    <a:spcPts val="1000"/>
                  </a:spcBef>
                </a:pPr>
                <a:endParaRPr lang="en-US" sz="1800" dirty="0">
                  <a:latin typeface="Times New Roman" panose="02020603050405020304" pitchFamily="18" charset="0"/>
                  <a:cs typeface="Times New Roman" panose="02020603050405020304" pitchFamily="18" charset="0"/>
                </a:endParaRPr>
              </a:p>
              <a:p>
                <a:pPr marL="228600" lvl="1">
                  <a:spcBef>
                    <a:spcPts val="1000"/>
                  </a:spcBef>
                </a:pPr>
                <a:r>
                  <a:rPr lang="en-US" sz="1800" dirty="0" err="1">
                    <a:latin typeface="Times New Roman" panose="02020603050405020304" pitchFamily="18" charset="0"/>
                    <a:cs typeface="Times New Roman" panose="02020603050405020304" pitchFamily="18" charset="0"/>
                  </a:rPr>
                  <a:t>Qini</a:t>
                </a:r>
                <a:r>
                  <a:rPr lang="en-US" sz="1800" dirty="0">
                    <a:latin typeface="Times New Roman" panose="02020603050405020304" pitchFamily="18" charset="0"/>
                    <a:cs typeface="Times New Roman" panose="02020603050405020304" pitchFamily="18" charset="0"/>
                  </a:rPr>
                  <a:t> </a:t>
                </a:r>
                <a:r>
                  <a:rPr lang="ru-RU" sz="1800" dirty="0">
                    <a:latin typeface="Times New Roman" panose="02020603050405020304" pitchFamily="18" charset="0"/>
                    <a:cs typeface="Times New Roman" panose="02020603050405020304" pitchFamily="18" charset="0"/>
                  </a:rPr>
                  <a:t>кривая</a:t>
                </a:r>
                <a:r>
                  <a:rPr lang="en-US" sz="1800" dirty="0">
                    <a:latin typeface="Times New Roman" panose="02020603050405020304" pitchFamily="18" charset="0"/>
                    <a:cs typeface="Times New Roman" panose="02020603050405020304" pitchFamily="18" charset="0"/>
                  </a:rPr>
                  <a:t>:</a:t>
                </a:r>
              </a:p>
              <a:p>
                <a:pPr marL="0" indent="0">
                  <a:lnSpc>
                    <a:spcPct val="107000"/>
                  </a:lnSpc>
                  <a:spcAft>
                    <a:spcPts val="800"/>
                  </a:spcAft>
                  <a:buNone/>
                </a:pPr>
                <a:r>
                  <a:rPr lang="ru-RU" sz="1800" dirty="0">
                    <a:effectLst/>
                    <a:latin typeface="Calibri" panose="020F0502020204030204" pitchFamily="34" charset="0"/>
                    <a:ea typeface="Calibri" panose="020F0502020204030204" pitchFamily="34" charset="0"/>
                    <a:cs typeface="Times New Roman" panose="02020603050405020304" pitchFamily="18" charset="0"/>
                  </a:rPr>
                  <a:t>	</a:t>
                </a:r>
                <a14:m>
                  <m:oMath xmlns:m="http://schemas.openxmlformats.org/officeDocument/2006/math">
                    <m:r>
                      <a:rPr lang="ru-RU" sz="1800" i="1">
                        <a:effectLst/>
                        <a:latin typeface="Cambria Math" panose="02040503050406030204" pitchFamily="18" charset="0"/>
                        <a:ea typeface="Calibri" panose="020F0502020204030204" pitchFamily="34" charset="0"/>
                        <a:cs typeface="Times New Roman" panose="02020603050405020304" pitchFamily="18" charset="0"/>
                      </a:rPr>
                      <m:t>𝑄𝑖𝑛𝑖</m:t>
                    </m:r>
                    <m:d>
                      <m:d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ru-RU" sz="1800" i="1">
                            <a:effectLst/>
                            <a:latin typeface="Cambria Math" panose="02040503050406030204" pitchFamily="18" charset="0"/>
                            <a:ea typeface="Calibri" panose="020F0502020204030204" pitchFamily="34" charset="0"/>
                            <a:cs typeface="Times New Roman" panose="02020603050405020304" pitchFamily="18" charset="0"/>
                          </a:rPr>
                          <m:t>𝑡</m:t>
                        </m:r>
                      </m:e>
                    </m:d>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𝑈𝐶</m:t>
                    </m:r>
                    <m:d>
                      <m:d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e>
                    </m:d>
                    <m:r>
                      <a:rPr lang="ru-RU" sz="18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𝑡𝑎𝑟𝑔𝑒𝑡</m:t>
                            </m:r>
                            <m:r>
                              <a:rPr lang="ru-RU"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𝑌</m:t>
                            </m:r>
                            <m:r>
                              <a:rPr lang="ru-RU" sz="1800" i="1">
                                <a:effectLst/>
                                <a:latin typeface="Cambria Math" panose="02040503050406030204" pitchFamily="18" charset="0"/>
                                <a:ea typeface="Calibri" panose="020F0502020204030204" pitchFamily="34" charset="0"/>
                                <a:cs typeface="Times New Roman" panose="02020603050405020304" pitchFamily="18" charset="0"/>
                              </a:rPr>
                              <m:t>=0, 1</m:t>
                            </m:r>
                          </m:sub>
                        </m:sSub>
                        <m:d>
                          <m:d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e>
                        </m:d>
                      </m:num>
                      <m:den>
                        <m:d>
                          <m:dPr>
                            <m:ctrlPr>
                              <a:rPr lang="ru-RU"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𝑡𝑎𝑟𝑔𝑒𝑡</m:t>
                                </m:r>
                                <m:r>
                                  <a:rPr lang="ru-RU"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𝑌</m:t>
                                </m:r>
                                <m:r>
                                  <a:rPr lang="ru-RU" sz="1800" i="1">
                                    <a:effectLst/>
                                    <a:latin typeface="Cambria Math" panose="02040503050406030204" pitchFamily="18" charset="0"/>
                                    <a:ea typeface="Calibri" panose="020F0502020204030204" pitchFamily="34" charset="0"/>
                                    <a:cs typeface="Times New Roman" panose="02020603050405020304" pitchFamily="18" charset="0"/>
                                  </a:rPr>
                                  <m:t>=0, 1</m:t>
                                </m:r>
                              </m:sub>
                            </m:sSub>
                            <m:d>
                              <m:d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e>
                            </m:d>
                            <m:r>
                              <a:rPr lang="ru-RU"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𝑐𝑜𝑛𝑡𝑟𝑜𝑙</m:t>
                                </m:r>
                                <m:r>
                                  <a:rPr lang="ru-RU"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𝑌</m:t>
                                </m:r>
                                <m:r>
                                  <a:rPr lang="ru-RU" sz="1800" i="1">
                                    <a:effectLst/>
                                    <a:latin typeface="Cambria Math" panose="02040503050406030204" pitchFamily="18" charset="0"/>
                                    <a:ea typeface="Calibri" panose="020F0502020204030204" pitchFamily="34" charset="0"/>
                                    <a:cs typeface="Times New Roman" panose="02020603050405020304" pitchFamily="18" charset="0"/>
                                  </a:rPr>
                                  <m:t>=0, 1</m:t>
                                </m:r>
                              </m:sub>
                            </m:sSub>
                            <m:d>
                              <m:d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e>
                            </m:d>
                          </m:e>
                        </m:d>
                      </m:den>
                    </m:f>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𝑡𝑎𝑟𝑔𝑒𝑡</m:t>
                                </m:r>
                                <m:r>
                                  <a:rPr lang="ru-RU"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𝑌</m:t>
                                </m:r>
                                <m:r>
                                  <a:rPr lang="ru-RU" sz="1800" i="1">
                                    <a:effectLst/>
                                    <a:latin typeface="Cambria Math" panose="02040503050406030204" pitchFamily="18" charset="0"/>
                                    <a:ea typeface="Calibri" panose="020F0502020204030204" pitchFamily="34" charset="0"/>
                                    <a:cs typeface="Times New Roman" panose="02020603050405020304" pitchFamily="18" charset="0"/>
                                  </a:rPr>
                                  <m:t>=1</m:t>
                                </m:r>
                              </m:sub>
                            </m:sSub>
                            <m:d>
                              <m:d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e>
                            </m:d>
                          </m:num>
                          <m:den>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𝑡𝑎𝑟𝑔𝑒𝑡</m:t>
                                </m:r>
                                <m:r>
                                  <a:rPr lang="ru-RU"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𝑌</m:t>
                                </m:r>
                                <m:r>
                                  <a:rPr lang="ru-RU" sz="1800" i="1">
                                    <a:effectLst/>
                                    <a:latin typeface="Cambria Math" panose="02040503050406030204" pitchFamily="18" charset="0"/>
                                    <a:ea typeface="Calibri" panose="020F0502020204030204" pitchFamily="34" charset="0"/>
                                    <a:cs typeface="Times New Roman" panose="02020603050405020304" pitchFamily="18" charset="0"/>
                                  </a:rPr>
                                  <m:t>=0, 1</m:t>
                                </m:r>
                              </m:sub>
                            </m:sSub>
                            <m:d>
                              <m:d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e>
                            </m:d>
                          </m:den>
                        </m:f>
                        <m:r>
                          <a:rPr lang="ru-RU" sz="18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𝑐𝑜𝑛𝑡𝑟𝑜𝑙</m:t>
                                </m:r>
                                <m:r>
                                  <a:rPr lang="ru-RU"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𝑌</m:t>
                                </m:r>
                                <m:r>
                                  <a:rPr lang="ru-RU" sz="1800" i="1">
                                    <a:effectLst/>
                                    <a:latin typeface="Cambria Math" panose="02040503050406030204" pitchFamily="18" charset="0"/>
                                    <a:ea typeface="Calibri" panose="020F0502020204030204" pitchFamily="34" charset="0"/>
                                    <a:cs typeface="Times New Roman" panose="02020603050405020304" pitchFamily="18" charset="0"/>
                                  </a:rPr>
                                  <m:t>=1</m:t>
                                </m:r>
                              </m:sub>
                            </m:sSub>
                            <m:d>
                              <m:d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e>
                            </m:d>
                          </m:num>
                          <m:den>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𝑐𝑜𝑛𝑡𝑟𝑜𝑙</m:t>
                                </m:r>
                                <m:r>
                                  <a:rPr lang="ru-RU"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𝑌</m:t>
                                </m:r>
                                <m:r>
                                  <a:rPr lang="ru-RU" sz="1800" i="1">
                                    <a:effectLst/>
                                    <a:latin typeface="Cambria Math" panose="02040503050406030204" pitchFamily="18" charset="0"/>
                                    <a:ea typeface="Calibri" panose="020F0502020204030204" pitchFamily="34" charset="0"/>
                                    <a:cs typeface="Times New Roman" panose="02020603050405020304" pitchFamily="18" charset="0"/>
                                  </a:rPr>
                                  <m:t>=0, 1</m:t>
                                </m:r>
                              </m:sub>
                            </m:sSub>
                            <m:d>
                              <m:d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e>
                            </m:d>
                          </m:den>
                        </m:f>
                      </m:e>
                    </m:d>
                  </m:oMath>
                </a14:m>
                <a:r>
                  <a:rPr lang="en-US" sz="1800" i="1" dirty="0">
                    <a:effectLst/>
                    <a:latin typeface="Cambria Math" panose="02040503050406030204" pitchFamily="18" charset="0"/>
                    <a:ea typeface="Calibri" panose="020F0502020204030204" pitchFamily="34" charset="0"/>
                    <a:cs typeface="Times New Roman" panose="02020603050405020304" pitchFamily="18" charset="0"/>
                  </a:rPr>
                  <a:t>*</a:t>
                </a:r>
              </a:p>
              <a:p>
                <a:pPr marL="0" indent="0">
                  <a:lnSpc>
                    <a:spcPct val="107000"/>
                  </a:lnSpc>
                  <a:spcAft>
                    <a:spcPts val="800"/>
                  </a:spcAft>
                  <a:buNone/>
                </a:pPr>
                <a14:m>
                  <m:oMathPara xmlns:m="http://schemas.openxmlformats.org/officeDocument/2006/math">
                    <m:oMathParaPr>
                      <m:jc m:val="centerGroup"/>
                    </m:oMathParaPr>
                    <m:oMath xmlns:m="http://schemas.openxmlformats.org/officeDocument/2006/math">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𝑡𝑎𝑟𝑔𝑒𝑡</m:t>
                          </m:r>
                          <m:r>
                            <a:rPr lang="ru-RU"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𝑌</m:t>
                          </m:r>
                          <m:r>
                            <a:rPr lang="ru-RU" sz="1800" i="1">
                              <a:effectLst/>
                              <a:latin typeface="Cambria Math" panose="02040503050406030204" pitchFamily="18" charset="0"/>
                              <a:ea typeface="Calibri" panose="020F0502020204030204" pitchFamily="34" charset="0"/>
                              <a:cs typeface="Times New Roman" panose="02020603050405020304" pitchFamily="18" charset="0"/>
                            </a:rPr>
                            <m:t>=0, 1</m:t>
                          </m:r>
                        </m:sub>
                      </m:sSub>
                      <m:d>
                        <m:d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e>
                      </m:d>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𝑡𝑎𝑟𝑔𝑒𝑡</m:t>
                          </m:r>
                          <m:r>
                            <a:rPr lang="ru-RU"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𝑌</m:t>
                          </m:r>
                          <m:r>
                            <a:rPr lang="ru-RU" sz="1800" i="1">
                              <a:effectLst/>
                              <a:latin typeface="Cambria Math" panose="02040503050406030204" pitchFamily="18" charset="0"/>
                              <a:ea typeface="Calibri" panose="020F0502020204030204" pitchFamily="34" charset="0"/>
                              <a:cs typeface="Times New Roman" panose="02020603050405020304" pitchFamily="18" charset="0"/>
                            </a:rPr>
                            <m:t>=1</m:t>
                          </m:r>
                        </m:sub>
                      </m:sSub>
                      <m:d>
                        <m:d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e>
                      </m:d>
                      <m:r>
                        <a:rPr lang="ru-RU"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𝑐𝑜𝑛𝑡𝑟𝑜𝑙</m:t>
                          </m:r>
                          <m:r>
                            <a:rPr lang="ru-RU"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𝑌</m:t>
                          </m:r>
                          <m:r>
                            <a:rPr lang="ru-RU" sz="1800" i="1">
                              <a:effectLst/>
                              <a:latin typeface="Cambria Math" panose="02040503050406030204" pitchFamily="18" charset="0"/>
                              <a:ea typeface="Calibri" panose="020F0502020204030204" pitchFamily="34" charset="0"/>
                              <a:cs typeface="Times New Roman" panose="02020603050405020304" pitchFamily="18" charset="0"/>
                            </a:rPr>
                            <m:t>=1</m:t>
                          </m:r>
                        </m:sub>
                      </m:sSub>
                      <m:d>
                        <m:d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e>
                      </m:d>
                      <m:r>
                        <a:rPr lang="ru-RU"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𝑡𝑎𝑟𝑔𝑒𝑡</m:t>
                              </m:r>
                              <m:r>
                                <a:rPr lang="ru-RU"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𝑌</m:t>
                              </m:r>
                              <m:r>
                                <a:rPr lang="ru-RU" sz="1800" i="1">
                                  <a:effectLst/>
                                  <a:latin typeface="Cambria Math" panose="02040503050406030204" pitchFamily="18" charset="0"/>
                                  <a:ea typeface="Calibri" panose="020F0502020204030204" pitchFamily="34" charset="0"/>
                                  <a:cs typeface="Times New Roman" panose="02020603050405020304" pitchFamily="18" charset="0"/>
                                </a:rPr>
                                <m:t>=0, 1</m:t>
                              </m:r>
                            </m:sub>
                          </m:sSub>
                          <m:d>
                            <m:d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e>
                          </m:d>
                        </m:num>
                        <m:den>
                          <m:sSub>
                            <m:sSub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𝑐𝑜𝑛𝑡𝑟𝑜𝑙</m:t>
                              </m:r>
                              <m:r>
                                <a:rPr lang="ru-RU" sz="1800" i="1">
                                  <a:effectLst/>
                                  <a:latin typeface="Cambria Math" panose="02040503050406030204" pitchFamily="18" charset="0"/>
                                  <a:ea typeface="Calibri" panose="020F0502020204030204" pitchFamily="34" charset="0"/>
                                  <a:cs typeface="Times New Roman" panose="02020603050405020304" pitchFamily="18" charset="0"/>
                                </a:rPr>
                                <m:t>,  </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𝑌</m:t>
                              </m:r>
                              <m:r>
                                <a:rPr lang="ru-RU" sz="1800" i="1">
                                  <a:effectLst/>
                                  <a:latin typeface="Cambria Math" panose="02040503050406030204" pitchFamily="18" charset="0"/>
                                  <a:ea typeface="Calibri" panose="020F0502020204030204" pitchFamily="34" charset="0"/>
                                  <a:cs typeface="Times New Roman" panose="02020603050405020304" pitchFamily="18" charset="0"/>
                                </a:rPr>
                                <m:t>=0, 1</m:t>
                              </m:r>
                            </m:sub>
                          </m:sSub>
                          <m:d>
                            <m:dPr>
                              <m:ctrlPr>
                                <a:rPr lang="ru-RU"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e>
                          </m:d>
                        </m:den>
                      </m:f>
                    </m:oMath>
                  </m:oMathPara>
                </a14:m>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lvl="2" indent="0">
                  <a:spcBef>
                    <a:spcPts val="1000"/>
                  </a:spcBef>
                  <a:buNone/>
                </a:pPr>
                <a:endParaRPr lang="ru-RU" sz="1400" dirty="0">
                  <a:latin typeface="Times New Roman" panose="02020603050405020304" pitchFamily="18" charset="0"/>
                  <a:cs typeface="Times New Roman" panose="02020603050405020304" pitchFamily="18" charset="0"/>
                </a:endParaRPr>
              </a:p>
              <a:p>
                <a:pPr marL="457200" lvl="1" indent="0">
                  <a:buNone/>
                </a:pPr>
                <a:endParaRPr lang="ru-RU" sz="1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mc:Choice>
        <mc:Fallback>
          <p:sp>
            <p:nvSpPr>
              <p:cNvPr id="5" name="Объект 4">
                <a:extLst>
                  <a:ext uri="{FF2B5EF4-FFF2-40B4-BE49-F238E27FC236}">
                    <a16:creationId xmlns:a16="http://schemas.microsoft.com/office/drawing/2014/main" id="{8E307828-F91E-AD5B-1045-FB7269C9D075}"/>
                  </a:ext>
                </a:extLst>
              </p:cNvPr>
              <p:cNvSpPr>
                <a:spLocks noGrp="1" noRot="1" noChangeAspect="1" noMove="1" noResize="1" noEditPoints="1" noAdjustHandles="1" noChangeArrowheads="1" noChangeShapeType="1" noTextEdit="1"/>
              </p:cNvSpPr>
              <p:nvPr>
                <p:ph idx="1"/>
              </p:nvPr>
            </p:nvSpPr>
            <p:spPr>
              <a:xfrm>
                <a:off x="838200" y="677008"/>
                <a:ext cx="10515600" cy="5499955"/>
              </a:xfrm>
              <a:blipFill>
                <a:blip r:embed="rId3"/>
                <a:stretch>
                  <a:fillRect l="-406" t="-998"/>
                </a:stretch>
              </a:blipFill>
            </p:spPr>
            <p:txBody>
              <a:bodyPr/>
              <a:lstStyle/>
              <a:p>
                <a:r>
                  <a:rPr lang="ru-RU">
                    <a:noFill/>
                  </a:rPr>
                  <a:t> </a:t>
                </a:r>
              </a:p>
            </p:txBody>
          </p:sp>
        </mc:Fallback>
      </mc:AlternateContent>
      <p:sp>
        <p:nvSpPr>
          <p:cNvPr id="6" name="Номер слайда 5">
            <a:extLst>
              <a:ext uri="{FF2B5EF4-FFF2-40B4-BE49-F238E27FC236}">
                <a16:creationId xmlns:a16="http://schemas.microsoft.com/office/drawing/2014/main" id="{5D32CA80-9B1C-24FA-7114-2B8EA7541462}"/>
              </a:ext>
            </a:extLst>
          </p:cNvPr>
          <p:cNvSpPr>
            <a:spLocks noGrp="1"/>
          </p:cNvSpPr>
          <p:nvPr>
            <p:ph type="sldNum" sz="quarter" idx="12"/>
          </p:nvPr>
        </p:nvSpPr>
        <p:spPr/>
        <p:txBody>
          <a:bodyPr/>
          <a:lstStyle/>
          <a:p>
            <a:fld id="{DD52A6CB-90DA-4351-BF49-99661FABD7B0}" type="slidenum">
              <a:rPr lang="ru-RU" sz="2000" smtClean="0"/>
              <a:t>6</a:t>
            </a:fld>
            <a:endParaRPr lang="ru-RU" sz="2000" dirty="0"/>
          </a:p>
        </p:txBody>
      </p:sp>
    </p:spTree>
    <p:extLst>
      <p:ext uri="{BB962C8B-B14F-4D97-AF65-F5344CB8AC3E}">
        <p14:creationId xmlns:p14="http://schemas.microsoft.com/office/powerpoint/2010/main" val="732475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A9EDCCB-C9F9-D8F2-4BDB-29276D58193A}"/>
              </a:ext>
            </a:extLst>
          </p:cNvPr>
          <p:cNvSpPr>
            <a:spLocks noGrp="1"/>
          </p:cNvSpPr>
          <p:nvPr>
            <p:ph type="title"/>
          </p:nvPr>
        </p:nvSpPr>
        <p:spPr/>
        <p:txBody>
          <a:bodyPr>
            <a:normAutofit/>
          </a:bodyPr>
          <a:lstStyle/>
          <a:p>
            <a:r>
              <a:rPr lang="ru-RU" sz="4000" dirty="0">
                <a:latin typeface="Times New Roman" panose="02020603050405020304" pitchFamily="18" charset="0"/>
                <a:cs typeface="Times New Roman" panose="02020603050405020304" pitchFamily="18" charset="0"/>
              </a:rPr>
              <a:t>Выбор используемых моделей и исследование их качества работы</a:t>
            </a:r>
            <a:r>
              <a:rPr lang="en-US" sz="4000" dirty="0">
                <a:latin typeface="Times New Roman" panose="02020603050405020304" pitchFamily="18" charset="0"/>
                <a:cs typeface="Times New Roman" panose="02020603050405020304" pitchFamily="18" charset="0"/>
              </a:rPr>
              <a:t>.</a:t>
            </a:r>
            <a:endParaRPr lang="ru-RU" sz="4000" dirty="0"/>
          </a:p>
        </p:txBody>
      </p:sp>
      <p:pic>
        <p:nvPicPr>
          <p:cNvPr id="8" name="Рисунок 7">
            <a:extLst>
              <a:ext uri="{FF2B5EF4-FFF2-40B4-BE49-F238E27FC236}">
                <a16:creationId xmlns:a16="http://schemas.microsoft.com/office/drawing/2014/main" id="{6B210FDA-2EB6-970C-5BBF-BE8133B19266}"/>
              </a:ext>
            </a:extLst>
          </p:cNvPr>
          <p:cNvPicPr>
            <a:picLocks noChangeAspect="1"/>
          </p:cNvPicPr>
          <p:nvPr/>
        </p:nvPicPr>
        <p:blipFill>
          <a:blip r:embed="rId3"/>
          <a:stretch>
            <a:fillRect/>
          </a:stretch>
        </p:blipFill>
        <p:spPr>
          <a:xfrm>
            <a:off x="1679688" y="2172003"/>
            <a:ext cx="8832623" cy="1674665"/>
          </a:xfrm>
          <a:prstGeom prst="rect">
            <a:avLst/>
          </a:prstGeom>
        </p:spPr>
      </p:pic>
      <p:sp>
        <p:nvSpPr>
          <p:cNvPr id="9" name="Номер слайда 8">
            <a:extLst>
              <a:ext uri="{FF2B5EF4-FFF2-40B4-BE49-F238E27FC236}">
                <a16:creationId xmlns:a16="http://schemas.microsoft.com/office/drawing/2014/main" id="{FC3A69AA-2D2B-5E5A-69DA-0C8CA48C2FC1}"/>
              </a:ext>
            </a:extLst>
          </p:cNvPr>
          <p:cNvSpPr>
            <a:spLocks noGrp="1"/>
          </p:cNvSpPr>
          <p:nvPr>
            <p:ph type="sldNum" sz="quarter" idx="12"/>
          </p:nvPr>
        </p:nvSpPr>
        <p:spPr/>
        <p:txBody>
          <a:bodyPr/>
          <a:lstStyle/>
          <a:p>
            <a:fld id="{DD52A6CB-90DA-4351-BF49-99661FABD7B0}" type="slidenum">
              <a:rPr lang="ru-RU" sz="2000" smtClean="0"/>
              <a:t>7</a:t>
            </a:fld>
            <a:endParaRPr lang="ru-RU" sz="2000" dirty="0"/>
          </a:p>
        </p:txBody>
      </p:sp>
    </p:spTree>
    <p:extLst>
      <p:ext uri="{BB962C8B-B14F-4D97-AF65-F5344CB8AC3E}">
        <p14:creationId xmlns:p14="http://schemas.microsoft.com/office/powerpoint/2010/main" val="2713943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B7CDD7E-E1F1-F205-EB73-5EC1B83642EB}"/>
              </a:ext>
            </a:extLst>
          </p:cNvPr>
          <p:cNvSpPr>
            <a:spLocks noGrp="1"/>
          </p:cNvSpPr>
          <p:nvPr>
            <p:ph type="title"/>
          </p:nvPr>
        </p:nvSpPr>
        <p:spPr/>
        <p:txBody>
          <a:bodyPr/>
          <a:lstStyle/>
          <a:p>
            <a:r>
              <a:rPr lang="ru-RU" dirty="0">
                <a:latin typeface="Times New Roman" panose="02020603050405020304" pitchFamily="18" charset="0"/>
                <a:cs typeface="Times New Roman" panose="02020603050405020304" pitchFamily="18" charset="0"/>
              </a:rPr>
              <a:t>Выводы</a:t>
            </a:r>
          </a:p>
        </p:txBody>
      </p:sp>
      <p:sp>
        <p:nvSpPr>
          <p:cNvPr id="3" name="Объект 2">
            <a:extLst>
              <a:ext uri="{FF2B5EF4-FFF2-40B4-BE49-F238E27FC236}">
                <a16:creationId xmlns:a16="http://schemas.microsoft.com/office/drawing/2014/main" id="{8578077A-CC37-95E7-F493-7E3402293580}"/>
              </a:ext>
            </a:extLst>
          </p:cNvPr>
          <p:cNvSpPr>
            <a:spLocks noGrp="1"/>
          </p:cNvSpPr>
          <p:nvPr>
            <p:ph idx="1"/>
          </p:nvPr>
        </p:nvSpPr>
        <p:spPr/>
        <p:txBody>
          <a:bodyPr/>
          <a:lstStyle/>
          <a:p>
            <a:r>
              <a:rPr lang="ru-RU" dirty="0">
                <a:latin typeface="Times New Roman" panose="02020603050405020304" pitchFamily="18" charset="0"/>
                <a:cs typeface="Times New Roman" panose="02020603050405020304" pitchFamily="18" charset="0"/>
              </a:rPr>
              <a:t>Новые показатели начисления и списания бонусов, и их производные, благоприятно сказались на метриках моделей.</a:t>
            </a:r>
          </a:p>
          <a:p>
            <a:endParaRPr lang="ru-RU" dirty="0">
              <a:latin typeface="Times New Roman" panose="02020603050405020304" pitchFamily="18" charset="0"/>
              <a:cs typeface="Times New Roman" panose="02020603050405020304" pitchFamily="18" charset="0"/>
            </a:endParaRPr>
          </a:p>
          <a:p>
            <a:r>
              <a:rPr lang="ru-RU" dirty="0">
                <a:latin typeface="Times New Roman" panose="02020603050405020304" pitchFamily="18" charset="0"/>
                <a:cs typeface="Times New Roman" panose="02020603050405020304" pitchFamily="18" charset="0"/>
              </a:rPr>
              <a:t>Качество модели очень зависит от ее архитектуры и </a:t>
            </a:r>
            <a:r>
              <a:rPr lang="ru-RU" dirty="0" err="1">
                <a:latin typeface="Times New Roman" panose="02020603050405020304" pitchFamily="18" charset="0"/>
                <a:cs typeface="Times New Roman" panose="02020603050405020304" pitchFamily="18" charset="0"/>
              </a:rPr>
              <a:t>гипер</a:t>
            </a:r>
            <a:r>
              <a:rPr lang="ru-RU" dirty="0">
                <a:latin typeface="Times New Roman" panose="02020603050405020304" pitchFamily="18" charset="0"/>
                <a:cs typeface="Times New Roman" panose="02020603050405020304" pitchFamily="18" charset="0"/>
              </a:rPr>
              <a:t>-параметров.</a:t>
            </a:r>
          </a:p>
          <a:p>
            <a:endParaRPr lang="ru-RU" dirty="0">
              <a:latin typeface="Times New Roman" panose="02020603050405020304" pitchFamily="18" charset="0"/>
              <a:cs typeface="Times New Roman" panose="02020603050405020304" pitchFamily="18" charset="0"/>
            </a:endParaRPr>
          </a:p>
          <a:p>
            <a:r>
              <a:rPr lang="ru-RU" dirty="0">
                <a:latin typeface="Times New Roman" panose="02020603050405020304" pitchFamily="18" charset="0"/>
                <a:cs typeface="Times New Roman" panose="02020603050405020304" pitchFamily="18" charset="0"/>
              </a:rPr>
              <a:t>Для дальнейшего улучшения модели нужно модернизировать автоматический поиск наилучшей архитектуры и оптимизации </a:t>
            </a:r>
            <a:r>
              <a:rPr lang="ru-RU" dirty="0" err="1">
                <a:latin typeface="Times New Roman" panose="02020603050405020304" pitchFamily="18" charset="0"/>
                <a:cs typeface="Times New Roman" panose="02020603050405020304" pitchFamily="18" charset="0"/>
              </a:rPr>
              <a:t>гипер</a:t>
            </a:r>
            <a:r>
              <a:rPr lang="ru-RU" dirty="0">
                <a:latin typeface="Times New Roman" panose="02020603050405020304" pitchFamily="18" charset="0"/>
                <a:cs typeface="Times New Roman" panose="02020603050405020304" pitchFamily="18" charset="0"/>
              </a:rPr>
              <a:t>-параметров под задачу </a:t>
            </a:r>
            <a:r>
              <a:rPr lang="en-US" dirty="0" err="1">
                <a:latin typeface="Times New Roman" panose="02020603050405020304" pitchFamily="18" charset="0"/>
                <a:cs typeface="Times New Roman" panose="02020603050405020304" pitchFamily="18" charset="0"/>
              </a:rPr>
              <a:t>UpLift</a:t>
            </a:r>
            <a:endParaRPr lang="ru-RU" dirty="0">
              <a:latin typeface="Times New Roman" panose="02020603050405020304" pitchFamily="18" charset="0"/>
              <a:cs typeface="Times New Roman" panose="02020603050405020304" pitchFamily="18" charset="0"/>
            </a:endParaRPr>
          </a:p>
        </p:txBody>
      </p:sp>
      <p:sp>
        <p:nvSpPr>
          <p:cNvPr id="4" name="Номер слайда 3">
            <a:extLst>
              <a:ext uri="{FF2B5EF4-FFF2-40B4-BE49-F238E27FC236}">
                <a16:creationId xmlns:a16="http://schemas.microsoft.com/office/drawing/2014/main" id="{CE52B047-EF3A-1656-1980-42A1D1F09BBE}"/>
              </a:ext>
            </a:extLst>
          </p:cNvPr>
          <p:cNvSpPr>
            <a:spLocks noGrp="1"/>
          </p:cNvSpPr>
          <p:nvPr>
            <p:ph type="sldNum" sz="quarter" idx="12"/>
          </p:nvPr>
        </p:nvSpPr>
        <p:spPr/>
        <p:txBody>
          <a:bodyPr/>
          <a:lstStyle/>
          <a:p>
            <a:fld id="{DD52A6CB-90DA-4351-BF49-99661FABD7B0}" type="slidenum">
              <a:rPr lang="ru-RU" sz="2000" smtClean="0"/>
              <a:t>8</a:t>
            </a:fld>
            <a:endParaRPr lang="ru-RU" sz="2000" dirty="0"/>
          </a:p>
        </p:txBody>
      </p:sp>
    </p:spTree>
    <p:extLst>
      <p:ext uri="{BB962C8B-B14F-4D97-AF65-F5344CB8AC3E}">
        <p14:creationId xmlns:p14="http://schemas.microsoft.com/office/powerpoint/2010/main" val="879443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BFE0A30-4D38-85F2-D995-15FB88B9C96C}"/>
              </a:ext>
            </a:extLst>
          </p:cNvPr>
          <p:cNvSpPr>
            <a:spLocks noGrp="1"/>
          </p:cNvSpPr>
          <p:nvPr>
            <p:ph type="title"/>
          </p:nvPr>
        </p:nvSpPr>
        <p:spPr>
          <a:xfrm>
            <a:off x="908538" y="2615956"/>
            <a:ext cx="10515600" cy="1325563"/>
          </a:xfrm>
        </p:spPr>
        <p:txBody>
          <a:bodyPr/>
          <a:lstStyle/>
          <a:p>
            <a:pPr algn="ctr"/>
            <a:r>
              <a:rPr lang="ru-RU" dirty="0">
                <a:latin typeface="Times New Roman" panose="02020603050405020304" pitchFamily="18" charset="0"/>
                <a:cs typeface="Times New Roman" panose="02020603050405020304" pitchFamily="18" charset="0"/>
              </a:rPr>
              <a:t>Спасибо за внимание !</a:t>
            </a:r>
          </a:p>
        </p:txBody>
      </p:sp>
    </p:spTree>
    <p:extLst>
      <p:ext uri="{BB962C8B-B14F-4D97-AF65-F5344CB8AC3E}">
        <p14:creationId xmlns:p14="http://schemas.microsoft.com/office/powerpoint/2010/main" val="1726137589"/>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TM04033929[[fn=Сланец]]</Template>
  <TotalTime>229</TotalTime>
  <Words>828</Words>
  <Application>Microsoft Office PowerPoint</Application>
  <PresentationFormat>Широкоэкранный</PresentationFormat>
  <Paragraphs>97</Paragraphs>
  <Slides>13</Slides>
  <Notes>5</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13</vt:i4>
      </vt:variant>
    </vt:vector>
  </HeadingPairs>
  <TitlesOfParts>
    <vt:vector size="19" baseType="lpstr">
      <vt:lpstr>Arial</vt:lpstr>
      <vt:lpstr>Calibri</vt:lpstr>
      <vt:lpstr>Calibri Light</vt:lpstr>
      <vt:lpstr>Cambria Math</vt:lpstr>
      <vt:lpstr>Times New Roman</vt:lpstr>
      <vt:lpstr>Тема Office</vt:lpstr>
      <vt:lpstr>Производственная (Профессиональная практика) </vt:lpstr>
      <vt:lpstr>Актуальность</vt:lpstr>
      <vt:lpstr>Цель работы</vt:lpstr>
      <vt:lpstr>Описание набора данных</vt:lpstr>
      <vt:lpstr>Метрики качества - 1</vt:lpstr>
      <vt:lpstr>Метрики качества - 2</vt:lpstr>
      <vt:lpstr>Выбор используемых моделей и исследование их качества работы.</vt:lpstr>
      <vt:lpstr>Выводы</vt:lpstr>
      <vt:lpstr>Спасибо за внимание !</vt:lpstr>
      <vt:lpstr>Графические результаты работы моделей - 1</vt:lpstr>
      <vt:lpstr>Графические результаты работы моделей - 2</vt:lpstr>
      <vt:lpstr>Графические результаты работы моделей - 3</vt:lpstr>
      <vt:lpstr>Графические результаты работы моделей - 4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Распознавание морских судов на аэрофотоснимках методами компьютерного зрения</dc:title>
  <dc:creator>KirillKirillллин</dc:creator>
  <cp:lastModifiedBy>KirillKirillллин</cp:lastModifiedBy>
  <cp:revision>27</cp:revision>
  <dcterms:created xsi:type="dcterms:W3CDTF">2021-12-15T08:05:33Z</dcterms:created>
  <dcterms:modified xsi:type="dcterms:W3CDTF">2022-12-28T18:05:33Z</dcterms:modified>
</cp:coreProperties>
</file>