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17" r:id="rId3"/>
    <p:sldId id="319" r:id="rId4"/>
    <p:sldId id="320" r:id="rId5"/>
    <p:sldId id="332" r:id="rId6"/>
    <p:sldId id="321" r:id="rId7"/>
    <p:sldId id="322" r:id="rId8"/>
    <p:sldId id="331" r:id="rId9"/>
    <p:sldId id="323" r:id="rId10"/>
    <p:sldId id="330" r:id="rId11"/>
    <p:sldId id="324"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02.06.2023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179829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8</a:t>
            </a:fld>
            <a:endParaRPr lang="ru-RU"/>
          </a:p>
        </p:txBody>
      </p:sp>
    </p:spTree>
    <p:extLst>
      <p:ext uri="{BB962C8B-B14F-4D97-AF65-F5344CB8AC3E}">
        <p14:creationId xmlns:p14="http://schemas.microsoft.com/office/powerpoint/2010/main" val="395339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9</a:t>
            </a:fld>
            <a:endParaRPr lang="ru-RU"/>
          </a:p>
        </p:txBody>
      </p:sp>
    </p:spTree>
    <p:extLst>
      <p:ext uri="{BB962C8B-B14F-4D97-AF65-F5344CB8AC3E}">
        <p14:creationId xmlns:p14="http://schemas.microsoft.com/office/powerpoint/2010/main" val="214738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10</a:t>
            </a:fld>
            <a:endParaRPr lang="ru-RU"/>
          </a:p>
        </p:txBody>
      </p:sp>
    </p:spTree>
    <p:extLst>
      <p:ext uri="{BB962C8B-B14F-4D97-AF65-F5344CB8AC3E}">
        <p14:creationId xmlns:p14="http://schemas.microsoft.com/office/powerpoint/2010/main" val="4250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02.06.2023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02.06.2023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02.06.2023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02.06.2023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02.06.2023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02.06.2023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02.06.2023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02.06.2023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02.06.2023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02.06.2023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02.06.2023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02.06.2023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«Разработка алгоритма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2754600"/>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a:p>
            <a:pPr algn="r">
              <a:spcBef>
                <a:spcPts val="600"/>
              </a:spcBef>
            </a:pPr>
            <a:r>
              <a:rPr lang="ru-RU" sz="1400" b="1" dirty="0">
                <a:latin typeface="Times New Roman" panose="02020603050405020304" pitchFamily="18" charset="0"/>
                <a:cs typeface="Times New Roman" panose="02020603050405020304" pitchFamily="18" charset="0"/>
              </a:rPr>
              <a:t>Научный руководитель: </a:t>
            </a:r>
          </a:p>
          <a:p>
            <a:pPr algn="r"/>
            <a:r>
              <a:rPr lang="ru-RU" sz="1400" dirty="0">
                <a:latin typeface="Times New Roman" panose="02020603050405020304" pitchFamily="18" charset="0"/>
                <a:cs typeface="Times New Roman" panose="02020603050405020304" pitchFamily="18" charset="0"/>
              </a:rPr>
              <a:t>к.ф.-м.н., доцент, доценты кафедры 804 МАИ</a:t>
            </a:r>
          </a:p>
          <a:p>
            <a:pPr algn="r"/>
            <a:r>
              <a:rPr lang="ru-RU" sz="1400" dirty="0">
                <a:latin typeface="Times New Roman" panose="02020603050405020304" pitchFamily="18" charset="0"/>
                <a:cs typeface="Times New Roman" panose="02020603050405020304" pitchFamily="18" charset="0"/>
              </a:rPr>
              <a:t>Платонов Евгений Николаевич</a:t>
            </a:r>
          </a:p>
          <a:p>
            <a:pPr algn="r"/>
            <a:endParaRPr lang="ru-RU" sz="1400" dirty="0">
              <a:latin typeface="Times New Roman" panose="02020603050405020304" pitchFamily="18" charset="0"/>
              <a:cs typeface="Times New Roman" panose="02020603050405020304" pitchFamily="18" charset="0"/>
            </a:endParaRPr>
          </a:p>
          <a:p>
            <a:pPr algn="r"/>
            <a:r>
              <a:rPr lang="ru-RU" sz="1400" b="1" dirty="0">
                <a:latin typeface="Times New Roman" panose="02020603050405020304" pitchFamily="18" charset="0"/>
                <a:cs typeface="Times New Roman" panose="02020603050405020304" pitchFamily="18" charset="0"/>
              </a:rPr>
              <a:t>Рецензент</a:t>
            </a:r>
            <a:r>
              <a:rPr lang="en-US" sz="1400" b="1" dirty="0">
                <a:latin typeface="Times New Roman" panose="02020603050405020304" pitchFamily="18" charset="0"/>
                <a:cs typeface="Times New Roman" panose="02020603050405020304" pitchFamily="18" charset="0"/>
              </a:rPr>
              <a:t>:</a:t>
            </a:r>
          </a:p>
          <a:p>
            <a:pPr algn="r"/>
            <a:r>
              <a:rPr lang="ru-RU" sz="1400" dirty="0">
                <a:latin typeface="Times New Roman" panose="02020603050405020304" pitchFamily="18" charset="0"/>
                <a:cs typeface="Times New Roman" panose="02020603050405020304" pitchFamily="18" charset="0"/>
              </a:rPr>
              <a:t>д. ф.-м. н., профессор РАН, ведущий научный сотрудник ФГБУН Института Радиотехники и Электроники имени В.А. Котельникова РАН</a:t>
            </a:r>
            <a:endParaRPr lang="en-US" sz="1400" dirty="0">
              <a:latin typeface="Times New Roman" panose="02020603050405020304" pitchFamily="18" charset="0"/>
              <a:cs typeface="Times New Roman" panose="02020603050405020304" pitchFamily="18" charset="0"/>
            </a:endParaRPr>
          </a:p>
          <a:p>
            <a:pPr algn="r"/>
            <a:r>
              <a:rPr lang="ru-RU" sz="1400" dirty="0">
                <a:latin typeface="Times New Roman" panose="02020603050405020304" pitchFamily="18" charset="0"/>
                <a:cs typeface="Times New Roman" panose="02020603050405020304" pitchFamily="18" charset="0"/>
              </a:rPr>
              <a:t>Кузьмин Лев Викторович</a:t>
            </a:r>
            <a:endParaRPr lang="en-US" sz="1400" dirty="0">
              <a:latin typeface="Times New Roman" panose="02020603050405020304" pitchFamily="18" charset="0"/>
              <a:cs typeface="Times New Roman" panose="02020603050405020304" pitchFamily="18" charset="0"/>
            </a:endParaRPr>
          </a:p>
          <a:p>
            <a:pPr algn="r"/>
            <a:r>
              <a:rPr lang="ru-RU" sz="1400" dirty="0">
                <a:latin typeface="Times New Roman" panose="02020603050405020304" pitchFamily="18" charset="0"/>
                <a:cs typeface="Times New Roman" panose="02020603050405020304" pitchFamily="18" charset="0"/>
              </a:rPr>
              <a:t>	</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F5ADA16-99A3-041D-6EAC-26FCE93E112B}"/>
              </a:ext>
            </a:extLst>
          </p:cNvPr>
          <p:cNvSpPr txBox="1"/>
          <p:nvPr/>
        </p:nvSpPr>
        <p:spPr>
          <a:xfrm>
            <a:off x="1544128" y="2643666"/>
            <a:ext cx="9952118" cy="742511"/>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ru-RU"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Выпускная квалификационная работа магистра</a:t>
            </a: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собственные данные</a:t>
            </a:r>
            <a:r>
              <a:rPr lang="en-US" sz="4000" dirty="0">
                <a:latin typeface="Times New Roman" panose="02020603050405020304" pitchFamily="18" charset="0"/>
                <a:cs typeface="Times New Roman" panose="02020603050405020304" pitchFamily="18" charset="0"/>
              </a:rPr>
              <a:t>.</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10</a:t>
            </a:fld>
            <a:endParaRPr lang="ru-RU" sz="2000" dirty="0"/>
          </a:p>
        </p:txBody>
      </p:sp>
      <p:pic>
        <p:nvPicPr>
          <p:cNvPr id="12" name="Рисунок 11">
            <a:extLst>
              <a:ext uri="{FF2B5EF4-FFF2-40B4-BE49-F238E27FC236}">
                <a16:creationId xmlns:a16="http://schemas.microsoft.com/office/drawing/2014/main" id="{99E22416-B5C9-3E40-A0EC-C11AD97BAC5E}"/>
              </a:ext>
            </a:extLst>
          </p:cNvPr>
          <p:cNvPicPr>
            <a:picLocks noChangeAspect="1"/>
          </p:cNvPicPr>
          <p:nvPr/>
        </p:nvPicPr>
        <p:blipFill>
          <a:blip r:embed="rId3"/>
          <a:stretch>
            <a:fillRect/>
          </a:stretch>
        </p:blipFill>
        <p:spPr>
          <a:xfrm>
            <a:off x="643466" y="1690688"/>
            <a:ext cx="10414000" cy="2105256"/>
          </a:xfrm>
          <a:prstGeom prst="rect">
            <a:avLst/>
          </a:prstGeom>
        </p:spPr>
      </p:pic>
    </p:spTree>
    <p:extLst>
      <p:ext uri="{BB962C8B-B14F-4D97-AF65-F5344CB8AC3E}">
        <p14:creationId xmlns:p14="http://schemas.microsoft.com/office/powerpoint/2010/main" val="247252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a:xfrm>
            <a:off x="609599" y="1437745"/>
            <a:ext cx="10854267" cy="4582055"/>
          </a:xfrm>
        </p:spPr>
        <p:txBody>
          <a:bodyPr>
            <a:noAutofit/>
          </a:bodyPr>
          <a:lstStyle/>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Н</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аилучшая модель дает прирост на 0.0233. Тогда вероятность покупки с применением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 составила бы 0.0951, далее найдем экономический прирост: 0.0233 * 473861 * 2500 = 27 602 403 руб.</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R="448945" indent="0" algn="just">
              <a:lnSpc>
                <a:spcPct val="107000"/>
              </a:lnSpc>
              <a:spcAft>
                <a:spcPts val="800"/>
              </a:spcAft>
              <a:buNone/>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Таким образом, при сохранении объема расходов на отправку СМС, применение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моделирования в нашем случае принесет 27.6 млн руб. дополнительной выручки при выборке в 473 861 реципиентов.</a:t>
            </a:r>
          </a:p>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Помимо этого, наглядно видно, что наилучший алгоритм может отличаться в зависимости от скрытой природ данных (для данных </a:t>
            </a:r>
            <a:r>
              <a:rPr lang="en-US" sz="2400" dirty="0">
                <a:latin typeface="Times New Roman" panose="02020603050405020304" pitchFamily="18" charset="0"/>
                <a:ea typeface="Calibri" panose="020F0502020204030204" pitchFamily="34" charset="0"/>
                <a:cs typeface="Times New Roman" panose="02020603050405020304" pitchFamily="18" charset="0"/>
              </a:rPr>
              <a:t>X5 </a:t>
            </a:r>
            <a:r>
              <a:rPr lang="ru-RU" sz="2400" dirty="0">
                <a:latin typeface="Times New Roman" panose="02020603050405020304" pitchFamily="18" charset="0"/>
                <a:ea typeface="Calibri" panose="020F0502020204030204" pitchFamily="34" charset="0"/>
                <a:cs typeface="Times New Roman" panose="02020603050405020304" pitchFamily="18" charset="0"/>
              </a:rPr>
              <a:t>наилучшей оказалось модель регрессии, а для собственных данных простейшая структура с одной независимой моделью)</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11</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3988191" cy="52963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Times New Roman" panose="02020603050405020304" pitchFamily="18" charset="0"/>
                <a:cs typeface="Times New Roman" panose="02020603050405020304" pitchFamily="18" charset="0"/>
              </a:rPr>
              <a:t>Данная задача решает проблему оптимизации затрат при большом объеме клиентской базы для коммуникации</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пусть коммуникация через СМС на 1 клиента стоит 3 рубля,  тогда разовая коммуникация на 1 млн. клиентов стоит уже 3 млн. рублей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появляются вопросы</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Будет ли от этого экономическая выгода?</a:t>
            </a:r>
          </a:p>
          <a:p>
            <a:pPr marL="342900" indent="-342900">
              <a:lnSpc>
                <a:spcPct val="10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ли получить ту же прибыль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рассылки с меньшими затратами?</a:t>
            </a:r>
            <a:endParaRPr lang="en-US" sz="2400" dirty="0">
              <a:latin typeface="Times New Roman" panose="02020603050405020304" pitchFamily="18" charset="0"/>
              <a:cs typeface="Times New Roman" panose="02020603050405020304" pitchFamily="18" charset="0"/>
            </a:endParaRPr>
          </a:p>
          <a:p>
            <a:pPr lvl="1"/>
            <a:endParaRPr lang="en-US" sz="1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ru-RU" sz="1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09D52FE-8028-7D2F-E239-37AFDFC2F250}"/>
              </a:ext>
            </a:extLst>
          </p:cNvPr>
          <p:cNvPicPr>
            <a:picLocks noChangeAspect="1"/>
          </p:cNvPicPr>
          <p:nvPr/>
        </p:nvPicPr>
        <p:blipFill>
          <a:blip r:embed="rId3"/>
          <a:stretch>
            <a:fillRect/>
          </a:stretch>
        </p:blipFill>
        <p:spPr>
          <a:xfrm>
            <a:off x="4471791" y="1397000"/>
            <a:ext cx="6879562" cy="4401044"/>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a:t>
            </a:r>
            <a:r>
              <a:rPr lang="ru-RU" sz="2400" dirty="0">
                <a:latin typeface="Times New Roman" panose="02020603050405020304" pitchFamily="18" charset="0"/>
                <a:ea typeface="Calibri" panose="020F0502020204030204" pitchFamily="34" charset="0"/>
              </a:rPr>
              <a:t>алгоритм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415498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Исследование решений задачи на открытых данных </a:t>
            </a:r>
            <a:r>
              <a:rPr lang="en-US" sz="2400" dirty="0">
                <a:latin typeface="Times New Roman" panose="02020603050405020304" pitchFamily="18" charset="0"/>
                <a:cs typeface="Times New Roman" panose="02020603050405020304" pitchFamily="18" charset="0"/>
              </a:rPr>
              <a:t>X5-Retail</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Исследование решений задачи на собственных данных ретейл компании косметики и парфюмерии</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a:t>
            </a:r>
            <a:r>
              <a:rPr lang="en-US" sz="4000" dirty="0">
                <a:latin typeface="Times New Roman" panose="02020603050405020304" pitchFamily="18" charset="0"/>
                <a:cs typeface="Times New Roman" panose="02020603050405020304" pitchFamily="18" charset="0"/>
              </a:rPr>
              <a:t>X5</a:t>
            </a:r>
            <a:endParaRPr lang="ru-RU"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57974-9177-4E93-94F3-5D9BF396588D}"/>
              </a:ext>
            </a:extLst>
          </p:cNvPr>
          <p:cNvSpPr txBox="1"/>
          <p:nvPr/>
        </p:nvSpPr>
        <p:spPr>
          <a:xfrm>
            <a:off x="722749" y="1007501"/>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a:latin typeface="Times New Roman" panose="02020603050405020304" pitchFamily="18" charset="0"/>
                <a:cs typeface="Times New Roman" panose="02020603050405020304" pitchFamily="18" charset="0"/>
              </a:rPr>
              <a:t>UpLift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3"/>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4"/>
          <a:stretch>
            <a:fillRect/>
          </a:stretch>
        </p:blipFill>
        <p:spPr>
          <a:xfrm>
            <a:off x="6632303" y="11692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5"/>
          <a:srcRect l="9340"/>
          <a:stretch/>
        </p:blipFill>
        <p:spPr bwMode="auto">
          <a:xfrm>
            <a:off x="8131892" y="2803136"/>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2"/>
            <a:ext cx="11710505" cy="609256"/>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косметической ретейл компании</a:t>
            </a:r>
          </a:p>
        </p:txBody>
      </p:sp>
      <p:sp>
        <p:nvSpPr>
          <p:cNvPr id="5" name="TextBox 4">
            <a:extLst>
              <a:ext uri="{FF2B5EF4-FFF2-40B4-BE49-F238E27FC236}">
                <a16:creationId xmlns:a16="http://schemas.microsoft.com/office/drawing/2014/main" id="{21457974-9177-4E93-94F3-5D9BF396588D}"/>
              </a:ext>
            </a:extLst>
          </p:cNvPr>
          <p:cNvSpPr txBox="1"/>
          <p:nvPr/>
        </p:nvSpPr>
        <p:spPr>
          <a:xfrm>
            <a:off x="481494" y="694268"/>
            <a:ext cx="11558105" cy="1754326"/>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исторические данные за 4 месяца до момента коммуникации в косметической ретейл компании</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900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p:txBody>
      </p:sp>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pic>
        <p:nvPicPr>
          <p:cNvPr id="3" name="Рисунок 2">
            <a:extLst>
              <a:ext uri="{FF2B5EF4-FFF2-40B4-BE49-F238E27FC236}">
                <a16:creationId xmlns:a16="http://schemas.microsoft.com/office/drawing/2014/main" id="{935D3C6F-3239-5211-D07D-BAA24B5E49AD}"/>
              </a:ext>
            </a:extLst>
          </p:cNvPr>
          <p:cNvPicPr>
            <a:picLocks noChangeAspect="1"/>
          </p:cNvPicPr>
          <p:nvPr/>
        </p:nvPicPr>
        <p:blipFill>
          <a:blip r:embed="rId3"/>
          <a:stretch>
            <a:fillRect/>
          </a:stretch>
        </p:blipFill>
        <p:spPr>
          <a:xfrm>
            <a:off x="481494" y="2495115"/>
            <a:ext cx="7937684" cy="2095182"/>
          </a:xfrm>
          <a:prstGeom prst="rect">
            <a:avLst/>
          </a:prstGeom>
        </p:spPr>
      </p:pic>
      <p:pic>
        <p:nvPicPr>
          <p:cNvPr id="4" name="Рисунок 3">
            <a:extLst>
              <a:ext uri="{FF2B5EF4-FFF2-40B4-BE49-F238E27FC236}">
                <a16:creationId xmlns:a16="http://schemas.microsoft.com/office/drawing/2014/main" id="{AAAA693D-CB88-7603-C4FA-FFD9BC58D986}"/>
              </a:ext>
            </a:extLst>
          </p:cNvPr>
          <p:cNvPicPr>
            <a:picLocks noChangeAspect="1"/>
          </p:cNvPicPr>
          <p:nvPr/>
        </p:nvPicPr>
        <p:blipFill rotWithShape="1">
          <a:blip r:embed="rId4"/>
          <a:srcRect t="2871"/>
          <a:stretch/>
        </p:blipFill>
        <p:spPr>
          <a:xfrm>
            <a:off x="2247659" y="4636818"/>
            <a:ext cx="8462674" cy="1935959"/>
          </a:xfrm>
          <a:prstGeom prst="rect">
            <a:avLst/>
          </a:prstGeom>
        </p:spPr>
      </p:pic>
    </p:spTree>
    <p:extLst>
      <p:ext uri="{BB962C8B-B14F-4D97-AF65-F5344CB8AC3E}">
        <p14:creationId xmlns:p14="http://schemas.microsoft.com/office/powerpoint/2010/main" val="83510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(Weighted Average UpLift):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процентилей (0%−10%,</m:t>
                      </m:r>
                      <m:r>
                        <a:rPr lang="ru-RU" sz="1800" i="1">
                          <a:effectLst/>
                          <a:latin typeface="Cambria Math" panose="02040503050406030204" pitchFamily="18" charset="0"/>
                          <a:ea typeface="Calibri" panose="020F0502020204030204" pitchFamily="34" charset="0"/>
                          <a:cs typeface="Times New Roman" panose="02020603050405020304" pitchFamily="18" charset="0"/>
                        </a:rPr>
                        <m:t> 11%−20%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3600" dirty="0">
                <a:latin typeface="Times New Roman" panose="02020603050405020304" pitchFamily="18" charset="0"/>
                <a:cs typeface="Times New Roman" panose="02020603050405020304" pitchFamily="18" charset="0"/>
              </a:rPr>
              <a:t>Структуры моделей </a:t>
            </a:r>
            <a:r>
              <a:rPr lang="en-US" sz="3600" dirty="0">
                <a:latin typeface="Times New Roman" panose="02020603050405020304" pitchFamily="18" charset="0"/>
                <a:cs typeface="Times New Roman" panose="02020603050405020304" pitchFamily="18" charset="0"/>
              </a:rPr>
              <a:t>UpLift</a:t>
            </a:r>
            <a:endParaRPr lang="ru-RU" sz="36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pic>
        <p:nvPicPr>
          <p:cNvPr id="10" name="Рисунок 9">
            <a:extLst>
              <a:ext uri="{FF2B5EF4-FFF2-40B4-BE49-F238E27FC236}">
                <a16:creationId xmlns:a16="http://schemas.microsoft.com/office/drawing/2014/main" id="{B2BD0C84-45FD-B67C-25FA-A200BB868E4A}"/>
              </a:ext>
            </a:extLst>
          </p:cNvPr>
          <p:cNvPicPr>
            <a:picLocks noChangeAspect="1"/>
          </p:cNvPicPr>
          <p:nvPr/>
        </p:nvPicPr>
        <p:blipFill>
          <a:blip r:embed="rId3"/>
          <a:stretch>
            <a:fillRect/>
          </a:stretch>
        </p:blipFill>
        <p:spPr>
          <a:xfrm>
            <a:off x="228598" y="757766"/>
            <a:ext cx="5495925" cy="2514600"/>
          </a:xfrm>
          <a:prstGeom prst="rect">
            <a:avLst/>
          </a:prstGeom>
        </p:spPr>
      </p:pic>
      <p:pic>
        <p:nvPicPr>
          <p:cNvPr id="14" name="Рисунок 13">
            <a:extLst>
              <a:ext uri="{FF2B5EF4-FFF2-40B4-BE49-F238E27FC236}">
                <a16:creationId xmlns:a16="http://schemas.microsoft.com/office/drawing/2014/main" id="{49B6CA24-8DA1-5ECE-9C5B-08431080F938}"/>
              </a:ext>
            </a:extLst>
          </p:cNvPr>
          <p:cNvPicPr>
            <a:picLocks noChangeAspect="1"/>
          </p:cNvPicPr>
          <p:nvPr/>
        </p:nvPicPr>
        <p:blipFill>
          <a:blip r:embed="rId4"/>
          <a:stretch>
            <a:fillRect/>
          </a:stretch>
        </p:blipFill>
        <p:spPr>
          <a:xfrm>
            <a:off x="6011333" y="757767"/>
            <a:ext cx="5867400" cy="2533650"/>
          </a:xfrm>
          <a:prstGeom prst="rect">
            <a:avLst/>
          </a:prstGeom>
        </p:spPr>
      </p:pic>
      <p:pic>
        <p:nvPicPr>
          <p:cNvPr id="16" name="Рисунок 15">
            <a:extLst>
              <a:ext uri="{FF2B5EF4-FFF2-40B4-BE49-F238E27FC236}">
                <a16:creationId xmlns:a16="http://schemas.microsoft.com/office/drawing/2014/main" id="{2E11A749-EB4D-108F-3D24-8347F15D7434}"/>
              </a:ext>
            </a:extLst>
          </p:cNvPr>
          <p:cNvPicPr>
            <a:picLocks noChangeAspect="1"/>
          </p:cNvPicPr>
          <p:nvPr/>
        </p:nvPicPr>
        <p:blipFill>
          <a:blip r:embed="rId5"/>
          <a:stretch>
            <a:fillRect/>
          </a:stretch>
        </p:blipFill>
        <p:spPr>
          <a:xfrm>
            <a:off x="295274" y="3585634"/>
            <a:ext cx="5362575" cy="2667000"/>
          </a:xfrm>
          <a:prstGeom prst="rect">
            <a:avLst/>
          </a:prstGeom>
        </p:spPr>
      </p:pic>
      <p:pic>
        <p:nvPicPr>
          <p:cNvPr id="18" name="Рисунок 17">
            <a:extLst>
              <a:ext uri="{FF2B5EF4-FFF2-40B4-BE49-F238E27FC236}">
                <a16:creationId xmlns:a16="http://schemas.microsoft.com/office/drawing/2014/main" id="{0F3F85BF-3D14-714C-6BC9-FD5A2D0E00EA}"/>
              </a:ext>
            </a:extLst>
          </p:cNvPr>
          <p:cNvPicPr>
            <a:picLocks noChangeAspect="1"/>
          </p:cNvPicPr>
          <p:nvPr/>
        </p:nvPicPr>
        <p:blipFill>
          <a:blip r:embed="rId6"/>
          <a:stretch>
            <a:fillRect/>
          </a:stretch>
        </p:blipFill>
        <p:spPr>
          <a:xfrm>
            <a:off x="6096000" y="3566584"/>
            <a:ext cx="4933950" cy="2962275"/>
          </a:xfrm>
          <a:prstGeom prst="rect">
            <a:avLst/>
          </a:prstGeom>
        </p:spPr>
      </p:pic>
    </p:spTree>
    <p:extLst>
      <p:ext uri="{BB962C8B-B14F-4D97-AF65-F5344CB8AC3E}">
        <p14:creationId xmlns:p14="http://schemas.microsoft.com/office/powerpoint/2010/main" val="63762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a:t>
            </a:r>
            <a:r>
              <a:rPr lang="en-US" sz="4000" dirty="0">
                <a:latin typeface="Times New Roman" panose="02020603050405020304" pitchFamily="18" charset="0"/>
                <a:cs typeface="Times New Roman" panose="02020603050405020304" pitchFamily="18" charset="0"/>
              </a:rPr>
              <a:t>X5-Retail.</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pic>
        <p:nvPicPr>
          <p:cNvPr id="12" name="Рисунок 11">
            <a:extLst>
              <a:ext uri="{FF2B5EF4-FFF2-40B4-BE49-F238E27FC236}">
                <a16:creationId xmlns:a16="http://schemas.microsoft.com/office/drawing/2014/main" id="{BD168732-29D6-C5B9-DF5C-BF224BF40912}"/>
              </a:ext>
            </a:extLst>
          </p:cNvPr>
          <p:cNvPicPr>
            <a:picLocks noChangeAspect="1"/>
          </p:cNvPicPr>
          <p:nvPr/>
        </p:nvPicPr>
        <p:blipFill>
          <a:blip r:embed="rId3"/>
          <a:stretch>
            <a:fillRect/>
          </a:stretch>
        </p:blipFill>
        <p:spPr>
          <a:xfrm>
            <a:off x="637090" y="1690688"/>
            <a:ext cx="10917819" cy="1608741"/>
          </a:xfrm>
          <a:prstGeom prst="rect">
            <a:avLst/>
          </a:prstGeom>
        </p:spPr>
      </p:pic>
    </p:spTree>
    <p:extLst>
      <p:ext uri="{BB962C8B-B14F-4D97-AF65-F5344CB8AC3E}">
        <p14:creationId xmlns:p14="http://schemas.microsoft.com/office/powerpoint/2010/main" val="27139435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504</TotalTime>
  <Words>1161</Words>
  <Application>Microsoft Office PowerPoint</Application>
  <PresentationFormat>Широкоэкранный</PresentationFormat>
  <Paragraphs>116</Paragraphs>
  <Slides>11</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Calibri Light</vt:lpstr>
      <vt:lpstr>Cambria Math</vt:lpstr>
      <vt:lpstr>Courier New</vt:lpstr>
      <vt:lpstr>Times New Roman</vt:lpstr>
      <vt:lpstr>Тема Office</vt:lpstr>
      <vt:lpstr>Тема: «Разработка алгоритма UpLift моделирования для рекламной кампании» </vt:lpstr>
      <vt:lpstr>Актуальность</vt:lpstr>
      <vt:lpstr>Цель работы</vt:lpstr>
      <vt:lpstr>Описание набора данных X5</vt:lpstr>
      <vt:lpstr>Описание набора данных косметической ретейл компании</vt:lpstr>
      <vt:lpstr>Показатели качества моделирования - 1</vt:lpstr>
      <vt:lpstr>Показатели качества моделирования - 2</vt:lpstr>
      <vt:lpstr>Структуры моделей UpLift</vt:lpstr>
      <vt:lpstr>Выбор используемых моделей и исследование их качества работы – X5-Retail.</vt:lpstr>
      <vt:lpstr>Выбор используемых моделей и исследование их качества работы – собственные данные.</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52</cp:revision>
  <dcterms:created xsi:type="dcterms:W3CDTF">2021-12-15T08:05:33Z</dcterms:created>
  <dcterms:modified xsi:type="dcterms:W3CDTF">2023-06-02T03:48:30Z</dcterms:modified>
</cp:coreProperties>
</file>