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17" r:id="rId3"/>
    <p:sldId id="319" r:id="rId4"/>
    <p:sldId id="320" r:id="rId5"/>
    <p:sldId id="332" r:id="rId6"/>
    <p:sldId id="321" r:id="rId7"/>
    <p:sldId id="322" r:id="rId8"/>
    <p:sldId id="331" r:id="rId9"/>
    <p:sldId id="323" r:id="rId10"/>
    <p:sldId id="330" r:id="rId11"/>
    <p:sldId id="324" r:id="rId12"/>
    <p:sldId id="325" r:id="rId13"/>
    <p:sldId id="326" r:id="rId14"/>
    <p:sldId id="327" r:id="rId15"/>
    <p:sldId id="328" r:id="rId16"/>
    <p:sldId id="329" r:id="rId17"/>
    <p:sldId id="333" r:id="rId18"/>
    <p:sldId id="337" r:id="rId19"/>
    <p:sldId id="334" r:id="rId20"/>
    <p:sldId id="335" r:id="rId21"/>
    <p:sldId id="338" r:id="rId22"/>
    <p:sldId id="336" r:id="rId23"/>
    <p:sldId id="339"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varScale="1">
        <p:scale>
          <a:sx n="111" d="100"/>
          <a:sy n="111" d="100"/>
        </p:scale>
        <p:origin x="7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23.05.2023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4</a:t>
            </a:fld>
            <a:endParaRPr lang="ru-RU"/>
          </a:p>
        </p:txBody>
      </p:sp>
    </p:spTree>
    <p:extLst>
      <p:ext uri="{BB962C8B-B14F-4D97-AF65-F5344CB8AC3E}">
        <p14:creationId xmlns:p14="http://schemas.microsoft.com/office/powerpoint/2010/main" val="12609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5</a:t>
            </a:fld>
            <a:endParaRPr lang="ru-RU"/>
          </a:p>
        </p:txBody>
      </p:sp>
    </p:spTree>
    <p:extLst>
      <p:ext uri="{BB962C8B-B14F-4D97-AF65-F5344CB8AC3E}">
        <p14:creationId xmlns:p14="http://schemas.microsoft.com/office/powerpoint/2010/main" val="179829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a:effectLst/>
                        <a:latin typeface="Cambria Math" panose="02040503050406030204" pitchFamily="18" charset="0"/>
                        <a:ea typeface="Calibri" panose="020F0502020204030204" pitchFamily="34" charset="0"/>
                        <a:cs typeface="Times New Roman" panose="02020603050405020304" pitchFamily="18" charset="0"/>
                      </a:rPr>
                      <m:t> и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𝑋_𝑡𝑎𝑟𝑔𝑒𝑡 )  и 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𝑋_𝑐𝑜𝑛𝑡𝑟𝑜𝑙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19BEF0AD-2EB4-4EDF-B0D5-693549730528}" type="slidenum">
              <a:rPr lang="ru-RU" smtClean="0"/>
              <a:t>6</a:t>
            </a:fld>
            <a:endParaRPr lang="ru-RU"/>
          </a:p>
        </p:txBody>
      </p:sp>
    </p:spTree>
    <p:extLst>
      <p:ext uri="{BB962C8B-B14F-4D97-AF65-F5344CB8AC3E}">
        <p14:creationId xmlns:p14="http://schemas.microsoft.com/office/powerpoint/2010/main" val="320460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7</a:t>
            </a:fld>
            <a:endParaRPr lang="ru-RU"/>
          </a:p>
        </p:txBody>
      </p:sp>
    </p:spTree>
    <p:extLst>
      <p:ext uri="{BB962C8B-B14F-4D97-AF65-F5344CB8AC3E}">
        <p14:creationId xmlns:p14="http://schemas.microsoft.com/office/powerpoint/2010/main" val="415117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8</a:t>
            </a:fld>
            <a:endParaRPr lang="ru-RU"/>
          </a:p>
        </p:txBody>
      </p:sp>
    </p:spTree>
    <p:extLst>
      <p:ext uri="{BB962C8B-B14F-4D97-AF65-F5344CB8AC3E}">
        <p14:creationId xmlns:p14="http://schemas.microsoft.com/office/powerpoint/2010/main" val="395339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9</a:t>
            </a:fld>
            <a:endParaRPr lang="ru-RU"/>
          </a:p>
        </p:txBody>
      </p:sp>
    </p:spTree>
    <p:extLst>
      <p:ext uri="{BB962C8B-B14F-4D97-AF65-F5344CB8AC3E}">
        <p14:creationId xmlns:p14="http://schemas.microsoft.com/office/powerpoint/2010/main" val="214738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10</a:t>
            </a:fld>
            <a:endParaRPr lang="ru-RU"/>
          </a:p>
        </p:txBody>
      </p:sp>
    </p:spTree>
    <p:extLst>
      <p:ext uri="{BB962C8B-B14F-4D97-AF65-F5344CB8AC3E}">
        <p14:creationId xmlns:p14="http://schemas.microsoft.com/office/powerpoint/2010/main" val="425000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23.05.2023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23.05.2023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23.05.2023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23.05.2023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23.05.2023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23.05.2023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23.05.2023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23.05.2023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23.05.2023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23.05.2023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23.05.2023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23.05.2023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198105" y="2911581"/>
            <a:ext cx="10176769" cy="1463040"/>
          </a:xfrm>
        </p:spPr>
        <p:txBody>
          <a:bodyPr>
            <a:noAutofit/>
          </a:bodyPr>
          <a:lstStyle/>
          <a:p>
            <a:pPr algn="ctr"/>
            <a:r>
              <a:rPr lang="ru-RU" sz="3200" dirty="0">
                <a:latin typeface="Times New Roman" panose="02020603050405020304" pitchFamily="18" charset="0"/>
                <a:ea typeface="Calibri" panose="020F0502020204030204" pitchFamily="34" charset="0"/>
              </a:rPr>
              <a:t>Разработка алгоритма </a:t>
            </a:r>
            <a:r>
              <a:rPr lang="en-US" sz="3200" dirty="0">
                <a:latin typeface="Times New Roman" panose="02020603050405020304" pitchFamily="18" charset="0"/>
                <a:ea typeface="Calibri" panose="020F0502020204030204" pitchFamily="34" charset="0"/>
              </a:rPr>
              <a:t>UpLift </a:t>
            </a:r>
            <a:r>
              <a:rPr lang="ru-RU" sz="3200" dirty="0">
                <a:latin typeface="Times New Roman" panose="02020603050405020304" pitchFamily="18" charset="0"/>
                <a:ea typeface="Calibri" panose="020F0502020204030204" pitchFamily="34" charset="0"/>
              </a:rPr>
              <a:t>моделирования для рекламной кампании</a:t>
            </a:r>
            <a:br>
              <a:rPr lang="ru-RU" sz="3200" dirty="0">
                <a:effectLst/>
                <a:latin typeface="Times New Roman" panose="02020603050405020304" pitchFamily="18" charset="0"/>
                <a:ea typeface="Calibri" panose="020F0502020204030204" pitchFamily="34" charset="0"/>
              </a:rPr>
            </a:br>
            <a:endParaRPr lang="ru-RU" sz="32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646938" y="4424735"/>
            <a:ext cx="8327255" cy="1831271"/>
          </a:xfrm>
          <a:prstGeom prst="rect">
            <a:avLst/>
          </a:prstGeom>
        </p:spPr>
        <p:txBody>
          <a:bodyPr wrap="square">
            <a:spAutoFit/>
          </a:bodyPr>
          <a:lstStyle/>
          <a:p>
            <a:pPr algn="r"/>
            <a:r>
              <a:rPr lang="ru-RU" b="1" dirty="0">
                <a:cs typeface="Times New Roman" panose="02020603050405020304" pitchFamily="18" charset="0"/>
              </a:rPr>
              <a:t>Выполнил: </a:t>
            </a:r>
          </a:p>
          <a:p>
            <a:pPr algn="r"/>
            <a:r>
              <a:rPr lang="ru-RU" dirty="0">
                <a:cs typeface="Times New Roman" panose="02020603050405020304" pitchFamily="18" charset="0"/>
              </a:rPr>
              <a:t>студент группы М8О-201М-21 </a:t>
            </a:r>
          </a:p>
          <a:p>
            <a:pPr algn="r"/>
            <a:r>
              <a:rPr lang="ru-RU" dirty="0">
                <a:cs typeface="Times New Roman" panose="02020603050405020304" pitchFamily="18" charset="0"/>
              </a:rPr>
              <a:t>Фейзуллин К.М.</a:t>
            </a:r>
          </a:p>
          <a:p>
            <a:pPr algn="r">
              <a:spcBef>
                <a:spcPts val="600"/>
              </a:spcBef>
            </a:pPr>
            <a:r>
              <a:rPr lang="ru-RU" b="1" dirty="0">
                <a:cs typeface="Times New Roman" panose="02020603050405020304" pitchFamily="18" charset="0"/>
              </a:rPr>
              <a:t>Научный руководитель: </a:t>
            </a:r>
          </a:p>
          <a:p>
            <a:pPr algn="r"/>
            <a:r>
              <a:rPr lang="ru-RU" dirty="0">
                <a:cs typeface="Times New Roman" panose="02020603050405020304" pitchFamily="18" charset="0"/>
              </a:rPr>
              <a:t>к.ф.-м.н., доцент</a:t>
            </a:r>
          </a:p>
          <a:p>
            <a:pPr algn="r"/>
            <a:r>
              <a:rPr lang="ru-RU" dirty="0">
                <a:cs typeface="Times New Roman" panose="02020603050405020304" pitchFamily="18" charset="0"/>
              </a:rPr>
              <a:t>Платонов Е.Н.</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собственные данные</a:t>
            </a:r>
            <a:r>
              <a:rPr lang="en-US" sz="4000" dirty="0">
                <a:latin typeface="Times New Roman" panose="02020603050405020304" pitchFamily="18" charset="0"/>
                <a:cs typeface="Times New Roman" panose="02020603050405020304" pitchFamily="18" charset="0"/>
              </a:rPr>
              <a:t>.</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10</a:t>
            </a:fld>
            <a:endParaRPr lang="ru-RU" sz="2000" dirty="0"/>
          </a:p>
        </p:txBody>
      </p:sp>
      <p:pic>
        <p:nvPicPr>
          <p:cNvPr id="12" name="Рисунок 11">
            <a:extLst>
              <a:ext uri="{FF2B5EF4-FFF2-40B4-BE49-F238E27FC236}">
                <a16:creationId xmlns:a16="http://schemas.microsoft.com/office/drawing/2014/main" id="{99E22416-B5C9-3E40-A0EC-C11AD97BAC5E}"/>
              </a:ext>
            </a:extLst>
          </p:cNvPr>
          <p:cNvPicPr>
            <a:picLocks noChangeAspect="1"/>
          </p:cNvPicPr>
          <p:nvPr/>
        </p:nvPicPr>
        <p:blipFill>
          <a:blip r:embed="rId3"/>
          <a:stretch>
            <a:fillRect/>
          </a:stretch>
        </p:blipFill>
        <p:spPr>
          <a:xfrm>
            <a:off x="643466" y="1690688"/>
            <a:ext cx="10414000" cy="2105256"/>
          </a:xfrm>
          <a:prstGeom prst="rect">
            <a:avLst/>
          </a:prstGeom>
        </p:spPr>
      </p:pic>
    </p:spTree>
    <p:extLst>
      <p:ext uri="{BB962C8B-B14F-4D97-AF65-F5344CB8AC3E}">
        <p14:creationId xmlns:p14="http://schemas.microsoft.com/office/powerpoint/2010/main" val="247252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3" name="Объект 2">
            <a:extLst>
              <a:ext uri="{FF2B5EF4-FFF2-40B4-BE49-F238E27FC236}">
                <a16:creationId xmlns:a16="http://schemas.microsoft.com/office/drawing/2014/main" id="{8578077A-CC37-95E7-F493-7E3402293580}"/>
              </a:ext>
            </a:extLst>
          </p:cNvPr>
          <p:cNvSpPr>
            <a:spLocks noGrp="1"/>
          </p:cNvSpPr>
          <p:nvPr>
            <p:ph idx="1"/>
          </p:nvPr>
        </p:nvSpPr>
        <p:spPr>
          <a:xfrm>
            <a:off x="609599" y="1437745"/>
            <a:ext cx="10854267" cy="4582055"/>
          </a:xfrm>
        </p:spPr>
        <p:txBody>
          <a:bodyPr>
            <a:noAutofit/>
          </a:bodyPr>
          <a:lstStyle/>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Н</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аилучшая модель дает прирост на 0.0233. Тогда вероятность покупки с применением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 составила бы 0.0951, далее найдем экономический прирост: 0.0233 * 473861 * 2500 = 27 602 403 руб.</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R="448945" indent="0" algn="just">
              <a:lnSpc>
                <a:spcPct val="107000"/>
              </a:lnSpc>
              <a:spcAft>
                <a:spcPts val="800"/>
              </a:spcAft>
              <a:buNone/>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Таким образом, при сохранении объема расходов на отправку СМС, применение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моделирования в нашем случае принесет 27.6 млн руб. дополнительной выручки при выборке в 473 861 реципиентов.</a:t>
            </a:r>
          </a:p>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Помимо этого, наглядно видно, что наилучший алгоритм может отличаться в зависимости от скрытой природ данных (для данных </a:t>
            </a:r>
            <a:r>
              <a:rPr lang="en-US" sz="2400" dirty="0">
                <a:latin typeface="Times New Roman" panose="02020603050405020304" pitchFamily="18" charset="0"/>
                <a:ea typeface="Calibri" panose="020F0502020204030204" pitchFamily="34" charset="0"/>
                <a:cs typeface="Times New Roman" panose="02020603050405020304" pitchFamily="18" charset="0"/>
              </a:rPr>
              <a:t>X5 </a:t>
            </a:r>
            <a:r>
              <a:rPr lang="ru-RU" sz="2400" dirty="0">
                <a:latin typeface="Times New Roman" panose="02020603050405020304" pitchFamily="18" charset="0"/>
                <a:ea typeface="Calibri" panose="020F0502020204030204" pitchFamily="34" charset="0"/>
                <a:cs typeface="Times New Roman" panose="02020603050405020304" pitchFamily="18" charset="0"/>
              </a:rPr>
              <a:t>наилучшей оказалось модель регрессии, а для собственных данных простейшая структура с одной независимой моделью)</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11</a:t>
            </a:fld>
            <a:endParaRPr lang="ru-RU" sz="2000" dirty="0"/>
          </a:p>
        </p:txBody>
      </p:sp>
    </p:spTree>
    <p:extLst>
      <p:ext uri="{BB962C8B-B14F-4D97-AF65-F5344CB8AC3E}">
        <p14:creationId xmlns:p14="http://schemas.microsoft.com/office/powerpoint/2010/main" val="87944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13</a:t>
            </a:fld>
            <a:endParaRPr lang="ru-RU"/>
          </a:p>
        </p:txBody>
      </p:sp>
      <p:pic>
        <p:nvPicPr>
          <p:cNvPr id="5" name="Рисунок 4">
            <a:extLst>
              <a:ext uri="{FF2B5EF4-FFF2-40B4-BE49-F238E27FC236}">
                <a16:creationId xmlns:a16="http://schemas.microsoft.com/office/drawing/2014/main" id="{4FB15CB0-0004-A1B1-8ADD-4821F37D16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05" t="7931" r="4967" b="4869"/>
          <a:stretch/>
        </p:blipFill>
        <p:spPr bwMode="auto">
          <a:xfrm>
            <a:off x="5499100" y="1559304"/>
            <a:ext cx="6223000" cy="2109470"/>
          </a:xfrm>
          <a:prstGeom prst="rect">
            <a:avLst/>
          </a:prstGeom>
          <a:noFill/>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A6AA7A4E-BE9B-921D-8E24-3C543D62A258}"/>
              </a:ext>
            </a:extLst>
          </p:cNvPr>
          <p:cNvPicPr>
            <a:picLocks noChangeAspect="1"/>
          </p:cNvPicPr>
          <p:nvPr/>
        </p:nvPicPr>
        <p:blipFill rotWithShape="1">
          <a:blip r:embed="rId3">
            <a:extLst>
              <a:ext uri="{28A0092B-C50C-407E-A947-70E740481C1C}">
                <a14:useLocalDpi xmlns:a14="http://schemas.microsoft.com/office/drawing/2010/main" val="0"/>
              </a:ext>
            </a:extLst>
          </a:blip>
          <a:srcRect b="1470"/>
          <a:stretch/>
        </p:blipFill>
        <p:spPr bwMode="auto">
          <a:xfrm>
            <a:off x="614779" y="2567380"/>
            <a:ext cx="4884321" cy="36095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14</a:t>
            </a:fld>
            <a:endParaRPr lang="ru-RU"/>
          </a:p>
        </p:txBody>
      </p:sp>
      <p:pic>
        <p:nvPicPr>
          <p:cNvPr id="7" name="Рисунок 6">
            <a:extLst>
              <a:ext uri="{FF2B5EF4-FFF2-40B4-BE49-F238E27FC236}">
                <a16:creationId xmlns:a16="http://schemas.microsoft.com/office/drawing/2014/main" id="{0273F8D9-625E-E385-4087-E0A46CAC27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879" r="4763"/>
          <a:stretch/>
        </p:blipFill>
        <p:spPr bwMode="auto">
          <a:xfrm>
            <a:off x="5410200" y="1586294"/>
            <a:ext cx="6608127" cy="2580328"/>
          </a:xfrm>
          <a:prstGeom prst="rect">
            <a:avLst/>
          </a:prstGeom>
          <a:noFill/>
          <a:ln>
            <a:noFill/>
          </a:ln>
          <a:extLst>
            <a:ext uri="{53640926-AAD7-44D8-BBD7-CCE9431645EC}">
              <a14:shadowObscured xmlns:a14="http://schemas.microsoft.com/office/drawing/2010/main"/>
            </a:ext>
          </a:extLst>
        </p:spPr>
      </p:pic>
      <p:pic>
        <p:nvPicPr>
          <p:cNvPr id="8" name="Рисунок 7">
            <a:extLst>
              <a:ext uri="{FF2B5EF4-FFF2-40B4-BE49-F238E27FC236}">
                <a16:creationId xmlns:a16="http://schemas.microsoft.com/office/drawing/2014/main" id="{63093112-C73B-A6CD-E4E1-0CC1C32EF464}"/>
              </a:ext>
            </a:extLst>
          </p:cNvPr>
          <p:cNvPicPr>
            <a:picLocks noChangeAspect="1"/>
          </p:cNvPicPr>
          <p:nvPr/>
        </p:nvPicPr>
        <p:blipFill rotWithShape="1">
          <a:blip r:embed="rId3">
            <a:extLst>
              <a:ext uri="{28A0092B-C50C-407E-A947-70E740481C1C}">
                <a14:useLocalDpi xmlns:a14="http://schemas.microsoft.com/office/drawing/2010/main" val="0"/>
              </a:ext>
            </a:extLst>
          </a:blip>
          <a:srcRect b="2304"/>
          <a:stretch/>
        </p:blipFill>
        <p:spPr bwMode="auto">
          <a:xfrm>
            <a:off x="510117" y="2542858"/>
            <a:ext cx="4959350" cy="36341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366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15</a:t>
            </a:fld>
            <a:endParaRPr lang="ru-RU"/>
          </a:p>
        </p:txBody>
      </p:sp>
      <p:pic>
        <p:nvPicPr>
          <p:cNvPr id="9" name="Рисунок 8">
            <a:extLst>
              <a:ext uri="{FF2B5EF4-FFF2-40B4-BE49-F238E27FC236}">
                <a16:creationId xmlns:a16="http://schemas.microsoft.com/office/drawing/2014/main" id="{7D67A5E8-13CF-BC7A-5C39-36A421D790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8577" y="1722564"/>
            <a:ext cx="6964045" cy="2339975"/>
          </a:xfrm>
          <a:prstGeom prst="rect">
            <a:avLst/>
          </a:prstGeom>
          <a:noFill/>
          <a:ln>
            <a:noFill/>
          </a:ln>
        </p:spPr>
      </p:pic>
      <p:pic>
        <p:nvPicPr>
          <p:cNvPr id="10" name="Рисунок 9">
            <a:extLst>
              <a:ext uri="{FF2B5EF4-FFF2-40B4-BE49-F238E27FC236}">
                <a16:creationId xmlns:a16="http://schemas.microsoft.com/office/drawing/2014/main" id="{24927595-DB18-4DE8-4CC4-80E72095B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963" y="2595588"/>
            <a:ext cx="4537614" cy="3760762"/>
          </a:xfrm>
          <a:prstGeom prst="rect">
            <a:avLst/>
          </a:prstGeom>
          <a:noFill/>
          <a:ln>
            <a:noFill/>
          </a:ln>
        </p:spPr>
      </p:pic>
    </p:spTree>
    <p:extLst>
      <p:ext uri="{BB962C8B-B14F-4D97-AF65-F5344CB8AC3E}">
        <p14:creationId xmlns:p14="http://schemas.microsoft.com/office/powerpoint/2010/main" val="253038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16</a:t>
            </a:fld>
            <a:endParaRPr lang="ru-RU"/>
          </a:p>
        </p:txBody>
      </p:sp>
      <p:pic>
        <p:nvPicPr>
          <p:cNvPr id="6" name="Рисунок 5">
            <a:extLst>
              <a:ext uri="{FF2B5EF4-FFF2-40B4-BE49-F238E27FC236}">
                <a16:creationId xmlns:a16="http://schemas.microsoft.com/office/drawing/2014/main" id="{E28E8B96-E829-0C30-D803-FF65DBC20B25}"/>
              </a:ext>
            </a:extLst>
          </p:cNvPr>
          <p:cNvPicPr>
            <a:picLocks noChangeAspect="1"/>
          </p:cNvPicPr>
          <p:nvPr/>
        </p:nvPicPr>
        <p:blipFill rotWithShape="1">
          <a:blip r:embed="rId2">
            <a:extLst>
              <a:ext uri="{28A0092B-C50C-407E-A947-70E740481C1C}">
                <a14:useLocalDpi xmlns:a14="http://schemas.microsoft.com/office/drawing/2010/main" val="0"/>
              </a:ext>
            </a:extLst>
          </a:blip>
          <a:srcRect l="9327"/>
          <a:stretch/>
        </p:blipFill>
        <p:spPr>
          <a:xfrm>
            <a:off x="5445802" y="1627512"/>
            <a:ext cx="6746198" cy="2480056"/>
          </a:xfrm>
          <a:prstGeom prst="rect">
            <a:avLst/>
          </a:prstGeom>
        </p:spPr>
      </p:pic>
      <p:pic>
        <p:nvPicPr>
          <p:cNvPr id="8" name="Рисунок 7">
            <a:extLst>
              <a:ext uri="{FF2B5EF4-FFF2-40B4-BE49-F238E27FC236}">
                <a16:creationId xmlns:a16="http://schemas.microsoft.com/office/drawing/2014/main" id="{E2E6CA19-5B72-00B2-ACCB-9DF3E24F7D17}"/>
              </a:ext>
            </a:extLst>
          </p:cNvPr>
          <p:cNvPicPr>
            <a:picLocks noChangeAspect="1"/>
          </p:cNvPicPr>
          <p:nvPr/>
        </p:nvPicPr>
        <p:blipFill rotWithShape="1">
          <a:blip r:embed="rId3">
            <a:extLst>
              <a:ext uri="{28A0092B-C50C-407E-A947-70E740481C1C}">
                <a14:useLocalDpi xmlns:a14="http://schemas.microsoft.com/office/drawing/2010/main" val="0"/>
              </a:ext>
            </a:extLst>
          </a:blip>
          <a:srcRect r="5798"/>
          <a:stretch/>
        </p:blipFill>
        <p:spPr>
          <a:xfrm>
            <a:off x="404417" y="2342607"/>
            <a:ext cx="5041385" cy="4013743"/>
          </a:xfrm>
          <a:prstGeom prst="rect">
            <a:avLst/>
          </a:prstGeom>
        </p:spPr>
      </p:pic>
    </p:spTree>
    <p:extLst>
      <p:ext uri="{BB962C8B-B14F-4D97-AF65-F5344CB8AC3E}">
        <p14:creationId xmlns:p14="http://schemas.microsoft.com/office/powerpoint/2010/main" val="429329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Базовая модель</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17</a:t>
            </a:fld>
            <a:endParaRPr lang="ru-RU"/>
          </a:p>
        </p:txBody>
      </p:sp>
      <p:pic>
        <p:nvPicPr>
          <p:cNvPr id="7" name="Рисунок 6">
            <a:extLst>
              <a:ext uri="{FF2B5EF4-FFF2-40B4-BE49-F238E27FC236}">
                <a16:creationId xmlns:a16="http://schemas.microsoft.com/office/drawing/2014/main" id="{D236E636-EF98-6834-F781-63AF487298D5}"/>
              </a:ext>
            </a:extLst>
          </p:cNvPr>
          <p:cNvPicPr>
            <a:picLocks noChangeAspect="1"/>
          </p:cNvPicPr>
          <p:nvPr/>
        </p:nvPicPr>
        <p:blipFill>
          <a:blip r:embed="rId2"/>
          <a:stretch>
            <a:fillRect/>
          </a:stretch>
        </p:blipFill>
        <p:spPr>
          <a:xfrm>
            <a:off x="933880" y="2006092"/>
            <a:ext cx="10673809" cy="3566901"/>
          </a:xfrm>
          <a:prstGeom prst="rect">
            <a:avLst/>
          </a:prstGeom>
        </p:spPr>
      </p:pic>
    </p:spTree>
    <p:extLst>
      <p:ext uri="{BB962C8B-B14F-4D97-AF65-F5344CB8AC3E}">
        <p14:creationId xmlns:p14="http://schemas.microsoft.com/office/powerpoint/2010/main" val="284401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404663"/>
          </a:xfrm>
        </p:spPr>
        <p:txBody>
          <a:bodyPr>
            <a:normAutofit fontScale="92500" lnSpcReduction="20000"/>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18</a:t>
            </a:fld>
            <a:endParaRPr lang="ru-RU" dirty="0"/>
          </a:p>
        </p:txBody>
      </p:sp>
      <p:pic>
        <p:nvPicPr>
          <p:cNvPr id="1026" name="Picture 2">
            <a:extLst>
              <a:ext uri="{FF2B5EF4-FFF2-40B4-BE49-F238E27FC236}">
                <a16:creationId xmlns:a16="http://schemas.microsoft.com/office/drawing/2014/main" id="{6CBBEAC6-FAC2-C035-ADC9-79B21CA81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438321"/>
            <a:ext cx="65151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Рисунок 1">
            <a:extLst>
              <a:ext uri="{FF2B5EF4-FFF2-40B4-BE49-F238E27FC236}">
                <a16:creationId xmlns:a16="http://schemas.microsoft.com/office/drawing/2014/main" id="{37F16A6C-53C7-AD57-864B-3B12E0AE3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4" y="4151297"/>
            <a:ext cx="611505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9F69060C-0CB1-99CE-B0C3-57D43060A7FD}"/>
              </a:ext>
            </a:extLst>
          </p:cNvPr>
          <p:cNvSpPr>
            <a:spLocks noChangeArrowheads="1"/>
          </p:cNvSpPr>
          <p:nvPr/>
        </p:nvSpPr>
        <p:spPr bwMode="auto">
          <a:xfrm>
            <a:off x="3613589" y="3617795"/>
            <a:ext cx="49648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одной моделью в лучшем случае</a:t>
            </a:r>
            <a:endParaRPr kumimoji="0" lang="ru-RU" altLang="ru-RU" sz="800" b="0"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11300815-9F3A-77B0-7B34-7CA23E109A43}"/>
              </a:ext>
            </a:extLst>
          </p:cNvPr>
          <p:cNvSpPr>
            <a:spLocks noChangeArrowheads="1"/>
          </p:cNvSpPr>
          <p:nvPr/>
        </p:nvSpPr>
        <p:spPr bwMode="auto">
          <a:xfrm>
            <a:off x="3301999" y="6172714"/>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одной моделью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1005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19</a:t>
            </a:fld>
            <a:endParaRPr lang="ru-RU"/>
          </a:p>
        </p:txBody>
      </p:sp>
      <p:sp>
        <p:nvSpPr>
          <p:cNvPr id="9" name="Rectangle 4">
            <a:extLst>
              <a:ext uri="{FF2B5EF4-FFF2-40B4-BE49-F238E27FC236}">
                <a16:creationId xmlns:a16="http://schemas.microsoft.com/office/drawing/2014/main" id="{85900933-AA6E-2FE1-6C3B-C760B8632B4C}"/>
              </a:ext>
            </a:extLst>
          </p:cNvPr>
          <p:cNvSpPr>
            <a:spLocks noChangeArrowheads="1"/>
          </p:cNvSpPr>
          <p:nvPr/>
        </p:nvSpPr>
        <p:spPr bwMode="auto">
          <a:xfrm>
            <a:off x="3149274" y="3732745"/>
            <a:ext cx="580158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двумя независимыми моделями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1C095CDB-25B0-B3FA-D14A-326BE2D1BA78}"/>
              </a:ext>
            </a:extLst>
          </p:cNvPr>
          <p:cNvSpPr>
            <a:spLocks noChangeArrowheads="1"/>
          </p:cNvSpPr>
          <p:nvPr/>
        </p:nvSpPr>
        <p:spPr bwMode="auto">
          <a:xfrm>
            <a:off x="2922594" y="6289879"/>
            <a:ext cx="602826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двумя независимыми моделями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B5004E50-0D49-809B-2594-21C90D26ABF3}"/>
              </a:ext>
            </a:extLst>
          </p:cNvPr>
          <p:cNvPicPr>
            <a:picLocks noChangeAspect="1"/>
          </p:cNvPicPr>
          <p:nvPr/>
        </p:nvPicPr>
        <p:blipFill>
          <a:blip r:embed="rId2"/>
          <a:stretch>
            <a:fillRect/>
          </a:stretch>
        </p:blipFill>
        <p:spPr>
          <a:xfrm>
            <a:off x="2769042" y="1536616"/>
            <a:ext cx="6653916" cy="2236152"/>
          </a:xfrm>
          <a:prstGeom prst="rect">
            <a:avLst/>
          </a:prstGeom>
        </p:spPr>
      </p:pic>
      <p:pic>
        <p:nvPicPr>
          <p:cNvPr id="12" name="Рисунок 11">
            <a:extLst>
              <a:ext uri="{FF2B5EF4-FFF2-40B4-BE49-F238E27FC236}">
                <a16:creationId xmlns:a16="http://schemas.microsoft.com/office/drawing/2014/main" id="{0F26F65B-00EC-DA04-DCA6-0CDCC1CC5ED7}"/>
              </a:ext>
            </a:extLst>
          </p:cNvPr>
          <p:cNvPicPr>
            <a:picLocks noChangeAspect="1"/>
          </p:cNvPicPr>
          <p:nvPr/>
        </p:nvPicPr>
        <p:blipFill>
          <a:blip r:embed="rId3"/>
          <a:stretch>
            <a:fillRect/>
          </a:stretch>
        </p:blipFill>
        <p:spPr>
          <a:xfrm>
            <a:off x="2876663" y="4148799"/>
            <a:ext cx="6120130" cy="2056765"/>
          </a:xfrm>
          <a:prstGeom prst="rect">
            <a:avLst/>
          </a:prstGeom>
        </p:spPr>
      </p:pic>
    </p:spTree>
    <p:extLst>
      <p:ext uri="{BB962C8B-B14F-4D97-AF65-F5344CB8AC3E}">
        <p14:creationId xmlns:p14="http://schemas.microsoft.com/office/powerpoint/2010/main" val="129868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3988191" cy="52963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400" dirty="0">
                <a:latin typeface="Times New Roman" panose="02020603050405020304" pitchFamily="18" charset="0"/>
                <a:cs typeface="Times New Roman" panose="02020603050405020304" pitchFamily="18" charset="0"/>
              </a:rPr>
              <a:t>Данная задача решает проблему оптимизации затрат при большом объеме клиентской базы для коммуникации</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пусть коммуникация через СМС на 1 клиента стоит 3 рубля,  тогда разовая коммуникация на 1 млн. клиентов стоит уже 3 млн. рублей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появляются вопросы</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Будет ли от этого экономическая выгода?</a:t>
            </a:r>
          </a:p>
          <a:p>
            <a:pPr marL="342900" indent="-342900">
              <a:lnSpc>
                <a:spcPct val="10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Можно ли получить ту же прибыль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от рассылки с меньшими затратами?</a:t>
            </a:r>
            <a:endParaRPr lang="en-US" sz="2400" dirty="0">
              <a:latin typeface="Times New Roman" panose="02020603050405020304" pitchFamily="18" charset="0"/>
              <a:cs typeface="Times New Roman" panose="02020603050405020304" pitchFamily="18" charset="0"/>
            </a:endParaRPr>
          </a:p>
          <a:p>
            <a:pPr lvl="1"/>
            <a:endParaRPr lang="en-US" sz="100" dirty="0">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ru-RU" sz="1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309D52FE-8028-7D2F-E239-37AFDFC2F250}"/>
              </a:ext>
            </a:extLst>
          </p:cNvPr>
          <p:cNvPicPr>
            <a:picLocks noChangeAspect="1"/>
          </p:cNvPicPr>
          <p:nvPr/>
        </p:nvPicPr>
        <p:blipFill>
          <a:blip r:embed="rId3"/>
          <a:stretch>
            <a:fillRect/>
          </a:stretch>
        </p:blipFill>
        <p:spPr>
          <a:xfrm>
            <a:off x="4471791" y="1397000"/>
            <a:ext cx="6879562" cy="4401044"/>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20</a:t>
            </a:fld>
            <a:endParaRPr lang="ru-RU"/>
          </a:p>
        </p:txBody>
      </p:sp>
      <p:sp>
        <p:nvSpPr>
          <p:cNvPr id="7" name="Rectangle 4">
            <a:extLst>
              <a:ext uri="{FF2B5EF4-FFF2-40B4-BE49-F238E27FC236}">
                <a16:creationId xmlns:a16="http://schemas.microsoft.com/office/drawing/2014/main" id="{EF4DAFAE-10EC-8899-8C59-5F680386C086}"/>
              </a:ext>
            </a:extLst>
          </p:cNvPr>
          <p:cNvSpPr>
            <a:spLocks noChangeArrowheads="1"/>
          </p:cNvSpPr>
          <p:nvPr/>
        </p:nvSpPr>
        <p:spPr bwMode="auto">
          <a:xfrm>
            <a:off x="3342681" y="3703967"/>
            <a:ext cx="55066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8" name="Rectangle 5">
            <a:extLst>
              <a:ext uri="{FF2B5EF4-FFF2-40B4-BE49-F238E27FC236}">
                <a16:creationId xmlns:a16="http://schemas.microsoft.com/office/drawing/2014/main" id="{0486E1B4-BDD4-E556-8027-DDA74CCB29CF}"/>
              </a:ext>
            </a:extLst>
          </p:cNvPr>
          <p:cNvSpPr>
            <a:spLocks noChangeArrowheads="1"/>
          </p:cNvSpPr>
          <p:nvPr/>
        </p:nvSpPr>
        <p:spPr bwMode="auto">
          <a:xfrm>
            <a:off x="3301999"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A8C70172-EFBD-5C23-7F0D-66E2D404797C}"/>
              </a:ext>
            </a:extLst>
          </p:cNvPr>
          <p:cNvPicPr>
            <a:picLocks noChangeAspect="1"/>
          </p:cNvPicPr>
          <p:nvPr/>
        </p:nvPicPr>
        <p:blipFill>
          <a:blip r:embed="rId2"/>
          <a:stretch>
            <a:fillRect/>
          </a:stretch>
        </p:blipFill>
        <p:spPr>
          <a:xfrm>
            <a:off x="3038474" y="1640641"/>
            <a:ext cx="6120130" cy="2056765"/>
          </a:xfrm>
          <a:prstGeom prst="rect">
            <a:avLst/>
          </a:prstGeom>
        </p:spPr>
      </p:pic>
      <p:pic>
        <p:nvPicPr>
          <p:cNvPr id="12" name="Рисунок 11">
            <a:extLst>
              <a:ext uri="{FF2B5EF4-FFF2-40B4-BE49-F238E27FC236}">
                <a16:creationId xmlns:a16="http://schemas.microsoft.com/office/drawing/2014/main" id="{0A6F41DA-F375-AC27-6BB2-6B8F98551F2A}"/>
              </a:ext>
            </a:extLst>
          </p:cNvPr>
          <p:cNvPicPr>
            <a:picLocks noChangeAspect="1"/>
          </p:cNvPicPr>
          <p:nvPr/>
        </p:nvPicPr>
        <p:blipFill>
          <a:blip r:embed="rId3"/>
          <a:stretch>
            <a:fillRect/>
          </a:stretch>
        </p:blipFill>
        <p:spPr>
          <a:xfrm>
            <a:off x="3035934" y="4321722"/>
            <a:ext cx="6120130" cy="2056765"/>
          </a:xfrm>
          <a:prstGeom prst="rect">
            <a:avLst/>
          </a:prstGeom>
        </p:spPr>
      </p:pic>
    </p:spTree>
    <p:extLst>
      <p:ext uri="{BB962C8B-B14F-4D97-AF65-F5344CB8AC3E}">
        <p14:creationId xmlns:p14="http://schemas.microsoft.com/office/powerpoint/2010/main" val="236491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- 5</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21</a:t>
            </a:fld>
            <a:endParaRPr lang="ru-RU"/>
          </a:p>
        </p:txBody>
      </p:sp>
      <p:sp>
        <p:nvSpPr>
          <p:cNvPr id="7" name="Rectangle 4">
            <a:extLst>
              <a:ext uri="{FF2B5EF4-FFF2-40B4-BE49-F238E27FC236}">
                <a16:creationId xmlns:a16="http://schemas.microsoft.com/office/drawing/2014/main" id="{EF4DAFAE-10EC-8899-8C59-5F680386C086}"/>
              </a:ext>
            </a:extLst>
          </p:cNvPr>
          <p:cNvSpPr>
            <a:spLocks noChangeArrowheads="1"/>
          </p:cNvSpPr>
          <p:nvPr/>
        </p:nvSpPr>
        <p:spPr bwMode="auto">
          <a:xfrm>
            <a:off x="3342681" y="3703967"/>
            <a:ext cx="55066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8" name="Rectangle 5">
            <a:extLst>
              <a:ext uri="{FF2B5EF4-FFF2-40B4-BE49-F238E27FC236}">
                <a16:creationId xmlns:a16="http://schemas.microsoft.com/office/drawing/2014/main" id="{0486E1B4-BDD4-E556-8027-DDA74CCB29CF}"/>
              </a:ext>
            </a:extLst>
          </p:cNvPr>
          <p:cNvSpPr>
            <a:spLocks noChangeArrowheads="1"/>
          </p:cNvSpPr>
          <p:nvPr/>
        </p:nvSpPr>
        <p:spPr bwMode="auto">
          <a:xfrm>
            <a:off x="3301999"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C9EF97DD-30D0-288D-960F-5A170BF5C7F0}"/>
              </a:ext>
            </a:extLst>
          </p:cNvPr>
          <p:cNvPicPr>
            <a:picLocks noChangeAspect="1"/>
          </p:cNvPicPr>
          <p:nvPr/>
        </p:nvPicPr>
        <p:blipFill>
          <a:blip r:embed="rId2"/>
          <a:stretch>
            <a:fillRect/>
          </a:stretch>
        </p:blipFill>
        <p:spPr>
          <a:xfrm>
            <a:off x="3035934" y="1647202"/>
            <a:ext cx="6120130" cy="2056765"/>
          </a:xfrm>
          <a:prstGeom prst="rect">
            <a:avLst/>
          </a:prstGeom>
        </p:spPr>
      </p:pic>
      <p:pic>
        <p:nvPicPr>
          <p:cNvPr id="6" name="Рисунок 5">
            <a:extLst>
              <a:ext uri="{FF2B5EF4-FFF2-40B4-BE49-F238E27FC236}">
                <a16:creationId xmlns:a16="http://schemas.microsoft.com/office/drawing/2014/main" id="{B67FBE5D-B080-0CE5-9E14-1063C7CC3042}"/>
              </a:ext>
            </a:extLst>
          </p:cNvPr>
          <p:cNvPicPr>
            <a:picLocks noChangeAspect="1"/>
          </p:cNvPicPr>
          <p:nvPr/>
        </p:nvPicPr>
        <p:blipFill>
          <a:blip r:embed="rId3"/>
          <a:stretch>
            <a:fillRect/>
          </a:stretch>
        </p:blipFill>
        <p:spPr>
          <a:xfrm>
            <a:off x="3035934" y="4285253"/>
            <a:ext cx="6120130" cy="2056765"/>
          </a:xfrm>
          <a:prstGeom prst="rect">
            <a:avLst/>
          </a:prstGeom>
        </p:spPr>
      </p:pic>
    </p:spTree>
    <p:extLst>
      <p:ext uri="{BB962C8B-B14F-4D97-AF65-F5344CB8AC3E}">
        <p14:creationId xmlns:p14="http://schemas.microsoft.com/office/powerpoint/2010/main" val="325538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- 6</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72423"/>
          </a:xfrm>
        </p:spPr>
        <p:txBody>
          <a:bodyPr>
            <a:normAutofit/>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r>
              <a:rPr lang="ru-RU" dirty="0">
                <a:latin typeface="Times New Roman" panose="02020603050405020304" pitchFamily="18" charset="0"/>
                <a:cs typeface="Times New Roman" panose="02020603050405020304" pitchFamily="18" charset="0"/>
              </a:rPr>
              <a:t> для структуры с одной моделью</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22</a:t>
            </a:fld>
            <a:endParaRPr lang="ru-RU"/>
          </a:p>
        </p:txBody>
      </p:sp>
      <p:sp>
        <p:nvSpPr>
          <p:cNvPr id="9" name="Rectangle 4">
            <a:extLst>
              <a:ext uri="{FF2B5EF4-FFF2-40B4-BE49-F238E27FC236}">
                <a16:creationId xmlns:a16="http://schemas.microsoft.com/office/drawing/2014/main" id="{38E013D2-16CB-9A4E-BF1F-0AF6B86C614B}"/>
              </a:ext>
            </a:extLst>
          </p:cNvPr>
          <p:cNvSpPr>
            <a:spLocks noChangeArrowheads="1"/>
          </p:cNvSpPr>
          <p:nvPr/>
        </p:nvSpPr>
        <p:spPr bwMode="auto">
          <a:xfrm>
            <a:off x="3613588" y="3763857"/>
            <a:ext cx="49648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одной моделью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82A37233-8D3D-87FB-5D62-8A72EA7A8B8C}"/>
              </a:ext>
            </a:extLst>
          </p:cNvPr>
          <p:cNvSpPr>
            <a:spLocks noChangeArrowheads="1"/>
          </p:cNvSpPr>
          <p:nvPr/>
        </p:nvSpPr>
        <p:spPr bwMode="auto">
          <a:xfrm>
            <a:off x="3395132"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одной моделью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5984D912-83F0-6866-7282-B46C752CB9E0}"/>
              </a:ext>
            </a:extLst>
          </p:cNvPr>
          <p:cNvPicPr>
            <a:picLocks noChangeAspect="1"/>
          </p:cNvPicPr>
          <p:nvPr/>
        </p:nvPicPr>
        <p:blipFill>
          <a:blip r:embed="rId2"/>
          <a:stretch>
            <a:fillRect/>
          </a:stretch>
        </p:blipFill>
        <p:spPr>
          <a:xfrm>
            <a:off x="3035934" y="1692761"/>
            <a:ext cx="6120130" cy="2056765"/>
          </a:xfrm>
          <a:prstGeom prst="rect">
            <a:avLst/>
          </a:prstGeom>
        </p:spPr>
      </p:pic>
      <p:pic>
        <p:nvPicPr>
          <p:cNvPr id="12" name="Рисунок 11">
            <a:extLst>
              <a:ext uri="{FF2B5EF4-FFF2-40B4-BE49-F238E27FC236}">
                <a16:creationId xmlns:a16="http://schemas.microsoft.com/office/drawing/2014/main" id="{98A57946-51AD-8B0D-C1DA-0DC4631E7C18}"/>
              </a:ext>
            </a:extLst>
          </p:cNvPr>
          <p:cNvPicPr>
            <a:picLocks noChangeAspect="1"/>
          </p:cNvPicPr>
          <p:nvPr/>
        </p:nvPicPr>
        <p:blipFill>
          <a:blip r:embed="rId3"/>
          <a:stretch>
            <a:fillRect/>
          </a:stretch>
        </p:blipFill>
        <p:spPr>
          <a:xfrm>
            <a:off x="3035934" y="4263576"/>
            <a:ext cx="6120130" cy="2049780"/>
          </a:xfrm>
          <a:prstGeom prst="rect">
            <a:avLst/>
          </a:prstGeom>
        </p:spPr>
      </p:pic>
    </p:spTree>
    <p:extLst>
      <p:ext uri="{BB962C8B-B14F-4D97-AF65-F5344CB8AC3E}">
        <p14:creationId xmlns:p14="http://schemas.microsoft.com/office/powerpoint/2010/main" val="322692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- 7</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6"/>
            <a:ext cx="10515600" cy="365126"/>
          </a:xfrm>
        </p:spPr>
        <p:txBody>
          <a:bodyPr>
            <a:normAutofit fontScale="77500" lnSpcReduction="20000"/>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r>
              <a:rPr lang="ru-RU" dirty="0">
                <a:latin typeface="Times New Roman" panose="02020603050405020304" pitchFamily="18" charset="0"/>
                <a:cs typeface="Times New Roman" panose="02020603050405020304" pitchFamily="18" charset="0"/>
              </a:rPr>
              <a:t> для структуры с трансформацией класса к задаче с регрессией</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23</a:t>
            </a:fld>
            <a:endParaRPr lang="ru-RU"/>
          </a:p>
        </p:txBody>
      </p:sp>
      <p:sp>
        <p:nvSpPr>
          <p:cNvPr id="9" name="Rectangle 4">
            <a:extLst>
              <a:ext uri="{FF2B5EF4-FFF2-40B4-BE49-F238E27FC236}">
                <a16:creationId xmlns:a16="http://schemas.microsoft.com/office/drawing/2014/main" id="{38E013D2-16CB-9A4E-BF1F-0AF6B86C614B}"/>
              </a:ext>
            </a:extLst>
          </p:cNvPr>
          <p:cNvSpPr>
            <a:spLocks noChangeArrowheads="1"/>
          </p:cNvSpPr>
          <p:nvPr/>
        </p:nvSpPr>
        <p:spPr bwMode="auto">
          <a:xfrm>
            <a:off x="3355505" y="3710199"/>
            <a:ext cx="548098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82A37233-8D3D-87FB-5D62-8A72EA7A8B8C}"/>
              </a:ext>
            </a:extLst>
          </p:cNvPr>
          <p:cNvSpPr>
            <a:spLocks noChangeArrowheads="1"/>
          </p:cNvSpPr>
          <p:nvPr/>
        </p:nvSpPr>
        <p:spPr bwMode="auto">
          <a:xfrm>
            <a:off x="3301999" y="6337079"/>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444B88EC-B203-3BBF-3565-9CC16BBCDAA1}"/>
              </a:ext>
            </a:extLst>
          </p:cNvPr>
          <p:cNvPicPr>
            <a:picLocks noChangeAspect="1"/>
          </p:cNvPicPr>
          <p:nvPr/>
        </p:nvPicPr>
        <p:blipFill>
          <a:blip r:embed="rId2"/>
          <a:stretch>
            <a:fillRect/>
          </a:stretch>
        </p:blipFill>
        <p:spPr>
          <a:xfrm>
            <a:off x="3035934" y="1678834"/>
            <a:ext cx="6120130" cy="2056765"/>
          </a:xfrm>
          <a:prstGeom prst="rect">
            <a:avLst/>
          </a:prstGeom>
        </p:spPr>
      </p:pic>
      <p:pic>
        <p:nvPicPr>
          <p:cNvPr id="6" name="Рисунок 5">
            <a:extLst>
              <a:ext uri="{FF2B5EF4-FFF2-40B4-BE49-F238E27FC236}">
                <a16:creationId xmlns:a16="http://schemas.microsoft.com/office/drawing/2014/main" id="{B1837DE5-055F-4B7E-D8FF-6E18DC076C65}"/>
              </a:ext>
            </a:extLst>
          </p:cNvPr>
          <p:cNvPicPr>
            <a:picLocks noChangeAspect="1"/>
          </p:cNvPicPr>
          <p:nvPr/>
        </p:nvPicPr>
        <p:blipFill>
          <a:blip r:embed="rId3"/>
          <a:stretch>
            <a:fillRect/>
          </a:stretch>
        </p:blipFill>
        <p:spPr>
          <a:xfrm>
            <a:off x="3035934" y="4280314"/>
            <a:ext cx="6120130" cy="2056765"/>
          </a:xfrm>
          <a:prstGeom prst="rect">
            <a:avLst/>
          </a:prstGeom>
        </p:spPr>
      </p:pic>
    </p:spTree>
    <p:extLst>
      <p:ext uri="{BB962C8B-B14F-4D97-AF65-F5344CB8AC3E}">
        <p14:creationId xmlns:p14="http://schemas.microsoft.com/office/powerpoint/2010/main" val="240278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a:bodyPr>
          <a:lstStyle/>
          <a:p>
            <a:pPr marL="0" indent="450000" algn="just"/>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a:t>
            </a:r>
            <a:r>
              <a:rPr lang="ru-RU" sz="2400" dirty="0">
                <a:latin typeface="Times New Roman" panose="02020603050405020304" pitchFamily="18" charset="0"/>
                <a:ea typeface="Calibri" panose="020F0502020204030204" pitchFamily="34" charset="0"/>
              </a:rPr>
              <a:t>алгоритм </a:t>
            </a:r>
            <a:r>
              <a:rPr lang="en-US" sz="2400" dirty="0">
                <a:latin typeface="Times New Roman" panose="02020603050405020304" pitchFamily="18" charset="0"/>
                <a:ea typeface="Calibri" panose="020F0502020204030204" pitchFamily="34" charset="0"/>
              </a:rPr>
              <a:t>UpLift </a:t>
            </a:r>
            <a:r>
              <a:rPr lang="ru-RU" sz="2400" dirty="0">
                <a:latin typeface="Times New Roman" panose="02020603050405020304" pitchFamily="18" charset="0"/>
                <a:ea typeface="Calibri" panose="020F0502020204030204" pitchFamily="34" charset="0"/>
              </a:rPr>
              <a:t>моделирования для рекламной кампании</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415498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Исследование решений задачи на открытых данных </a:t>
            </a:r>
            <a:r>
              <a:rPr lang="en-US" sz="2400" dirty="0">
                <a:latin typeface="Times New Roman" panose="02020603050405020304" pitchFamily="18" charset="0"/>
                <a:cs typeface="Times New Roman" panose="02020603050405020304" pitchFamily="18" charset="0"/>
              </a:rPr>
              <a:t>X5-Retail</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Исследование решений задачи на собственных данных ретейл компании косметики и парфюмерии</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1"/>
            <a:ext cx="6042397" cy="849145"/>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a:t>
            </a:r>
            <a:r>
              <a:rPr lang="en-US" sz="4000" dirty="0">
                <a:latin typeface="Times New Roman" panose="02020603050405020304" pitchFamily="18" charset="0"/>
                <a:cs typeface="Times New Roman" panose="02020603050405020304" pitchFamily="18" charset="0"/>
              </a:rPr>
              <a:t>X5</a:t>
            </a:r>
            <a:endParaRPr lang="ru-RU"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457974-9177-4E93-94F3-5D9BF396588D}"/>
              </a:ext>
            </a:extLst>
          </p:cNvPr>
          <p:cNvSpPr txBox="1"/>
          <p:nvPr/>
        </p:nvSpPr>
        <p:spPr>
          <a:xfrm>
            <a:off x="722749" y="1007501"/>
            <a:ext cx="5909554" cy="3693319"/>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открытое соревнование сообщества  </a:t>
            </a:r>
            <a:r>
              <a:rPr lang="en-US" dirty="0">
                <a:latin typeface="Times New Roman" panose="02020603050405020304" pitchFamily="18" charset="0"/>
                <a:cs typeface="Times New Roman" panose="02020603050405020304" pitchFamily="18" charset="0"/>
              </a:rPr>
              <a:t>ODS </a:t>
            </a:r>
            <a:r>
              <a:rPr lang="ru-RU" dirty="0">
                <a:latin typeface="Times New Roman" panose="02020603050405020304" pitchFamily="18" charset="0"/>
                <a:cs typeface="Times New Roman" panose="02020603050405020304" pitchFamily="18" charset="0"/>
              </a:rPr>
              <a:t>в партнерстве с </a:t>
            </a:r>
            <a:r>
              <a:rPr lang="en-US" dirty="0">
                <a:latin typeface="Times New Roman" panose="02020603050405020304" pitchFamily="18" charset="0"/>
                <a:cs typeface="Times New Roman" panose="02020603050405020304" pitchFamily="18" charset="0"/>
              </a:rPr>
              <a:t>“X5 Retail” </a:t>
            </a:r>
            <a:r>
              <a:rPr lang="ru-RU" dirty="0">
                <a:latin typeface="Times New Roman" panose="02020603050405020304" pitchFamily="18" charset="0"/>
                <a:cs typeface="Times New Roman" panose="02020603050405020304" pitchFamily="18" charset="0"/>
              </a:rPr>
              <a:t>по </a:t>
            </a:r>
            <a:r>
              <a:rPr lang="en-US" dirty="0">
                <a:latin typeface="Times New Roman" panose="02020603050405020304" pitchFamily="18" charset="0"/>
                <a:cs typeface="Times New Roman" panose="02020603050405020304" pitchFamily="18" charset="0"/>
              </a:rPr>
              <a:t>UpLift </a:t>
            </a:r>
            <a:r>
              <a:rPr lang="ru-RU" dirty="0">
                <a:latin typeface="Times New Roman" panose="02020603050405020304" pitchFamily="18" charset="0"/>
                <a:cs typeface="Times New Roman" panose="02020603050405020304" pitchFamily="18" charset="0"/>
              </a:rPr>
              <a:t>моделированию.</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400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Справочник номенклатур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a:p>
            <a:pPr marL="742950" lvl="1"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6C1C3D5C-4AB9-14E5-623B-DBFCD39B639B}"/>
              </a:ext>
            </a:extLst>
          </p:cNvPr>
          <p:cNvPicPr>
            <a:picLocks noChangeAspect="1"/>
          </p:cNvPicPr>
          <p:nvPr/>
        </p:nvPicPr>
        <p:blipFill>
          <a:blip r:embed="rId3"/>
          <a:stretch>
            <a:fillRect/>
          </a:stretch>
        </p:blipFill>
        <p:spPr>
          <a:xfrm>
            <a:off x="722749" y="4950619"/>
            <a:ext cx="9992550" cy="849145"/>
          </a:xfrm>
          <a:prstGeom prst="rect">
            <a:avLst/>
          </a:prstGeom>
        </p:spPr>
      </p:pic>
      <p:pic>
        <p:nvPicPr>
          <p:cNvPr id="15" name="Рисунок 14">
            <a:extLst>
              <a:ext uri="{FF2B5EF4-FFF2-40B4-BE49-F238E27FC236}">
                <a16:creationId xmlns:a16="http://schemas.microsoft.com/office/drawing/2014/main" id="{F10EE799-40B1-B944-089C-CE3153E22144}"/>
              </a:ext>
            </a:extLst>
          </p:cNvPr>
          <p:cNvPicPr>
            <a:picLocks noChangeAspect="1"/>
          </p:cNvPicPr>
          <p:nvPr/>
        </p:nvPicPr>
        <p:blipFill>
          <a:blip r:embed="rId4"/>
          <a:stretch>
            <a:fillRect/>
          </a:stretch>
        </p:blipFill>
        <p:spPr>
          <a:xfrm>
            <a:off x="6632303" y="1169202"/>
            <a:ext cx="5057165" cy="1077348"/>
          </a:xfrm>
          <a:prstGeom prst="rect">
            <a:avLst/>
          </a:prstGeom>
        </p:spPr>
      </p:pic>
      <p:pic>
        <p:nvPicPr>
          <p:cNvPr id="17" name="Рисунок 16">
            <a:extLst>
              <a:ext uri="{FF2B5EF4-FFF2-40B4-BE49-F238E27FC236}">
                <a16:creationId xmlns:a16="http://schemas.microsoft.com/office/drawing/2014/main" id="{DB208FB1-3DFB-627D-1219-55D48BDE31FB}"/>
              </a:ext>
            </a:extLst>
          </p:cNvPr>
          <p:cNvPicPr>
            <a:picLocks noChangeAspect="1"/>
          </p:cNvPicPr>
          <p:nvPr/>
        </p:nvPicPr>
        <p:blipFill rotWithShape="1">
          <a:blip r:embed="rId5"/>
          <a:srcRect l="9340"/>
          <a:stretch/>
        </p:blipFill>
        <p:spPr bwMode="auto">
          <a:xfrm>
            <a:off x="8131892" y="2803136"/>
            <a:ext cx="2225435" cy="1414460"/>
          </a:xfrm>
          <a:prstGeom prst="rect">
            <a:avLst/>
          </a:prstGeom>
          <a:ln>
            <a:noFill/>
          </a:ln>
          <a:extLst>
            <a:ext uri="{53640926-AAD7-44D8-BBD7-CCE9431645EC}">
              <a14:shadowObscured xmlns:a14="http://schemas.microsoft.com/office/drawing/2010/main"/>
            </a:ext>
          </a:extLst>
        </p:spPr>
      </p:pic>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4</a:t>
            </a:fld>
            <a:endParaRPr lang="ru-RU" sz="2000" dirty="0"/>
          </a:p>
        </p:txBody>
      </p:sp>
    </p:spTree>
    <p:extLst>
      <p:ext uri="{BB962C8B-B14F-4D97-AF65-F5344CB8AC3E}">
        <p14:creationId xmlns:p14="http://schemas.microsoft.com/office/powerpoint/2010/main" val="31377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2"/>
            <a:ext cx="11710505" cy="609256"/>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косметической ретейл компании</a:t>
            </a:r>
          </a:p>
        </p:txBody>
      </p:sp>
      <p:sp>
        <p:nvSpPr>
          <p:cNvPr id="5" name="TextBox 4">
            <a:extLst>
              <a:ext uri="{FF2B5EF4-FFF2-40B4-BE49-F238E27FC236}">
                <a16:creationId xmlns:a16="http://schemas.microsoft.com/office/drawing/2014/main" id="{21457974-9177-4E93-94F3-5D9BF396588D}"/>
              </a:ext>
            </a:extLst>
          </p:cNvPr>
          <p:cNvSpPr txBox="1"/>
          <p:nvPr/>
        </p:nvSpPr>
        <p:spPr>
          <a:xfrm>
            <a:off x="481494" y="694268"/>
            <a:ext cx="11558105" cy="1754326"/>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исторические данные за 4 месяца до момента коммуникации в косметической ретейл компании</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900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p:txBody>
      </p:sp>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5</a:t>
            </a:fld>
            <a:endParaRPr lang="ru-RU" sz="2000" dirty="0"/>
          </a:p>
        </p:txBody>
      </p:sp>
      <p:pic>
        <p:nvPicPr>
          <p:cNvPr id="3" name="Рисунок 2">
            <a:extLst>
              <a:ext uri="{FF2B5EF4-FFF2-40B4-BE49-F238E27FC236}">
                <a16:creationId xmlns:a16="http://schemas.microsoft.com/office/drawing/2014/main" id="{935D3C6F-3239-5211-D07D-BAA24B5E49AD}"/>
              </a:ext>
            </a:extLst>
          </p:cNvPr>
          <p:cNvPicPr>
            <a:picLocks noChangeAspect="1"/>
          </p:cNvPicPr>
          <p:nvPr/>
        </p:nvPicPr>
        <p:blipFill>
          <a:blip r:embed="rId3"/>
          <a:stretch>
            <a:fillRect/>
          </a:stretch>
        </p:blipFill>
        <p:spPr>
          <a:xfrm>
            <a:off x="481494" y="2495115"/>
            <a:ext cx="7937684" cy="2095182"/>
          </a:xfrm>
          <a:prstGeom prst="rect">
            <a:avLst/>
          </a:prstGeom>
        </p:spPr>
      </p:pic>
      <p:pic>
        <p:nvPicPr>
          <p:cNvPr id="4" name="Рисунок 3">
            <a:extLst>
              <a:ext uri="{FF2B5EF4-FFF2-40B4-BE49-F238E27FC236}">
                <a16:creationId xmlns:a16="http://schemas.microsoft.com/office/drawing/2014/main" id="{AAAA693D-CB88-7603-C4FA-FFD9BC58D986}"/>
              </a:ext>
            </a:extLst>
          </p:cNvPr>
          <p:cNvPicPr>
            <a:picLocks noChangeAspect="1"/>
          </p:cNvPicPr>
          <p:nvPr/>
        </p:nvPicPr>
        <p:blipFill rotWithShape="1">
          <a:blip r:embed="rId4"/>
          <a:srcRect t="2871"/>
          <a:stretch/>
        </p:blipFill>
        <p:spPr>
          <a:xfrm>
            <a:off x="2247659" y="4636818"/>
            <a:ext cx="8462674" cy="1935959"/>
          </a:xfrm>
          <a:prstGeom prst="rect">
            <a:avLst/>
          </a:prstGeom>
        </p:spPr>
      </p:pic>
    </p:spTree>
    <p:extLst>
      <p:ext uri="{BB962C8B-B14F-4D97-AF65-F5344CB8AC3E}">
        <p14:creationId xmlns:p14="http://schemas.microsoft.com/office/powerpoint/2010/main" val="83510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098FFA7B-D488-35C6-7DFC-27535F5C8827}"/>
              </a:ext>
            </a:extLst>
          </p:cNvPr>
          <p:cNvSpPr/>
          <p:nvPr/>
        </p:nvSpPr>
        <p:spPr>
          <a:xfrm>
            <a:off x="3684494" y="1541929"/>
            <a:ext cx="1183341" cy="50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98B669BA-21CB-89AD-753C-5FC81E236DF1}"/>
              </a:ext>
            </a:extLst>
          </p:cNvPr>
          <p:cNvSpPr/>
          <p:nvPr/>
        </p:nvSpPr>
        <p:spPr>
          <a:xfrm>
            <a:off x="1284022" y="4670612"/>
            <a:ext cx="885437" cy="75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365126"/>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- 1</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B51B6F4-B8E4-B3BC-7BFD-0430AC731246}"/>
                  </a:ext>
                </a:extLst>
              </p:cNvPr>
              <p:cNvSpPr>
                <a:spLocks noGrp="1"/>
              </p:cNvSpPr>
              <p:nvPr>
                <p:ph idx="1"/>
              </p:nvPr>
            </p:nvSpPr>
            <p:spPr>
              <a:xfrm>
                <a:off x="961293" y="1157408"/>
                <a:ext cx="10515600" cy="4920663"/>
              </a:xfrm>
            </p:spPr>
            <p:txBody>
              <a:bodyPr>
                <a:normAutofit/>
              </a:bodyPr>
              <a:lstStyle/>
              <a:p>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процентах выборки</a:t>
                </a:r>
                <a:r>
                  <a:rPr lang="en-US" sz="1800" dirty="0">
                    <a:effectLst/>
                    <a:latin typeface="Times New Roman" panose="02020603050405020304" pitchFamily="18" charset="0"/>
                    <a:ea typeface="Calibri" panose="020F0502020204030204" pitchFamily="34" charset="0"/>
                  </a:rPr>
                  <a:t>:</a:t>
                </a:r>
                <a:endParaRPr lang="ru-RU" sz="1800" dirty="0">
                  <a:effectLst/>
                  <a:latin typeface="Times New Roman" panose="02020603050405020304" pitchFamily="18" charset="0"/>
                  <a:ea typeface="Calibri" panose="020F0502020204030204" pitchFamily="34" charset="0"/>
                </a:endParaRPr>
              </a:p>
              <a:p>
                <a:pPr marL="0" indent="0" algn="ctr">
                  <a:lnSpc>
                    <a:spcPct val="107000"/>
                  </a:lnSpc>
                  <a:spcAft>
                    <a:spcPts val="800"/>
                  </a:spcAft>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Отклик</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выборк</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(Weighted Average UpLift):</a:t>
                </a:r>
              </a:p>
              <a:p>
                <a:pPr marL="0" indent="0" algn="ctr">
                  <a:lnSpc>
                    <a:spcPct val="107000"/>
                  </a:lnSpc>
                  <a:spcAft>
                    <a:spcPts val="800"/>
                  </a:spcAft>
                  <a:buNone/>
                </a:pPr>
                <a:r>
                  <a:rPr lang="en-US" sz="1800" dirty="0">
                    <a:latin typeface="Times New Roman" panose="02020603050405020304" pitchFamily="18" charset="0"/>
                  </a:rPr>
                  <a:t>	</a:t>
                </a:r>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𝑊𝐴𝑈</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gn="ctr">
                  <a:lnSpc>
                    <a:spcPct val="107000"/>
                  </a:lnSpc>
                  <a:spcAft>
                    <a:spcPts val="800"/>
                  </a:spcAf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где</a:t>
                </a: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рабочей выборки </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на </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м интервале,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−разность конверсий</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на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−м интервале процентилей </m:t>
                      </m:r>
                      <m:r>
                        <a:rPr lang="ru-RU" sz="1800" i="1">
                          <a:effectLst/>
                          <a:latin typeface="Cambria Math" panose="02040503050406030204" pitchFamily="18" charset="0"/>
                          <a:ea typeface="Calibri" panose="020F0502020204030204" pitchFamily="34" charset="0"/>
                          <a:cs typeface="Times New Roman" panose="02020603050405020304" pitchFamily="18" charset="0"/>
                        </a:rPr>
                        <m:t>(0%−10%, 11%−20% и т.д.).</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latin typeface="Times New Roman" panose="02020603050405020304" pitchFamily="18" charset="0"/>
                </a:endParaRPr>
              </a:p>
              <a:p>
                <a:pPr marL="0" indent="0">
                  <a:buNone/>
                </a:pPr>
                <a:endParaRPr lang="ru-RU" sz="2000" dirty="0"/>
              </a:p>
            </p:txBody>
          </p:sp>
        </mc:Choice>
        <mc:Fallback xmlns="">
          <p:sp>
            <p:nvSpPr>
              <p:cNvPr id="3" name="Объект 2">
                <a:extLst>
                  <a:ext uri="{FF2B5EF4-FFF2-40B4-BE49-F238E27FC236}">
                    <a16:creationId xmlns:a16="http://schemas.microsoft.com/office/drawing/2014/main" id="{1B51B6F4-B8E4-B3BC-7BFD-0430AC731246}"/>
                  </a:ext>
                </a:extLst>
              </p:cNvPr>
              <p:cNvSpPr>
                <a:spLocks noGrp="1" noRot="1" noChangeAspect="1" noMove="1" noResize="1" noEditPoints="1" noAdjustHandles="1" noChangeArrowheads="1" noChangeShapeType="1" noTextEdit="1"/>
              </p:cNvSpPr>
              <p:nvPr>
                <p:ph idx="1"/>
              </p:nvPr>
            </p:nvSpPr>
            <p:spPr>
              <a:xfrm>
                <a:off x="961293" y="1157408"/>
                <a:ext cx="10515600" cy="4920663"/>
              </a:xfrm>
              <a:blipFill>
                <a:blip r:embed="rId3"/>
                <a:stretch>
                  <a:fillRect l="-406" t="-1239"/>
                </a:stretch>
              </a:blipFill>
            </p:spPr>
            <p:txBody>
              <a:bodyPr/>
              <a:lstStyle/>
              <a:p>
                <a:r>
                  <a:rPr lang="ru-RU">
                    <a:noFill/>
                  </a:rPr>
                  <a:t> </a:t>
                </a:r>
              </a:p>
            </p:txBody>
          </p:sp>
        </mc:Fallback>
      </mc:AlternateContent>
      <p:sp>
        <p:nvSpPr>
          <p:cNvPr id="6" name="Полилиния: фигура 5">
            <a:extLst>
              <a:ext uri="{FF2B5EF4-FFF2-40B4-BE49-F238E27FC236}">
                <a16:creationId xmlns:a16="http://schemas.microsoft.com/office/drawing/2014/main" id="{7F968041-80F6-C1F0-7974-A6273DC5A875}"/>
              </a:ext>
            </a:extLst>
          </p:cNvPr>
          <p:cNvSpPr/>
          <p:nvPr/>
        </p:nvSpPr>
        <p:spPr>
          <a:xfrm>
            <a:off x="170754" y="1792941"/>
            <a:ext cx="3513740" cy="3074894"/>
          </a:xfrm>
          <a:custGeom>
            <a:avLst/>
            <a:gdLst>
              <a:gd name="connsiteX0" fmla="*/ 1120164 w 3513740"/>
              <a:gd name="connsiteY0" fmla="*/ 3074894 h 3074894"/>
              <a:gd name="connsiteX1" fmla="*/ 116117 w 3513740"/>
              <a:gd name="connsiteY1" fmla="*/ 1219200 h 3074894"/>
              <a:gd name="connsiteX2" fmla="*/ 3513740 w 3513740"/>
              <a:gd name="connsiteY2" fmla="*/ 0 h 3074894"/>
            </a:gdLst>
            <a:ahLst/>
            <a:cxnLst>
              <a:cxn ang="0">
                <a:pos x="connsiteX0" y="connsiteY0"/>
              </a:cxn>
              <a:cxn ang="0">
                <a:pos x="connsiteX1" y="connsiteY1"/>
              </a:cxn>
              <a:cxn ang="0">
                <a:pos x="connsiteX2" y="connsiteY2"/>
              </a:cxn>
            </a:cxnLst>
            <a:rect l="l" t="t" r="r" b="b"/>
            <a:pathLst>
              <a:path w="3513740" h="3074894">
                <a:moveTo>
                  <a:pt x="1120164" y="3074894"/>
                </a:moveTo>
                <a:cubicBezTo>
                  <a:pt x="418676" y="2403288"/>
                  <a:pt x="-282812" y="1731682"/>
                  <a:pt x="116117" y="1219200"/>
                </a:cubicBezTo>
                <a:cubicBezTo>
                  <a:pt x="515046" y="706718"/>
                  <a:pt x="2014393" y="353359"/>
                  <a:pt x="351374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Номер слайда 7">
            <a:extLst>
              <a:ext uri="{FF2B5EF4-FFF2-40B4-BE49-F238E27FC236}">
                <a16:creationId xmlns:a16="http://schemas.microsoft.com/office/drawing/2014/main" id="{8A93A7E9-406E-F4B2-B6D4-423A68518202}"/>
              </a:ext>
            </a:extLst>
          </p:cNvPr>
          <p:cNvSpPr>
            <a:spLocks noGrp="1"/>
          </p:cNvSpPr>
          <p:nvPr>
            <p:ph type="sldNum" sz="quarter" idx="12"/>
          </p:nvPr>
        </p:nvSpPr>
        <p:spPr/>
        <p:txBody>
          <a:bodyPr/>
          <a:lstStyle/>
          <a:p>
            <a:fld id="{DD52A6CB-90DA-4351-BF49-99661FABD7B0}" type="slidenum">
              <a:rPr lang="ru-RU" sz="2000" smtClean="0"/>
              <a:t>6</a:t>
            </a:fld>
            <a:endParaRPr lang="ru-RU" sz="2000" dirty="0"/>
          </a:p>
        </p:txBody>
      </p:sp>
    </p:spTree>
    <p:extLst>
      <p:ext uri="{BB962C8B-B14F-4D97-AF65-F5344CB8AC3E}">
        <p14:creationId xmlns:p14="http://schemas.microsoft.com/office/powerpoint/2010/main" val="428214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- 2</a:t>
            </a:r>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где</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всей рабочей группы при всей выборке выборки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рабочей  группы , совершившей целевое действие, при всей выборке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1">
                  <a:spcBef>
                    <a:spcPts val="1000"/>
                  </a:spcBef>
                </a:pPr>
                <a:endParaRPr lang="en-US" sz="1800" dirty="0">
                  <a:latin typeface="Times New Roman" panose="02020603050405020304" pitchFamily="18" charset="0"/>
                  <a:cs typeface="Times New Roman" panose="02020603050405020304" pitchFamily="18" charset="0"/>
                </a:endParaRPr>
              </a:p>
              <a:p>
                <a:pPr marL="228600" lvl="1">
                  <a:spcBef>
                    <a:spcPts val="1000"/>
                  </a:spcBef>
                </a:pPr>
                <a:r>
                  <a:rPr lang="en-US" sz="1800" dirty="0" err="1">
                    <a:latin typeface="Times New Roman" panose="02020603050405020304" pitchFamily="18" charset="0"/>
                    <a:cs typeface="Times New Roman" panose="02020603050405020304" pitchFamily="18" charset="0"/>
                  </a:rPr>
                  <a:t>Qini</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кривая</a:t>
                </a:r>
                <a:r>
                  <a:rPr lang="en-US" sz="1800" dirty="0">
                    <a:latin typeface="Times New Roman" panose="02020603050405020304" pitchFamily="18" charset="0"/>
                    <a:cs typeface="Times New Roman" panose="02020603050405020304" pitchFamily="18" charset="0"/>
                  </a:rPr>
                  <a:t>:</a:t>
                </a:r>
              </a:p>
              <a:p>
                <a:pPr marL="0" indent="0">
                  <a:lnSpc>
                    <a:spcPct val="107000"/>
                  </a:lnSpc>
                  <a:spcAft>
                    <a:spcPts val="800"/>
                  </a:spcAft>
                  <a:buNone/>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𝑄𝑖𝑛𝑖</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e>
                        </m:d>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e>
                    </m:d>
                  </m:oMath>
                </a14:m>
                <a:r>
                  <a:rPr lang="en-US" sz="1800" i="1" dirty="0">
                    <a:effectLst/>
                    <a:latin typeface="Cambria Math" panose="0204050305040603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2" indent="0">
                  <a:spcBef>
                    <a:spcPts val="1000"/>
                  </a:spcBef>
                  <a:buNone/>
                </a:pPr>
                <a:endParaRPr lang="ru-RU" sz="1400" dirty="0">
                  <a:latin typeface="Times New Roman" panose="02020603050405020304" pitchFamily="18" charset="0"/>
                  <a:cs typeface="Times New Roman" panose="02020603050405020304" pitchFamily="18" charset="0"/>
                </a:endParaRPr>
              </a:p>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Объект 4">
                <a:extLst>
                  <a:ext uri="{FF2B5EF4-FFF2-40B4-BE49-F238E27FC236}">
                    <a16:creationId xmlns:a16="http://schemas.microsoft.com/office/drawing/2014/main" id="{8E307828-F91E-AD5B-1045-FB7269C9D075}"/>
                  </a:ext>
                </a:extLst>
              </p:cNvPr>
              <p:cNvSpPr>
                <a:spLocks noGrp="1" noRot="1" noChangeAspect="1" noMove="1" noResize="1" noEditPoints="1" noAdjustHandles="1" noChangeArrowheads="1" noChangeShapeType="1" noTextEdit="1"/>
              </p:cNvSpPr>
              <p:nvPr>
                <p:ph idx="1"/>
              </p:nvPr>
            </p:nvSpPr>
            <p:spPr>
              <a:xfrm>
                <a:off x="838200" y="677008"/>
                <a:ext cx="10515600" cy="5499955"/>
              </a:xfrm>
              <a:blipFill>
                <a:blip r:embed="rId3"/>
                <a:stretch>
                  <a:fillRect l="-406" t="-998"/>
                </a:stretch>
              </a:blipFill>
            </p:spPr>
            <p:txBody>
              <a:bodyPr/>
              <a:lstStyle/>
              <a:p>
                <a:r>
                  <a:rPr lang="ru-RU">
                    <a:noFill/>
                  </a:rPr>
                  <a:t> </a:t>
                </a:r>
              </a:p>
            </p:txBody>
          </p:sp>
        </mc:Fallback>
      </mc:AlternateContent>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Tree>
    <p:extLst>
      <p:ext uri="{BB962C8B-B14F-4D97-AF65-F5344CB8AC3E}">
        <p14:creationId xmlns:p14="http://schemas.microsoft.com/office/powerpoint/2010/main" val="73247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3600" dirty="0">
                <a:latin typeface="Times New Roman" panose="02020603050405020304" pitchFamily="18" charset="0"/>
                <a:cs typeface="Times New Roman" panose="02020603050405020304" pitchFamily="18" charset="0"/>
              </a:rPr>
              <a:t>Структуры моделей </a:t>
            </a:r>
            <a:r>
              <a:rPr lang="en-US" sz="3600" dirty="0">
                <a:latin typeface="Times New Roman" panose="02020603050405020304" pitchFamily="18" charset="0"/>
                <a:cs typeface="Times New Roman" panose="02020603050405020304" pitchFamily="18" charset="0"/>
              </a:rPr>
              <a:t>UpLift</a:t>
            </a:r>
            <a:endParaRPr lang="ru-RU" sz="36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8</a:t>
            </a:fld>
            <a:endParaRPr lang="ru-RU" sz="2000" dirty="0"/>
          </a:p>
        </p:txBody>
      </p:sp>
      <p:pic>
        <p:nvPicPr>
          <p:cNvPr id="10" name="Рисунок 9">
            <a:extLst>
              <a:ext uri="{FF2B5EF4-FFF2-40B4-BE49-F238E27FC236}">
                <a16:creationId xmlns:a16="http://schemas.microsoft.com/office/drawing/2014/main" id="{B2BD0C84-45FD-B67C-25FA-A200BB868E4A}"/>
              </a:ext>
            </a:extLst>
          </p:cNvPr>
          <p:cNvPicPr>
            <a:picLocks noChangeAspect="1"/>
          </p:cNvPicPr>
          <p:nvPr/>
        </p:nvPicPr>
        <p:blipFill>
          <a:blip r:embed="rId3"/>
          <a:stretch>
            <a:fillRect/>
          </a:stretch>
        </p:blipFill>
        <p:spPr>
          <a:xfrm>
            <a:off x="228598" y="757766"/>
            <a:ext cx="5495925" cy="2514600"/>
          </a:xfrm>
          <a:prstGeom prst="rect">
            <a:avLst/>
          </a:prstGeom>
        </p:spPr>
      </p:pic>
      <p:pic>
        <p:nvPicPr>
          <p:cNvPr id="14" name="Рисунок 13">
            <a:extLst>
              <a:ext uri="{FF2B5EF4-FFF2-40B4-BE49-F238E27FC236}">
                <a16:creationId xmlns:a16="http://schemas.microsoft.com/office/drawing/2014/main" id="{49B6CA24-8DA1-5ECE-9C5B-08431080F938}"/>
              </a:ext>
            </a:extLst>
          </p:cNvPr>
          <p:cNvPicPr>
            <a:picLocks noChangeAspect="1"/>
          </p:cNvPicPr>
          <p:nvPr/>
        </p:nvPicPr>
        <p:blipFill>
          <a:blip r:embed="rId4"/>
          <a:stretch>
            <a:fillRect/>
          </a:stretch>
        </p:blipFill>
        <p:spPr>
          <a:xfrm>
            <a:off x="6011333" y="757767"/>
            <a:ext cx="5867400" cy="2533650"/>
          </a:xfrm>
          <a:prstGeom prst="rect">
            <a:avLst/>
          </a:prstGeom>
        </p:spPr>
      </p:pic>
      <p:pic>
        <p:nvPicPr>
          <p:cNvPr id="16" name="Рисунок 15">
            <a:extLst>
              <a:ext uri="{FF2B5EF4-FFF2-40B4-BE49-F238E27FC236}">
                <a16:creationId xmlns:a16="http://schemas.microsoft.com/office/drawing/2014/main" id="{2E11A749-EB4D-108F-3D24-8347F15D7434}"/>
              </a:ext>
            </a:extLst>
          </p:cNvPr>
          <p:cNvPicPr>
            <a:picLocks noChangeAspect="1"/>
          </p:cNvPicPr>
          <p:nvPr/>
        </p:nvPicPr>
        <p:blipFill>
          <a:blip r:embed="rId5"/>
          <a:stretch>
            <a:fillRect/>
          </a:stretch>
        </p:blipFill>
        <p:spPr>
          <a:xfrm>
            <a:off x="295274" y="3585634"/>
            <a:ext cx="5362575" cy="2667000"/>
          </a:xfrm>
          <a:prstGeom prst="rect">
            <a:avLst/>
          </a:prstGeom>
        </p:spPr>
      </p:pic>
      <p:pic>
        <p:nvPicPr>
          <p:cNvPr id="18" name="Рисунок 17">
            <a:extLst>
              <a:ext uri="{FF2B5EF4-FFF2-40B4-BE49-F238E27FC236}">
                <a16:creationId xmlns:a16="http://schemas.microsoft.com/office/drawing/2014/main" id="{0F3F85BF-3D14-714C-6BC9-FD5A2D0E00EA}"/>
              </a:ext>
            </a:extLst>
          </p:cNvPr>
          <p:cNvPicPr>
            <a:picLocks noChangeAspect="1"/>
          </p:cNvPicPr>
          <p:nvPr/>
        </p:nvPicPr>
        <p:blipFill>
          <a:blip r:embed="rId6"/>
          <a:stretch>
            <a:fillRect/>
          </a:stretch>
        </p:blipFill>
        <p:spPr>
          <a:xfrm>
            <a:off x="6096000" y="3566584"/>
            <a:ext cx="4933950" cy="2962275"/>
          </a:xfrm>
          <a:prstGeom prst="rect">
            <a:avLst/>
          </a:prstGeom>
        </p:spPr>
      </p:pic>
    </p:spTree>
    <p:extLst>
      <p:ext uri="{BB962C8B-B14F-4D97-AF65-F5344CB8AC3E}">
        <p14:creationId xmlns:p14="http://schemas.microsoft.com/office/powerpoint/2010/main" val="63762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a:t>
            </a:r>
            <a:r>
              <a:rPr lang="en-US" sz="4000" dirty="0">
                <a:latin typeface="Times New Roman" panose="02020603050405020304" pitchFamily="18" charset="0"/>
                <a:cs typeface="Times New Roman" panose="02020603050405020304" pitchFamily="18" charset="0"/>
              </a:rPr>
              <a:t>X5-Retail.</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9</a:t>
            </a:fld>
            <a:endParaRPr lang="ru-RU" sz="2000" dirty="0"/>
          </a:p>
        </p:txBody>
      </p:sp>
      <p:pic>
        <p:nvPicPr>
          <p:cNvPr id="12" name="Рисунок 11">
            <a:extLst>
              <a:ext uri="{FF2B5EF4-FFF2-40B4-BE49-F238E27FC236}">
                <a16:creationId xmlns:a16="http://schemas.microsoft.com/office/drawing/2014/main" id="{BD168732-29D6-C5B9-DF5C-BF224BF40912}"/>
              </a:ext>
            </a:extLst>
          </p:cNvPr>
          <p:cNvPicPr>
            <a:picLocks noChangeAspect="1"/>
          </p:cNvPicPr>
          <p:nvPr/>
        </p:nvPicPr>
        <p:blipFill>
          <a:blip r:embed="rId3"/>
          <a:stretch>
            <a:fillRect/>
          </a:stretch>
        </p:blipFill>
        <p:spPr>
          <a:xfrm>
            <a:off x="637090" y="1690688"/>
            <a:ext cx="10917819" cy="1608741"/>
          </a:xfrm>
          <a:prstGeom prst="rect">
            <a:avLst/>
          </a:prstGeom>
        </p:spPr>
      </p:pic>
    </p:spTree>
    <p:extLst>
      <p:ext uri="{BB962C8B-B14F-4D97-AF65-F5344CB8AC3E}">
        <p14:creationId xmlns:p14="http://schemas.microsoft.com/office/powerpoint/2010/main" val="271394356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499</TotalTime>
  <Words>1457</Words>
  <Application>Microsoft Office PowerPoint</Application>
  <PresentationFormat>Широкоэкранный</PresentationFormat>
  <Paragraphs>156</Paragraphs>
  <Slides>23</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Arial</vt:lpstr>
      <vt:lpstr>Calibri</vt:lpstr>
      <vt:lpstr>Calibri Light</vt:lpstr>
      <vt:lpstr>Cambria Math</vt:lpstr>
      <vt:lpstr>Courier New</vt:lpstr>
      <vt:lpstr>Times New Roman</vt:lpstr>
      <vt:lpstr>Тема Office</vt:lpstr>
      <vt:lpstr>Разработка алгоритма UpLift моделирования для рекламной кампании </vt:lpstr>
      <vt:lpstr>Актуальность</vt:lpstr>
      <vt:lpstr>Цель работы</vt:lpstr>
      <vt:lpstr>Описание набора данных X5</vt:lpstr>
      <vt:lpstr>Описание набора данных косметической ретейл компании</vt:lpstr>
      <vt:lpstr>Показатели качества моделирования - 1</vt:lpstr>
      <vt:lpstr>Показатели качества моделирования - 2</vt:lpstr>
      <vt:lpstr>Структуры моделей UpLift</vt:lpstr>
      <vt:lpstr>Выбор используемых моделей и исследование их качества работы – X5-Retail.</vt:lpstr>
      <vt:lpstr>Выбор используемых моделей и исследование их качества работы – собственные данные.</vt:lpstr>
      <vt:lpstr>Выводы</vt:lpstr>
      <vt:lpstr>Спасибо за внимание !</vt:lpstr>
      <vt:lpstr>Графические результаты работы моделей на данных X5 - 1</vt:lpstr>
      <vt:lpstr>Графические результаты работы моделей на данных X5 - 2</vt:lpstr>
      <vt:lpstr>Графические результаты работы моделей на данных X5 - 3</vt:lpstr>
      <vt:lpstr>Графические результаты работы моделей на данных X5 - 4</vt:lpstr>
      <vt:lpstr>Графические результаты работы моделей на собственных данных - 1</vt:lpstr>
      <vt:lpstr>Графические результаты работы моделей на собственных данных - 2</vt:lpstr>
      <vt:lpstr>Графические результаты работы моделей на собственных данных - 3</vt:lpstr>
      <vt:lpstr>Графические результаты работы моделей на собственных данных - 4</vt:lpstr>
      <vt:lpstr>Графические результаты работы моделей на собственных данных - 5</vt:lpstr>
      <vt:lpstr>Графические результаты работы моделей на собственных данных - 6</vt:lpstr>
      <vt:lpstr>Графические результаты работы моделей на собственных данных - 7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KirillKirillллин</cp:lastModifiedBy>
  <cp:revision>49</cp:revision>
  <dcterms:created xsi:type="dcterms:W3CDTF">2021-12-15T08:05:33Z</dcterms:created>
  <dcterms:modified xsi:type="dcterms:W3CDTF">2023-05-23T18:54:45Z</dcterms:modified>
</cp:coreProperties>
</file>