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7" r:id="rId2"/>
    <p:sldId id="317" r:id="rId3"/>
    <p:sldId id="319" r:id="rId4"/>
    <p:sldId id="320" r:id="rId5"/>
    <p:sldId id="332" r:id="rId6"/>
    <p:sldId id="321" r:id="rId7"/>
    <p:sldId id="322" r:id="rId8"/>
    <p:sldId id="331" r:id="rId9"/>
    <p:sldId id="323" r:id="rId10"/>
    <p:sldId id="330" r:id="rId11"/>
    <p:sldId id="324" r:id="rId12"/>
    <p:sldId id="325" r:id="rId13"/>
    <p:sldId id="326" r:id="rId14"/>
    <p:sldId id="327" r:id="rId15"/>
    <p:sldId id="328" r:id="rId16"/>
    <p:sldId id="329" r:id="rId17"/>
    <p:sldId id="333" r:id="rId18"/>
    <p:sldId id="337" r:id="rId19"/>
    <p:sldId id="334" r:id="rId20"/>
    <p:sldId id="335" r:id="rId21"/>
    <p:sldId id="338" r:id="rId22"/>
    <p:sldId id="336" r:id="rId23"/>
    <p:sldId id="339" r:id="rId2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6340" autoAdjust="0"/>
  </p:normalViewPr>
  <p:slideViewPr>
    <p:cSldViewPr snapToGrid="0">
      <p:cViewPr varScale="1">
        <p:scale>
          <a:sx n="113" d="100"/>
          <a:sy n="113" d="100"/>
        </p:scale>
        <p:origin x="474" y="11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2A444-7A35-48DA-B328-982FA082261C}" type="datetimeFigureOut">
              <a:rPr lang="ru-RU" smtClean="0"/>
              <a:t>23.05.2023</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BEF0AD-2EB4-4EDF-B0D5-693549730528}" type="slidenum">
              <a:rPr lang="ru-RU" smtClean="0"/>
              <a:t>‹#›</a:t>
            </a:fld>
            <a:endParaRPr lang="ru-RU"/>
          </a:p>
        </p:txBody>
      </p:sp>
    </p:spTree>
    <p:extLst>
      <p:ext uri="{BB962C8B-B14F-4D97-AF65-F5344CB8AC3E}">
        <p14:creationId xmlns:p14="http://schemas.microsoft.com/office/powerpoint/2010/main" val="11945137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arenR"/>
            </a:pPr>
            <a:r>
              <a:rPr lang="ru-RU" dirty="0"/>
              <a:t>Актуальность – с ростом глобализации и цифровизации появилась возможность работать с потребительскими данными, активно взаимодействовать с потребителями путем разных акций, особых предложений. Чтобы клиент не забывал о поставщике потребительских услуг, производитель может напомнить о себе посредством коммуникации. Но стоит взять во внимание, что каждая коммуникация стоит денег. Если клиентская база составляет 1 </a:t>
            </a:r>
            <a:r>
              <a:rPr lang="ru-RU" dirty="0" err="1"/>
              <a:t>тыс</a:t>
            </a:r>
            <a:r>
              <a:rPr lang="ru-RU" dirty="0"/>
              <a:t> клиентов, то прислать всем </a:t>
            </a:r>
            <a:r>
              <a:rPr lang="en-US" dirty="0"/>
              <a:t>SMS </a:t>
            </a:r>
            <a:r>
              <a:rPr lang="ru-RU" dirty="0"/>
              <a:t>стоит не дорого. Но что если база составляет миллион? А если несколько миллионов? Даже если у компании большой оборот выручки, каждая такая коммуникация будет ощутимо сказываться на общем бюджете. Поэтому коммуникацию можно организовать гораздо более оптимальным способом. Но как это сделать? Как можно предиктивно оценить, на какого клиента коммуникация окажет положительное влияния?</a:t>
            </a:r>
          </a:p>
        </p:txBody>
      </p:sp>
      <p:sp>
        <p:nvSpPr>
          <p:cNvPr id="4" name="Номер слайда 3"/>
          <p:cNvSpPr>
            <a:spLocks noGrp="1"/>
          </p:cNvSpPr>
          <p:nvPr>
            <p:ph type="sldNum" sz="quarter" idx="5"/>
          </p:nvPr>
        </p:nvSpPr>
        <p:spPr/>
        <p:txBody>
          <a:bodyPr/>
          <a:lstStyle/>
          <a:p>
            <a:fld id="{19BEF0AD-2EB4-4EDF-B0D5-693549730528}" type="slidenum">
              <a:rPr lang="ru-RU" smtClean="0"/>
              <a:t>2</a:t>
            </a:fld>
            <a:endParaRPr lang="ru-RU"/>
          </a:p>
        </p:txBody>
      </p:sp>
    </p:spTree>
    <p:extLst>
      <p:ext uri="{BB962C8B-B14F-4D97-AF65-F5344CB8AC3E}">
        <p14:creationId xmlns:p14="http://schemas.microsoft.com/office/powerpoint/2010/main" val="355580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endParaRPr lang="en-US" dirty="0"/>
          </a:p>
        </p:txBody>
      </p:sp>
      <p:sp>
        <p:nvSpPr>
          <p:cNvPr id="4" name="Номер слайда 3"/>
          <p:cNvSpPr>
            <a:spLocks noGrp="1"/>
          </p:cNvSpPr>
          <p:nvPr>
            <p:ph type="sldNum" sz="quarter" idx="5"/>
          </p:nvPr>
        </p:nvSpPr>
        <p:spPr/>
        <p:txBody>
          <a:bodyPr/>
          <a:lstStyle/>
          <a:p>
            <a:fld id="{19BEF0AD-2EB4-4EDF-B0D5-693549730528}" type="slidenum">
              <a:rPr lang="ru-RU" smtClean="0"/>
              <a:t>4</a:t>
            </a:fld>
            <a:endParaRPr lang="ru-RU"/>
          </a:p>
        </p:txBody>
      </p:sp>
    </p:spTree>
    <p:extLst>
      <p:ext uri="{BB962C8B-B14F-4D97-AF65-F5344CB8AC3E}">
        <p14:creationId xmlns:p14="http://schemas.microsoft.com/office/powerpoint/2010/main" val="1260960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endParaRPr lang="en-US" dirty="0"/>
          </a:p>
        </p:txBody>
      </p:sp>
      <p:sp>
        <p:nvSpPr>
          <p:cNvPr id="4" name="Номер слайда 3"/>
          <p:cNvSpPr>
            <a:spLocks noGrp="1"/>
          </p:cNvSpPr>
          <p:nvPr>
            <p:ph type="sldNum" sz="quarter" idx="5"/>
          </p:nvPr>
        </p:nvSpPr>
        <p:spPr/>
        <p:txBody>
          <a:bodyPr/>
          <a:lstStyle/>
          <a:p>
            <a:fld id="{19BEF0AD-2EB4-4EDF-B0D5-693549730528}" type="slidenum">
              <a:rPr lang="ru-RU" smtClean="0"/>
              <a:t>5</a:t>
            </a:fld>
            <a:endParaRPr lang="ru-RU"/>
          </a:p>
        </p:txBody>
      </p:sp>
    </p:spTree>
    <p:extLst>
      <p:ext uri="{BB962C8B-B14F-4D97-AF65-F5344CB8AC3E}">
        <p14:creationId xmlns:p14="http://schemas.microsoft.com/office/powerpoint/2010/main" val="17982997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rPr>
                  <a:t>UpLift</a:t>
                </a:r>
                <a:r>
                  <a:rPr lang="ru-RU" sz="1800" dirty="0">
                    <a:effectLst/>
                    <a:latin typeface="Times New Roman" panose="02020603050405020304" pitchFamily="18" charset="0"/>
                    <a:ea typeface="Calibri" panose="020F0502020204030204" pitchFamily="34" charset="0"/>
                  </a:rPr>
                  <a:t> на первых </a:t>
                </a:r>
                <a:r>
                  <a:rPr lang="en-US" sz="1800" dirty="0">
                    <a:effectLst/>
                    <a:latin typeface="Times New Roman" panose="02020603050405020304" pitchFamily="18" charset="0"/>
                    <a:ea typeface="Calibri" panose="020F0502020204030204" pitchFamily="34" charset="0"/>
                  </a:rPr>
                  <a:t>k</a:t>
                </a:r>
                <a:r>
                  <a:rPr lang="ru-RU" sz="1800" dirty="0">
                    <a:effectLst/>
                    <a:latin typeface="Times New Roman" panose="02020603050405020304" pitchFamily="18" charset="0"/>
                    <a:ea typeface="Calibri" panose="020F0502020204030204" pitchFamily="34" charset="0"/>
                  </a:rPr>
                  <a:t> - </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Чтобы получить значение этой метрики, нужно ранжировать результат прогноза по убыванию, чтобы отобрать клиентов, на которых коммуникация оказывает наибольший эффект. Далее берется разница между конверсией целевой группы, с которой осуществлялась коммуникация, и конверсией контрольной группы, которая осталась без коммуникации.</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800" dirty="0">
                    <a:latin typeface="Times New Roman" panose="02020603050405020304" pitchFamily="18" charset="0"/>
                  </a:rPr>
                  <a:t>Средний взвешенный</a:t>
                </a:r>
                <a:r>
                  <a:rPr lang="en-US" sz="1800" dirty="0">
                    <a:latin typeface="Times New Roman" panose="02020603050405020304" pitchFamily="18" charset="0"/>
                  </a:rPr>
                  <a:t> UpLift </a:t>
                </a:r>
                <a:r>
                  <a:rPr lang="ru-RU" sz="1800" dirty="0">
                    <a:effectLst/>
                    <a:latin typeface="Times New Roman" panose="02020603050405020304" pitchFamily="18" charset="0"/>
                    <a:cs typeface="Times New Roman" panose="02020603050405020304" pitchFamily="18" charset="0"/>
                  </a:rPr>
                  <a:t>- </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Алгоритм расчета схож с предыдущей метрикой:</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359410" lvl="0" indent="-342900" algn="just">
                  <a:lnSpc>
                    <a:spcPct val="107000"/>
                  </a:lnSpc>
                  <a:spcAft>
                    <a:spcPts val="800"/>
                  </a:spcAft>
                  <a:buFont typeface="+mj-lt"/>
                  <a:buAutoNum type="arabicPeriod"/>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Выборка сортируется по прогнозу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UpLift</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359410" lvl="0" indent="-342900" algn="just">
                  <a:lnSpc>
                    <a:spcPct val="107000"/>
                  </a:lnSpc>
                  <a:spcAft>
                    <a:spcPts val="800"/>
                  </a:spcAft>
                  <a:buFont typeface="+mj-lt"/>
                  <a:buAutoNum type="arabicPeriod"/>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Отсортированные данные делятся на интервалы – обычно берется 10 интервалов.</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359410" lvl="0" indent="-342900" algn="just">
                  <a:lnSpc>
                    <a:spcPct val="107000"/>
                  </a:lnSpc>
                  <a:spcAft>
                    <a:spcPts val="800"/>
                  </a:spcAft>
                  <a:buFont typeface="+mj-lt"/>
                  <a:buAutoNum type="arabicPeriod"/>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Для каждого интервала оцениваем </a:t>
                </a:r>
                <a14:m>
                  <m:oMath xmlns:m="http://schemas.openxmlformats.org/officeDocument/2006/math">
                    <m:r>
                      <a:rPr lang="ru-RU" sz="1800" i="1">
                        <a:effectLst/>
                        <a:latin typeface="Cambria Math" panose="02040503050406030204" pitchFamily="18" charset="0"/>
                        <a:ea typeface="Calibri" panose="020F0502020204030204" pitchFamily="34" charset="0"/>
                        <a:cs typeface="Times New Roman" panose="02020603050405020304" pitchFamily="18" charset="0"/>
                      </a:rPr>
                      <m:t>𝐶</m:t>
                    </m:r>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800" i="1">
                            <a:effectLst/>
                            <a:latin typeface="Cambria Math" panose="02040503050406030204" pitchFamily="18" charset="0"/>
                            <a:ea typeface="Calibri" panose="020F0502020204030204" pitchFamily="34" charset="0"/>
                            <a:cs typeface="Times New Roman" panose="02020603050405020304" pitchFamily="18" charset="0"/>
                          </a:rPr>
                          <m:t>𝑅</m:t>
                        </m:r>
                      </m:e>
                      <m:sub>
                        <m:r>
                          <a:rPr lang="ru-RU" sz="1800" i="1">
                            <a:effectLst/>
                            <a:latin typeface="Cambria Math" panose="02040503050406030204" pitchFamily="18" charset="0"/>
                            <a:ea typeface="Calibri" panose="020F0502020204030204" pitchFamily="34" charset="0"/>
                            <a:cs typeface="Times New Roman" panose="02020603050405020304" pitchFamily="18" charset="0"/>
                          </a:rPr>
                          <m:t>𝐾</m:t>
                        </m:r>
                        <m:r>
                          <a:rPr lang="ru-RU" sz="1800">
                            <a:effectLst/>
                            <a:latin typeface="Cambria Math" panose="02040503050406030204" pitchFamily="18" charset="0"/>
                            <a:ea typeface="Calibri" panose="020F0502020204030204" pitchFamily="34" charset="0"/>
                            <a:cs typeface="Times New Roman" panose="02020603050405020304" pitchFamily="18" charset="0"/>
                          </a:rPr>
                          <m:t>%</m:t>
                        </m:r>
                      </m:sub>
                    </m:sSub>
                    <m:r>
                      <a:rPr lang="ru-RU" sz="1800">
                        <a:effectLst/>
                        <a:latin typeface="Cambria Math" panose="02040503050406030204" pitchFamily="18" charset="0"/>
                        <a:ea typeface="Calibri" panose="020F0502020204030204" pitchFamily="34" charset="0"/>
                        <a:cs typeface="Times New Roman" panose="02020603050405020304" pitchFamily="18" charset="0"/>
                      </a:rPr>
                      <m:t> </m:t>
                    </m:r>
                    <m:d>
                      <m:d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800" i="1">
                                <a:effectLst/>
                                <a:latin typeface="Cambria Math" panose="02040503050406030204" pitchFamily="18" charset="0"/>
                                <a:ea typeface="Calibri" panose="020F0502020204030204" pitchFamily="34" charset="0"/>
                                <a:cs typeface="Times New Roman" panose="02020603050405020304" pitchFamily="18" charset="0"/>
                              </a:rPr>
                              <m:t>𝑋</m:t>
                            </m:r>
                          </m:e>
                          <m:sub>
                            <m:r>
                              <a:rPr lang="ru-RU" sz="1800" i="1">
                                <a:effectLst/>
                                <a:latin typeface="Cambria Math" panose="02040503050406030204" pitchFamily="18" charset="0"/>
                                <a:ea typeface="Calibri" panose="020F0502020204030204" pitchFamily="34" charset="0"/>
                                <a:cs typeface="Times New Roman" panose="02020603050405020304" pitchFamily="18" charset="0"/>
                              </a:rPr>
                              <m:t>𝑡𝑎𝑟𝑔𝑒𝑡</m:t>
                            </m:r>
                          </m:sub>
                        </m:sSub>
                      </m:e>
                    </m:d>
                    <m:r>
                      <a:rPr lang="ru-RU" sz="1800">
                        <a:effectLst/>
                        <a:latin typeface="Cambria Math" panose="02040503050406030204" pitchFamily="18" charset="0"/>
                        <a:ea typeface="Calibri" panose="020F0502020204030204" pitchFamily="34" charset="0"/>
                        <a:cs typeface="Times New Roman" panose="02020603050405020304" pitchFamily="18" charset="0"/>
                      </a:rPr>
                      <m:t> и </m:t>
                    </m:r>
                    <m:r>
                      <a:rPr lang="ru-RU" sz="1800" i="1">
                        <a:effectLst/>
                        <a:latin typeface="Cambria Math" panose="02040503050406030204" pitchFamily="18" charset="0"/>
                        <a:ea typeface="Calibri" panose="020F0502020204030204" pitchFamily="34" charset="0"/>
                        <a:cs typeface="Times New Roman" panose="02020603050405020304" pitchFamily="18" charset="0"/>
                      </a:rPr>
                      <m:t>𝐶</m:t>
                    </m:r>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800" i="1">
                            <a:effectLst/>
                            <a:latin typeface="Cambria Math" panose="02040503050406030204" pitchFamily="18" charset="0"/>
                            <a:ea typeface="Calibri" panose="020F0502020204030204" pitchFamily="34" charset="0"/>
                            <a:cs typeface="Times New Roman" panose="02020603050405020304" pitchFamily="18" charset="0"/>
                          </a:rPr>
                          <m:t>𝑅</m:t>
                        </m:r>
                      </m:e>
                      <m:sub>
                        <m:r>
                          <a:rPr lang="ru-RU" sz="1800" i="1">
                            <a:effectLst/>
                            <a:latin typeface="Cambria Math" panose="02040503050406030204" pitchFamily="18" charset="0"/>
                            <a:ea typeface="Calibri" panose="020F0502020204030204" pitchFamily="34" charset="0"/>
                            <a:cs typeface="Times New Roman" panose="02020603050405020304" pitchFamily="18" charset="0"/>
                          </a:rPr>
                          <m:t>𝐾</m:t>
                        </m:r>
                        <m:r>
                          <a:rPr lang="ru-RU" sz="1800">
                            <a:effectLst/>
                            <a:latin typeface="Cambria Math" panose="02040503050406030204" pitchFamily="18" charset="0"/>
                            <a:ea typeface="Calibri" panose="020F0502020204030204" pitchFamily="34" charset="0"/>
                            <a:cs typeface="Times New Roman" panose="02020603050405020304" pitchFamily="18" charset="0"/>
                          </a:rPr>
                          <m:t>%</m:t>
                        </m:r>
                      </m:sub>
                    </m:sSub>
                    <m:r>
                      <a:rPr lang="ru-RU" sz="1800">
                        <a:effectLst/>
                        <a:latin typeface="Cambria Math" panose="02040503050406030204" pitchFamily="18" charset="0"/>
                        <a:ea typeface="Calibri" panose="020F0502020204030204" pitchFamily="34" charset="0"/>
                        <a:cs typeface="Times New Roman" panose="02020603050405020304" pitchFamily="18" charset="0"/>
                      </a:rPr>
                      <m:t> </m:t>
                    </m:r>
                    <m:d>
                      <m:d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800" i="1">
                                <a:effectLst/>
                                <a:latin typeface="Cambria Math" panose="02040503050406030204" pitchFamily="18" charset="0"/>
                                <a:ea typeface="Calibri" panose="020F0502020204030204" pitchFamily="34" charset="0"/>
                                <a:cs typeface="Times New Roman" panose="02020603050405020304" pitchFamily="18" charset="0"/>
                              </a:rPr>
                              <m:t>𝑋</m:t>
                            </m:r>
                          </m:e>
                          <m:sub>
                            <m:r>
                              <a:rPr lang="ru-RU" sz="1800" i="1">
                                <a:effectLst/>
                                <a:latin typeface="Cambria Math" panose="02040503050406030204" pitchFamily="18" charset="0"/>
                                <a:ea typeface="Calibri" panose="020F0502020204030204" pitchFamily="34" charset="0"/>
                                <a:cs typeface="Times New Roman" panose="02020603050405020304" pitchFamily="18" charset="0"/>
                              </a:rPr>
                              <m:t>𝑐𝑜𝑛𝑡𝑟𝑜𝑙</m:t>
                            </m:r>
                          </m:sub>
                        </m:sSub>
                      </m:e>
                    </m:d>
                  </m:oMath>
                </a14:m>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и берем разность.</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ru-RU" dirty="0"/>
              </a:p>
            </p:txBody>
          </p:sp>
        </mc:Choice>
        <mc:Fallback xmlns="">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effectLst/>
                    <a:latin typeface="Times New Roman" panose="02020603050405020304" pitchFamily="18" charset="0"/>
                    <a:ea typeface="Calibri" panose="020F0502020204030204" pitchFamily="34" charset="0"/>
                  </a:rPr>
                  <a:t>UpLift</a:t>
                </a:r>
                <a:r>
                  <a:rPr lang="ru-RU" sz="1800" dirty="0">
                    <a:effectLst/>
                    <a:latin typeface="Times New Roman" panose="02020603050405020304" pitchFamily="18" charset="0"/>
                    <a:ea typeface="Calibri" panose="020F0502020204030204" pitchFamily="34" charset="0"/>
                  </a:rPr>
                  <a:t> на первых </a:t>
                </a:r>
                <a:r>
                  <a:rPr lang="en-US" sz="1800" dirty="0">
                    <a:effectLst/>
                    <a:latin typeface="Times New Roman" panose="02020603050405020304" pitchFamily="18" charset="0"/>
                    <a:ea typeface="Calibri" panose="020F0502020204030204" pitchFamily="34" charset="0"/>
                  </a:rPr>
                  <a:t>k</a:t>
                </a:r>
                <a:r>
                  <a:rPr lang="ru-RU" sz="1800" dirty="0">
                    <a:effectLst/>
                    <a:latin typeface="Times New Roman" panose="02020603050405020304" pitchFamily="18" charset="0"/>
                    <a:ea typeface="Calibri" panose="020F0502020204030204" pitchFamily="34" charset="0"/>
                  </a:rPr>
                  <a:t> - </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Чтобы получить значение этой метрики, нужно ранжировать результат прогноза по убыванию, чтобы отобрать клиентов, на которых коммуникация оказывает наибольший эффект. Далее берется разница между конверсией целевой группы, с которой осуществлялась коммуникация, и конверсией контрольной группы, которая осталась без коммуникации.</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800" dirty="0">
                    <a:latin typeface="Times New Roman" panose="02020603050405020304" pitchFamily="18" charset="0"/>
                  </a:rPr>
                  <a:t>Средний взвешенный</a:t>
                </a:r>
                <a:r>
                  <a:rPr lang="en-US" sz="1800" dirty="0">
                    <a:latin typeface="Times New Roman" panose="02020603050405020304" pitchFamily="18" charset="0"/>
                  </a:rPr>
                  <a:t> </a:t>
                </a:r>
                <a:r>
                  <a:rPr lang="en-US" sz="1800" dirty="0" err="1">
                    <a:latin typeface="Times New Roman" panose="02020603050405020304" pitchFamily="18" charset="0"/>
                  </a:rPr>
                  <a:t>UpLift</a:t>
                </a:r>
                <a:r>
                  <a:rPr lang="en-US" sz="1800" dirty="0">
                    <a:latin typeface="Times New Roman" panose="02020603050405020304" pitchFamily="18" charset="0"/>
                  </a:rPr>
                  <a:t> </a:t>
                </a:r>
                <a:r>
                  <a:rPr lang="ru-RU" sz="1800" dirty="0">
                    <a:effectLst/>
                    <a:latin typeface="Times New Roman" panose="02020603050405020304" pitchFamily="18" charset="0"/>
                    <a:cs typeface="Times New Roman" panose="02020603050405020304" pitchFamily="18" charset="0"/>
                  </a:rPr>
                  <a:t>- </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Алгоритм расчета схож с предыдущей метрикой:</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359410" lvl="0" indent="-342900" algn="just">
                  <a:lnSpc>
                    <a:spcPct val="107000"/>
                  </a:lnSpc>
                  <a:spcAft>
                    <a:spcPts val="800"/>
                  </a:spcAft>
                  <a:buFont typeface="+mj-lt"/>
                  <a:buAutoNum type="arabicPeriod"/>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Выборка сортируется по прогнозу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UpLift</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359410" lvl="0" indent="-342900" algn="just">
                  <a:lnSpc>
                    <a:spcPct val="107000"/>
                  </a:lnSpc>
                  <a:spcAft>
                    <a:spcPts val="800"/>
                  </a:spcAft>
                  <a:buFont typeface="+mj-lt"/>
                  <a:buAutoNum type="arabicPeriod"/>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Отсортированные данные делятся на интервалы – обычно берется 10 интервалов.</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359410" lvl="0" indent="-342900" algn="just">
                  <a:lnSpc>
                    <a:spcPct val="107000"/>
                  </a:lnSpc>
                  <a:spcAft>
                    <a:spcPts val="800"/>
                  </a:spcAft>
                  <a:buFont typeface="+mj-lt"/>
                  <a:buAutoNum type="arabicPeriod"/>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Для каждого интервала оцениваем </a:t>
                </a:r>
                <a:r>
                  <a:rPr lang="ru-RU" sz="1800" i="0">
                    <a:effectLst/>
                    <a:latin typeface="Cambria Math" panose="02040503050406030204" pitchFamily="18" charset="0"/>
                    <a:ea typeface="Calibri" panose="020F0502020204030204" pitchFamily="34" charset="0"/>
                    <a:cs typeface="Times New Roman" panose="02020603050405020304" pitchFamily="18" charset="0"/>
                  </a:rPr>
                  <a:t>𝐶𝑅_(𝐾%)  </a:t>
                </a:r>
                <a:r>
                  <a:rPr lang="ru-RU" sz="1800" i="0">
                    <a:effectLst/>
                    <a:latin typeface="Cambria Math" panose="02040503050406030204" pitchFamily="18" charset="0"/>
                    <a:cs typeface="Times New Roman" panose="02020603050405020304" pitchFamily="18" charset="0"/>
                  </a:rPr>
                  <a:t>(</a:t>
                </a:r>
                <a:r>
                  <a:rPr lang="ru-RU" sz="1800" i="0">
                    <a:effectLst/>
                    <a:latin typeface="Cambria Math" panose="02040503050406030204" pitchFamily="18" charset="0"/>
                    <a:ea typeface="Calibri" panose="020F0502020204030204" pitchFamily="34" charset="0"/>
                    <a:cs typeface="Times New Roman" panose="02020603050405020304" pitchFamily="18" charset="0"/>
                  </a:rPr>
                  <a:t>𝑋_𝑡𝑎𝑟𝑔𝑒𝑡 )  и 𝐶𝑅_(𝐾%)  </a:t>
                </a:r>
                <a:r>
                  <a:rPr lang="ru-RU" sz="1800" i="0">
                    <a:effectLst/>
                    <a:latin typeface="Cambria Math" panose="02040503050406030204" pitchFamily="18" charset="0"/>
                    <a:cs typeface="Times New Roman" panose="02020603050405020304" pitchFamily="18" charset="0"/>
                  </a:rPr>
                  <a:t>(</a:t>
                </a:r>
                <a:r>
                  <a:rPr lang="ru-RU" sz="1800" i="0">
                    <a:effectLst/>
                    <a:latin typeface="Cambria Math" panose="02040503050406030204" pitchFamily="18" charset="0"/>
                    <a:ea typeface="Calibri" panose="020F0502020204030204" pitchFamily="34" charset="0"/>
                    <a:cs typeface="Times New Roman" panose="02020603050405020304" pitchFamily="18" charset="0"/>
                  </a:rPr>
                  <a:t>𝑋_𝑐𝑜𝑛𝑡𝑟𝑜𝑙 )</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и берем разность.</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ru-RU" dirty="0"/>
              </a:p>
            </p:txBody>
          </p:sp>
        </mc:Fallback>
      </mc:AlternateContent>
      <p:sp>
        <p:nvSpPr>
          <p:cNvPr id="4" name="Номер слайда 3"/>
          <p:cNvSpPr>
            <a:spLocks noGrp="1"/>
          </p:cNvSpPr>
          <p:nvPr>
            <p:ph type="sldNum" sz="quarter" idx="5"/>
          </p:nvPr>
        </p:nvSpPr>
        <p:spPr/>
        <p:txBody>
          <a:bodyPr/>
          <a:lstStyle/>
          <a:p>
            <a:fld id="{19BEF0AD-2EB4-4EDF-B0D5-693549730528}" type="slidenum">
              <a:rPr lang="ru-RU" smtClean="0"/>
              <a:t>6</a:t>
            </a:fld>
            <a:endParaRPr lang="ru-RU"/>
          </a:p>
        </p:txBody>
      </p:sp>
    </p:spTree>
    <p:extLst>
      <p:ext uri="{BB962C8B-B14F-4D97-AF65-F5344CB8AC3E}">
        <p14:creationId xmlns:p14="http://schemas.microsoft.com/office/powerpoint/2010/main" val="32046058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l">
              <a:lnSpc>
                <a:spcPct val="107000"/>
              </a:lnSpc>
              <a:spcBef>
                <a:spcPts val="200"/>
              </a:spcBef>
            </a:pPr>
            <a:r>
              <a:rPr lang="en-US" sz="18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UpLift</a:t>
            </a:r>
            <a:r>
              <a:rPr lang="ru-RU" sz="18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 кривая (</a:t>
            </a:r>
            <a:r>
              <a:rPr lang="en-US" sz="18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UpLift Curve</a:t>
            </a:r>
            <a:r>
              <a:rPr lang="ru-RU" sz="18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18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 - </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Данная кривая строится как функция с нарастающим итогом, где для каждой точки задается соответствующий </a:t>
            </a:r>
            <a:r>
              <a:rPr lang="ru-RU" sz="1800" dirty="0" err="1">
                <a:effectLst/>
                <a:latin typeface="Times New Roman" panose="02020603050405020304" pitchFamily="18" charset="0"/>
                <a:ea typeface="Calibri" panose="020F0502020204030204" pitchFamily="34" charset="0"/>
                <a:cs typeface="Times New Roman" panose="02020603050405020304" pitchFamily="18" charset="0"/>
              </a:rPr>
              <a:t>UpLift</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a:t>
            </a:r>
          </a:p>
          <a:p>
            <a:pPr algn="l">
              <a:lnSpc>
                <a:spcPct val="107000"/>
              </a:lnSpc>
              <a:spcBef>
                <a:spcPts val="200"/>
              </a:spcBef>
            </a:pPr>
            <a:endParaRPr lang="ru-RU"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200"/>
              </a:spcBef>
              <a:spcAft>
                <a:spcPts val="0"/>
              </a:spcAft>
              <a:buClrTx/>
              <a:buSzTx/>
              <a:buFontTx/>
              <a:buNone/>
              <a:tabLst/>
              <a:defRPr/>
            </a:pPr>
            <a:r>
              <a:rPr lang="en-US" sz="1800" b="1" dirty="0" err="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Qini</a:t>
            </a:r>
            <a:r>
              <a:rPr lang="en-US" sz="18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кривая</a:t>
            </a:r>
            <a:r>
              <a:rPr lang="ru-RU" sz="18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 - </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Данную функцию можно выразить через </a:t>
            </a:r>
            <a:r>
              <a:rPr lang="ru-RU" sz="1800" dirty="0" err="1">
                <a:effectLst/>
                <a:latin typeface="Times New Roman" panose="02020603050405020304" pitchFamily="18" charset="0"/>
                <a:ea typeface="Calibri" panose="020F0502020204030204" pitchFamily="34" charset="0"/>
                <a:cs typeface="Times New Roman" panose="02020603050405020304" pitchFamily="18" charset="0"/>
              </a:rPr>
              <a:t>UpLift</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кривую. Данная кривая будет полезна в тех случаях, когда рабочая группа кратно превышает размер контрольной группы, с чем можно столкнуться во время исследования модели при внедрении в бизнес, когда у компании есть бюджет на произведение коммуникаций со всей клиентской базой и чтобы не упускать потенциальный доход, контрольная группа выделяется как можно меньше.</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Bef>
                <a:spcPts val="200"/>
              </a:spcBef>
            </a:pP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Bef>
                <a:spcPts val="200"/>
              </a:spcBef>
            </a:pP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ru-RU" dirty="0"/>
          </a:p>
        </p:txBody>
      </p:sp>
      <p:sp>
        <p:nvSpPr>
          <p:cNvPr id="4" name="Номер слайда 3"/>
          <p:cNvSpPr>
            <a:spLocks noGrp="1"/>
          </p:cNvSpPr>
          <p:nvPr>
            <p:ph type="sldNum" sz="quarter" idx="5"/>
          </p:nvPr>
        </p:nvSpPr>
        <p:spPr/>
        <p:txBody>
          <a:bodyPr/>
          <a:lstStyle/>
          <a:p>
            <a:fld id="{19BEF0AD-2EB4-4EDF-B0D5-693549730528}" type="slidenum">
              <a:rPr lang="ru-RU" smtClean="0"/>
              <a:t>7</a:t>
            </a:fld>
            <a:endParaRPr lang="ru-RU"/>
          </a:p>
        </p:txBody>
      </p:sp>
    </p:spTree>
    <p:extLst>
      <p:ext uri="{BB962C8B-B14F-4D97-AF65-F5344CB8AC3E}">
        <p14:creationId xmlns:p14="http://schemas.microsoft.com/office/powerpoint/2010/main" val="41511768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l">
              <a:lnSpc>
                <a:spcPct val="107000"/>
              </a:lnSpc>
              <a:spcBef>
                <a:spcPts val="200"/>
              </a:spcBef>
            </a:pPr>
            <a:r>
              <a:rPr lang="en-US" sz="18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UpLift</a:t>
            </a:r>
            <a:r>
              <a:rPr lang="ru-RU" sz="18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 кривая (</a:t>
            </a:r>
            <a:r>
              <a:rPr lang="en-US" sz="18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UpLift Curve</a:t>
            </a:r>
            <a:r>
              <a:rPr lang="ru-RU" sz="18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18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 - </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Данная кривая строится как функция с нарастающим итогом, где для каждой точки задается соответствующий </a:t>
            </a:r>
            <a:r>
              <a:rPr lang="ru-RU" sz="1800" dirty="0" err="1">
                <a:effectLst/>
                <a:latin typeface="Times New Roman" panose="02020603050405020304" pitchFamily="18" charset="0"/>
                <a:ea typeface="Calibri" panose="020F0502020204030204" pitchFamily="34" charset="0"/>
                <a:cs typeface="Times New Roman" panose="02020603050405020304" pitchFamily="18" charset="0"/>
              </a:rPr>
              <a:t>UpLift</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a:t>
            </a:r>
          </a:p>
          <a:p>
            <a:pPr algn="l">
              <a:lnSpc>
                <a:spcPct val="107000"/>
              </a:lnSpc>
              <a:spcBef>
                <a:spcPts val="200"/>
              </a:spcBef>
            </a:pPr>
            <a:endParaRPr lang="ru-RU"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200"/>
              </a:spcBef>
              <a:spcAft>
                <a:spcPts val="0"/>
              </a:spcAft>
              <a:buClrTx/>
              <a:buSzTx/>
              <a:buFontTx/>
              <a:buNone/>
              <a:tabLst/>
              <a:defRPr/>
            </a:pPr>
            <a:r>
              <a:rPr lang="en-US" sz="1800" b="1" dirty="0" err="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Qini</a:t>
            </a:r>
            <a:r>
              <a:rPr lang="en-US" sz="18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кривая</a:t>
            </a:r>
            <a:r>
              <a:rPr lang="ru-RU" sz="18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 - </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Данную функцию можно выразить через </a:t>
            </a:r>
            <a:r>
              <a:rPr lang="ru-RU" sz="1800" dirty="0" err="1">
                <a:effectLst/>
                <a:latin typeface="Times New Roman" panose="02020603050405020304" pitchFamily="18" charset="0"/>
                <a:ea typeface="Calibri" panose="020F0502020204030204" pitchFamily="34" charset="0"/>
                <a:cs typeface="Times New Roman" panose="02020603050405020304" pitchFamily="18" charset="0"/>
              </a:rPr>
              <a:t>UpLift</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кривую. Данная кривая будет полезна в тех случаях, когда рабочая группа кратно превышает размер контрольной группы, с чем можно столкнуться во время исследования модели при внедрении в бизнес, когда у компании есть бюджет на произведение коммуникаций со всей клиентской базой и чтобы не упускать потенциальный доход, контрольная группа выделяется как можно меньше.</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Bef>
                <a:spcPts val="200"/>
              </a:spcBef>
            </a:pP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Bef>
                <a:spcPts val="200"/>
              </a:spcBef>
            </a:pP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ru-RU" dirty="0"/>
          </a:p>
        </p:txBody>
      </p:sp>
      <p:sp>
        <p:nvSpPr>
          <p:cNvPr id="4" name="Номер слайда 3"/>
          <p:cNvSpPr>
            <a:spLocks noGrp="1"/>
          </p:cNvSpPr>
          <p:nvPr>
            <p:ph type="sldNum" sz="quarter" idx="5"/>
          </p:nvPr>
        </p:nvSpPr>
        <p:spPr/>
        <p:txBody>
          <a:bodyPr/>
          <a:lstStyle/>
          <a:p>
            <a:fld id="{19BEF0AD-2EB4-4EDF-B0D5-693549730528}" type="slidenum">
              <a:rPr lang="ru-RU" smtClean="0"/>
              <a:t>8</a:t>
            </a:fld>
            <a:endParaRPr lang="ru-RU"/>
          </a:p>
        </p:txBody>
      </p:sp>
    </p:spTree>
    <p:extLst>
      <p:ext uri="{BB962C8B-B14F-4D97-AF65-F5344CB8AC3E}">
        <p14:creationId xmlns:p14="http://schemas.microsoft.com/office/powerpoint/2010/main" val="39533903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Описание экспериментальной установки</a:t>
            </a:r>
            <a:r>
              <a:rPr lang="en-US" dirty="0"/>
              <a:t>:</a:t>
            </a:r>
          </a:p>
          <a:p>
            <a:r>
              <a:rPr lang="en-US" dirty="0"/>
              <a:t>	1) </a:t>
            </a:r>
            <a:r>
              <a:rPr lang="ru-RU" dirty="0"/>
              <a:t>Для оценки каждого подхода проводилась кросс – валидация с усреднением результатов</a:t>
            </a:r>
            <a:endParaRPr lang="en-US" dirty="0"/>
          </a:p>
          <a:p>
            <a:r>
              <a:rPr lang="en-US" dirty="0"/>
              <a:t>	2) </a:t>
            </a:r>
            <a:r>
              <a:rPr lang="ru-RU" dirty="0"/>
              <a:t>Для всех методов, кроме базовой модели, используется дерево решений в модификации градиентного </a:t>
            </a:r>
            <a:r>
              <a:rPr lang="ru-RU" dirty="0" err="1"/>
              <a:t>бустинга</a:t>
            </a:r>
            <a:r>
              <a:rPr lang="ru-RU" dirty="0"/>
              <a:t>.</a:t>
            </a:r>
          </a:p>
        </p:txBody>
      </p:sp>
      <p:sp>
        <p:nvSpPr>
          <p:cNvPr id="4" name="Номер слайда 3"/>
          <p:cNvSpPr>
            <a:spLocks noGrp="1"/>
          </p:cNvSpPr>
          <p:nvPr>
            <p:ph type="sldNum" sz="quarter" idx="5"/>
          </p:nvPr>
        </p:nvSpPr>
        <p:spPr/>
        <p:txBody>
          <a:bodyPr/>
          <a:lstStyle/>
          <a:p>
            <a:fld id="{19BEF0AD-2EB4-4EDF-B0D5-693549730528}" type="slidenum">
              <a:rPr lang="ru-RU" smtClean="0"/>
              <a:t>9</a:t>
            </a:fld>
            <a:endParaRPr lang="ru-RU"/>
          </a:p>
        </p:txBody>
      </p:sp>
    </p:spTree>
    <p:extLst>
      <p:ext uri="{BB962C8B-B14F-4D97-AF65-F5344CB8AC3E}">
        <p14:creationId xmlns:p14="http://schemas.microsoft.com/office/powerpoint/2010/main" val="21473882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Описание экспериментальной установки</a:t>
            </a:r>
            <a:r>
              <a:rPr lang="en-US" dirty="0"/>
              <a:t>:</a:t>
            </a:r>
          </a:p>
          <a:p>
            <a:r>
              <a:rPr lang="en-US" dirty="0"/>
              <a:t>	1) </a:t>
            </a:r>
            <a:r>
              <a:rPr lang="ru-RU" dirty="0"/>
              <a:t>Для оценки каждого подхода проводилась кросс – валидация с усреднением результатов</a:t>
            </a:r>
            <a:endParaRPr lang="en-US" dirty="0"/>
          </a:p>
          <a:p>
            <a:r>
              <a:rPr lang="en-US" dirty="0"/>
              <a:t>	2) </a:t>
            </a:r>
            <a:r>
              <a:rPr lang="ru-RU" dirty="0"/>
              <a:t>Для всех методов, кроме базовой модели, используется дерево решений в модификации градиентного </a:t>
            </a:r>
            <a:r>
              <a:rPr lang="ru-RU" dirty="0" err="1"/>
              <a:t>бустинга</a:t>
            </a:r>
            <a:r>
              <a:rPr lang="ru-RU" dirty="0"/>
              <a:t>.</a:t>
            </a:r>
          </a:p>
        </p:txBody>
      </p:sp>
      <p:sp>
        <p:nvSpPr>
          <p:cNvPr id="4" name="Номер слайда 3"/>
          <p:cNvSpPr>
            <a:spLocks noGrp="1"/>
          </p:cNvSpPr>
          <p:nvPr>
            <p:ph type="sldNum" sz="quarter" idx="5"/>
          </p:nvPr>
        </p:nvSpPr>
        <p:spPr/>
        <p:txBody>
          <a:bodyPr/>
          <a:lstStyle/>
          <a:p>
            <a:fld id="{19BEF0AD-2EB4-4EDF-B0D5-693549730528}" type="slidenum">
              <a:rPr lang="ru-RU" smtClean="0"/>
              <a:t>10</a:t>
            </a:fld>
            <a:endParaRPr lang="ru-RU"/>
          </a:p>
        </p:txBody>
      </p:sp>
    </p:spTree>
    <p:extLst>
      <p:ext uri="{BB962C8B-B14F-4D97-AF65-F5344CB8AC3E}">
        <p14:creationId xmlns:p14="http://schemas.microsoft.com/office/powerpoint/2010/main" val="42500017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F269CBD-5F75-424B-BA42-61FAC09A534B}"/>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1749FE02-D925-41F6-99FA-C32E3E4CD8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682E01BA-6A93-4B04-8ED0-27BA93160FD3}"/>
              </a:ext>
            </a:extLst>
          </p:cNvPr>
          <p:cNvSpPr>
            <a:spLocks noGrp="1"/>
          </p:cNvSpPr>
          <p:nvPr>
            <p:ph type="dt" sz="half" idx="10"/>
          </p:nvPr>
        </p:nvSpPr>
        <p:spPr/>
        <p:txBody>
          <a:bodyPr/>
          <a:lstStyle/>
          <a:p>
            <a:fld id="{CE67568C-EEB0-4DC9-AE5A-BF4C8292B1DF}" type="datetime1">
              <a:rPr lang="ru-RU" smtClean="0"/>
              <a:t>23.05.2023</a:t>
            </a:fld>
            <a:endParaRPr lang="ru-RU"/>
          </a:p>
        </p:txBody>
      </p:sp>
      <p:sp>
        <p:nvSpPr>
          <p:cNvPr id="5" name="Нижний колонтитул 4">
            <a:extLst>
              <a:ext uri="{FF2B5EF4-FFF2-40B4-BE49-F238E27FC236}">
                <a16:creationId xmlns:a16="http://schemas.microsoft.com/office/drawing/2014/main" id="{1FF98A75-FC5C-46B6-86F5-3C119B6951CA}"/>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1F391C56-688A-4754-956A-E0D48DC1A1C8}"/>
              </a:ext>
            </a:extLst>
          </p:cNvPr>
          <p:cNvSpPr>
            <a:spLocks noGrp="1"/>
          </p:cNvSpPr>
          <p:nvPr>
            <p:ph type="sldNum" sz="quarter" idx="12"/>
          </p:nvPr>
        </p:nvSpPr>
        <p:spPr/>
        <p:txBody>
          <a:bodyPr/>
          <a:lstStyle/>
          <a:p>
            <a:fld id="{DD52A6CB-90DA-4351-BF49-99661FABD7B0}" type="slidenum">
              <a:rPr lang="ru-RU" smtClean="0"/>
              <a:t>‹#›</a:t>
            </a:fld>
            <a:endParaRPr lang="ru-RU"/>
          </a:p>
        </p:txBody>
      </p:sp>
    </p:spTree>
    <p:extLst>
      <p:ext uri="{BB962C8B-B14F-4D97-AF65-F5344CB8AC3E}">
        <p14:creationId xmlns:p14="http://schemas.microsoft.com/office/powerpoint/2010/main" val="3006068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DFABBF0-FB7B-438E-93AD-2ED5B937E6A2}"/>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FC1E3778-A37A-4B41-B30A-E158462F7C47}"/>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BA89CDD7-6E32-4114-9DEB-07AE58DD3C29}"/>
              </a:ext>
            </a:extLst>
          </p:cNvPr>
          <p:cNvSpPr>
            <a:spLocks noGrp="1"/>
          </p:cNvSpPr>
          <p:nvPr>
            <p:ph type="dt" sz="half" idx="10"/>
          </p:nvPr>
        </p:nvSpPr>
        <p:spPr/>
        <p:txBody>
          <a:bodyPr/>
          <a:lstStyle/>
          <a:p>
            <a:fld id="{C4BCE22F-461D-4E3B-B90B-D4C17BCF6E04}" type="datetime1">
              <a:rPr lang="ru-RU" smtClean="0"/>
              <a:t>23.05.2023</a:t>
            </a:fld>
            <a:endParaRPr lang="ru-RU"/>
          </a:p>
        </p:txBody>
      </p:sp>
      <p:sp>
        <p:nvSpPr>
          <p:cNvPr id="5" name="Нижний колонтитул 4">
            <a:extLst>
              <a:ext uri="{FF2B5EF4-FFF2-40B4-BE49-F238E27FC236}">
                <a16:creationId xmlns:a16="http://schemas.microsoft.com/office/drawing/2014/main" id="{CEA76303-F867-48D7-B74A-CB12DFAD3715}"/>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EC177F80-AE74-430E-BA32-FF5811D3ED98}"/>
              </a:ext>
            </a:extLst>
          </p:cNvPr>
          <p:cNvSpPr>
            <a:spLocks noGrp="1"/>
          </p:cNvSpPr>
          <p:nvPr>
            <p:ph type="sldNum" sz="quarter" idx="12"/>
          </p:nvPr>
        </p:nvSpPr>
        <p:spPr/>
        <p:txBody>
          <a:bodyPr/>
          <a:lstStyle/>
          <a:p>
            <a:fld id="{DD52A6CB-90DA-4351-BF49-99661FABD7B0}" type="slidenum">
              <a:rPr lang="ru-RU" smtClean="0"/>
              <a:t>‹#›</a:t>
            </a:fld>
            <a:endParaRPr lang="ru-RU"/>
          </a:p>
        </p:txBody>
      </p:sp>
    </p:spTree>
    <p:extLst>
      <p:ext uri="{BB962C8B-B14F-4D97-AF65-F5344CB8AC3E}">
        <p14:creationId xmlns:p14="http://schemas.microsoft.com/office/powerpoint/2010/main" val="2584733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178E222B-78CC-46C1-BFAE-A11F2D6C9E91}"/>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CC291C25-7002-4DED-B26D-55858E3FF7FE}"/>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AB8855AE-8E63-4117-A787-8D317D523E4B}"/>
              </a:ext>
            </a:extLst>
          </p:cNvPr>
          <p:cNvSpPr>
            <a:spLocks noGrp="1"/>
          </p:cNvSpPr>
          <p:nvPr>
            <p:ph type="dt" sz="half" idx="10"/>
          </p:nvPr>
        </p:nvSpPr>
        <p:spPr/>
        <p:txBody>
          <a:bodyPr/>
          <a:lstStyle/>
          <a:p>
            <a:fld id="{028FC9C9-A8BF-46D2-98A4-CE15F9706EAE}" type="datetime1">
              <a:rPr lang="ru-RU" smtClean="0"/>
              <a:t>23.05.2023</a:t>
            </a:fld>
            <a:endParaRPr lang="ru-RU"/>
          </a:p>
        </p:txBody>
      </p:sp>
      <p:sp>
        <p:nvSpPr>
          <p:cNvPr id="5" name="Нижний колонтитул 4">
            <a:extLst>
              <a:ext uri="{FF2B5EF4-FFF2-40B4-BE49-F238E27FC236}">
                <a16:creationId xmlns:a16="http://schemas.microsoft.com/office/drawing/2014/main" id="{09CF7D9D-3E9B-4439-9550-9A3B4B1517DA}"/>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BD43B87B-1E52-47CC-B8F3-8F350B939E48}"/>
              </a:ext>
            </a:extLst>
          </p:cNvPr>
          <p:cNvSpPr>
            <a:spLocks noGrp="1"/>
          </p:cNvSpPr>
          <p:nvPr>
            <p:ph type="sldNum" sz="quarter" idx="12"/>
          </p:nvPr>
        </p:nvSpPr>
        <p:spPr/>
        <p:txBody>
          <a:bodyPr/>
          <a:lstStyle/>
          <a:p>
            <a:fld id="{DD52A6CB-90DA-4351-BF49-99661FABD7B0}" type="slidenum">
              <a:rPr lang="ru-RU" smtClean="0"/>
              <a:t>‹#›</a:t>
            </a:fld>
            <a:endParaRPr lang="ru-RU"/>
          </a:p>
        </p:txBody>
      </p:sp>
    </p:spTree>
    <p:extLst>
      <p:ext uri="{BB962C8B-B14F-4D97-AF65-F5344CB8AC3E}">
        <p14:creationId xmlns:p14="http://schemas.microsoft.com/office/powerpoint/2010/main" val="1132415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74C3988-A44D-48E8-97CA-7352F36489D2}"/>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DCD4B46F-9CDB-4622-8FC7-6F5A75DC5A55}"/>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38389E4C-03BF-482A-A04A-F14C645ACAE1}"/>
              </a:ext>
            </a:extLst>
          </p:cNvPr>
          <p:cNvSpPr>
            <a:spLocks noGrp="1"/>
          </p:cNvSpPr>
          <p:nvPr>
            <p:ph type="dt" sz="half" idx="10"/>
          </p:nvPr>
        </p:nvSpPr>
        <p:spPr/>
        <p:txBody>
          <a:bodyPr/>
          <a:lstStyle/>
          <a:p>
            <a:fld id="{770671C5-343A-4A74-90BB-AB4D9057279E}" type="datetime1">
              <a:rPr lang="ru-RU" smtClean="0"/>
              <a:t>23.05.2023</a:t>
            </a:fld>
            <a:endParaRPr lang="ru-RU"/>
          </a:p>
        </p:txBody>
      </p:sp>
      <p:sp>
        <p:nvSpPr>
          <p:cNvPr id="5" name="Нижний колонтитул 4">
            <a:extLst>
              <a:ext uri="{FF2B5EF4-FFF2-40B4-BE49-F238E27FC236}">
                <a16:creationId xmlns:a16="http://schemas.microsoft.com/office/drawing/2014/main" id="{FF9A70AD-534D-4E3A-A639-91400E2E7D3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BA18A7ED-A4B0-45E9-8A70-B6585FDEFF37}"/>
              </a:ext>
            </a:extLst>
          </p:cNvPr>
          <p:cNvSpPr>
            <a:spLocks noGrp="1"/>
          </p:cNvSpPr>
          <p:nvPr>
            <p:ph type="sldNum" sz="quarter" idx="12"/>
          </p:nvPr>
        </p:nvSpPr>
        <p:spPr/>
        <p:txBody>
          <a:bodyPr/>
          <a:lstStyle/>
          <a:p>
            <a:fld id="{DD52A6CB-90DA-4351-BF49-99661FABD7B0}" type="slidenum">
              <a:rPr lang="ru-RU" smtClean="0"/>
              <a:t>‹#›</a:t>
            </a:fld>
            <a:endParaRPr lang="ru-RU"/>
          </a:p>
        </p:txBody>
      </p:sp>
    </p:spTree>
    <p:extLst>
      <p:ext uri="{BB962C8B-B14F-4D97-AF65-F5344CB8AC3E}">
        <p14:creationId xmlns:p14="http://schemas.microsoft.com/office/powerpoint/2010/main" val="2249027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45AAA3B-7F27-448F-A771-1A85399E9C04}"/>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D789C672-4ED0-4B93-8C54-A5AE116F85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D357007C-3990-42C9-B94E-BE69F3EE4E4B}"/>
              </a:ext>
            </a:extLst>
          </p:cNvPr>
          <p:cNvSpPr>
            <a:spLocks noGrp="1"/>
          </p:cNvSpPr>
          <p:nvPr>
            <p:ph type="dt" sz="half" idx="10"/>
          </p:nvPr>
        </p:nvSpPr>
        <p:spPr/>
        <p:txBody>
          <a:bodyPr/>
          <a:lstStyle/>
          <a:p>
            <a:fld id="{28B5E58E-4B59-4D10-9A36-7ED0BF0785C6}" type="datetime1">
              <a:rPr lang="ru-RU" smtClean="0"/>
              <a:t>23.05.2023</a:t>
            </a:fld>
            <a:endParaRPr lang="ru-RU"/>
          </a:p>
        </p:txBody>
      </p:sp>
      <p:sp>
        <p:nvSpPr>
          <p:cNvPr id="5" name="Нижний колонтитул 4">
            <a:extLst>
              <a:ext uri="{FF2B5EF4-FFF2-40B4-BE49-F238E27FC236}">
                <a16:creationId xmlns:a16="http://schemas.microsoft.com/office/drawing/2014/main" id="{1DDA47C7-5481-42FE-AEE7-7218AB5539B0}"/>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704C94F0-ACA7-4E1A-BE4E-56F9CE922065}"/>
              </a:ext>
            </a:extLst>
          </p:cNvPr>
          <p:cNvSpPr>
            <a:spLocks noGrp="1"/>
          </p:cNvSpPr>
          <p:nvPr>
            <p:ph type="sldNum" sz="quarter" idx="12"/>
          </p:nvPr>
        </p:nvSpPr>
        <p:spPr/>
        <p:txBody>
          <a:bodyPr/>
          <a:lstStyle/>
          <a:p>
            <a:fld id="{DD52A6CB-90DA-4351-BF49-99661FABD7B0}" type="slidenum">
              <a:rPr lang="ru-RU" smtClean="0"/>
              <a:t>‹#›</a:t>
            </a:fld>
            <a:endParaRPr lang="ru-RU"/>
          </a:p>
        </p:txBody>
      </p:sp>
    </p:spTree>
    <p:extLst>
      <p:ext uri="{BB962C8B-B14F-4D97-AF65-F5344CB8AC3E}">
        <p14:creationId xmlns:p14="http://schemas.microsoft.com/office/powerpoint/2010/main" val="912436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8AB1540-12E8-4966-AD76-E40305FA9F32}"/>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89AF6648-CB4A-4E2E-BA79-A5BB08ADF114}"/>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21768DFA-C78A-4EB9-B5AC-75CEEA20D7A3}"/>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8F5D66DB-F1A8-48CB-B078-AB79BE4204A0}"/>
              </a:ext>
            </a:extLst>
          </p:cNvPr>
          <p:cNvSpPr>
            <a:spLocks noGrp="1"/>
          </p:cNvSpPr>
          <p:nvPr>
            <p:ph type="dt" sz="half" idx="10"/>
          </p:nvPr>
        </p:nvSpPr>
        <p:spPr/>
        <p:txBody>
          <a:bodyPr/>
          <a:lstStyle/>
          <a:p>
            <a:fld id="{DC25EC56-5D0F-4611-9C3E-3F31AA54334B}" type="datetime1">
              <a:rPr lang="ru-RU" smtClean="0"/>
              <a:t>23.05.2023</a:t>
            </a:fld>
            <a:endParaRPr lang="ru-RU"/>
          </a:p>
        </p:txBody>
      </p:sp>
      <p:sp>
        <p:nvSpPr>
          <p:cNvPr id="6" name="Нижний колонтитул 5">
            <a:extLst>
              <a:ext uri="{FF2B5EF4-FFF2-40B4-BE49-F238E27FC236}">
                <a16:creationId xmlns:a16="http://schemas.microsoft.com/office/drawing/2014/main" id="{E399871D-35E3-4085-9B1A-263F44321910}"/>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1C8D1F81-D85D-41E2-81E7-C91C65BEEC64}"/>
              </a:ext>
            </a:extLst>
          </p:cNvPr>
          <p:cNvSpPr>
            <a:spLocks noGrp="1"/>
          </p:cNvSpPr>
          <p:nvPr>
            <p:ph type="sldNum" sz="quarter" idx="12"/>
          </p:nvPr>
        </p:nvSpPr>
        <p:spPr/>
        <p:txBody>
          <a:bodyPr/>
          <a:lstStyle/>
          <a:p>
            <a:fld id="{DD52A6CB-90DA-4351-BF49-99661FABD7B0}" type="slidenum">
              <a:rPr lang="ru-RU" smtClean="0"/>
              <a:t>‹#›</a:t>
            </a:fld>
            <a:endParaRPr lang="ru-RU"/>
          </a:p>
        </p:txBody>
      </p:sp>
    </p:spTree>
    <p:extLst>
      <p:ext uri="{BB962C8B-B14F-4D97-AF65-F5344CB8AC3E}">
        <p14:creationId xmlns:p14="http://schemas.microsoft.com/office/powerpoint/2010/main" val="2876479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9249052-3DAB-45D8-A0A9-7D131A1A96F6}"/>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B2139ADA-187D-47C6-9EB8-93934EBF91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852C9F56-ECE6-4F32-B7B6-0325A6B0D146}"/>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9D671697-804D-4870-9459-015AF56D8A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A6029A76-2C9A-45F5-A7DC-C1E8A44591B6}"/>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D926868A-33FF-4C2F-873A-37A0993C1115}"/>
              </a:ext>
            </a:extLst>
          </p:cNvPr>
          <p:cNvSpPr>
            <a:spLocks noGrp="1"/>
          </p:cNvSpPr>
          <p:nvPr>
            <p:ph type="dt" sz="half" idx="10"/>
          </p:nvPr>
        </p:nvSpPr>
        <p:spPr/>
        <p:txBody>
          <a:bodyPr/>
          <a:lstStyle/>
          <a:p>
            <a:fld id="{ED8BC0DC-C970-4224-9EFA-620AE9FAD989}" type="datetime1">
              <a:rPr lang="ru-RU" smtClean="0"/>
              <a:t>23.05.2023</a:t>
            </a:fld>
            <a:endParaRPr lang="ru-RU"/>
          </a:p>
        </p:txBody>
      </p:sp>
      <p:sp>
        <p:nvSpPr>
          <p:cNvPr id="8" name="Нижний колонтитул 7">
            <a:extLst>
              <a:ext uri="{FF2B5EF4-FFF2-40B4-BE49-F238E27FC236}">
                <a16:creationId xmlns:a16="http://schemas.microsoft.com/office/drawing/2014/main" id="{6B9364FF-128C-4187-8A0B-EB243AFCF9C8}"/>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55C03F1F-DCA4-47FB-92F4-91392D33202D}"/>
              </a:ext>
            </a:extLst>
          </p:cNvPr>
          <p:cNvSpPr>
            <a:spLocks noGrp="1"/>
          </p:cNvSpPr>
          <p:nvPr>
            <p:ph type="sldNum" sz="quarter" idx="12"/>
          </p:nvPr>
        </p:nvSpPr>
        <p:spPr/>
        <p:txBody>
          <a:bodyPr/>
          <a:lstStyle/>
          <a:p>
            <a:fld id="{DD52A6CB-90DA-4351-BF49-99661FABD7B0}" type="slidenum">
              <a:rPr lang="ru-RU" smtClean="0"/>
              <a:t>‹#›</a:t>
            </a:fld>
            <a:endParaRPr lang="ru-RU"/>
          </a:p>
        </p:txBody>
      </p:sp>
    </p:spTree>
    <p:extLst>
      <p:ext uri="{BB962C8B-B14F-4D97-AF65-F5344CB8AC3E}">
        <p14:creationId xmlns:p14="http://schemas.microsoft.com/office/powerpoint/2010/main" val="1057487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6648620-23F9-45AF-AE85-5B7319D02FBA}"/>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83673B10-3216-4658-813D-48F2722EFB1F}"/>
              </a:ext>
            </a:extLst>
          </p:cNvPr>
          <p:cNvSpPr>
            <a:spLocks noGrp="1"/>
          </p:cNvSpPr>
          <p:nvPr>
            <p:ph type="dt" sz="half" idx="10"/>
          </p:nvPr>
        </p:nvSpPr>
        <p:spPr/>
        <p:txBody>
          <a:bodyPr/>
          <a:lstStyle/>
          <a:p>
            <a:fld id="{6844A4C7-31A3-4CCF-A082-0BC587FAFA97}" type="datetime1">
              <a:rPr lang="ru-RU" smtClean="0"/>
              <a:t>23.05.2023</a:t>
            </a:fld>
            <a:endParaRPr lang="ru-RU"/>
          </a:p>
        </p:txBody>
      </p:sp>
      <p:sp>
        <p:nvSpPr>
          <p:cNvPr id="4" name="Нижний колонтитул 3">
            <a:extLst>
              <a:ext uri="{FF2B5EF4-FFF2-40B4-BE49-F238E27FC236}">
                <a16:creationId xmlns:a16="http://schemas.microsoft.com/office/drawing/2014/main" id="{CDAE6E51-7D7F-4518-8453-A6408E4D073C}"/>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13C8159B-4819-4C60-BB24-2F165BF69A6A}"/>
              </a:ext>
            </a:extLst>
          </p:cNvPr>
          <p:cNvSpPr>
            <a:spLocks noGrp="1"/>
          </p:cNvSpPr>
          <p:nvPr>
            <p:ph type="sldNum" sz="quarter" idx="12"/>
          </p:nvPr>
        </p:nvSpPr>
        <p:spPr/>
        <p:txBody>
          <a:bodyPr/>
          <a:lstStyle/>
          <a:p>
            <a:fld id="{DD52A6CB-90DA-4351-BF49-99661FABD7B0}" type="slidenum">
              <a:rPr lang="ru-RU" smtClean="0"/>
              <a:t>‹#›</a:t>
            </a:fld>
            <a:endParaRPr lang="ru-RU"/>
          </a:p>
        </p:txBody>
      </p:sp>
    </p:spTree>
    <p:extLst>
      <p:ext uri="{BB962C8B-B14F-4D97-AF65-F5344CB8AC3E}">
        <p14:creationId xmlns:p14="http://schemas.microsoft.com/office/powerpoint/2010/main" val="3798728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181F86FD-21B3-49A0-840A-B04001B1096D}"/>
              </a:ext>
            </a:extLst>
          </p:cNvPr>
          <p:cNvSpPr>
            <a:spLocks noGrp="1"/>
          </p:cNvSpPr>
          <p:nvPr>
            <p:ph type="dt" sz="half" idx="10"/>
          </p:nvPr>
        </p:nvSpPr>
        <p:spPr/>
        <p:txBody>
          <a:bodyPr/>
          <a:lstStyle/>
          <a:p>
            <a:fld id="{F2B5C3C2-8785-490F-A029-E7A1F5933CCC}" type="datetime1">
              <a:rPr lang="ru-RU" smtClean="0"/>
              <a:t>23.05.2023</a:t>
            </a:fld>
            <a:endParaRPr lang="ru-RU"/>
          </a:p>
        </p:txBody>
      </p:sp>
      <p:sp>
        <p:nvSpPr>
          <p:cNvPr id="3" name="Нижний колонтитул 2">
            <a:extLst>
              <a:ext uri="{FF2B5EF4-FFF2-40B4-BE49-F238E27FC236}">
                <a16:creationId xmlns:a16="http://schemas.microsoft.com/office/drawing/2014/main" id="{EF5AE61F-F166-45EB-8C2C-1E11B54619E6}"/>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B11F4DA6-075A-4F44-9EE6-172429F89858}"/>
              </a:ext>
            </a:extLst>
          </p:cNvPr>
          <p:cNvSpPr>
            <a:spLocks noGrp="1"/>
          </p:cNvSpPr>
          <p:nvPr>
            <p:ph type="sldNum" sz="quarter" idx="12"/>
          </p:nvPr>
        </p:nvSpPr>
        <p:spPr/>
        <p:txBody>
          <a:bodyPr/>
          <a:lstStyle/>
          <a:p>
            <a:fld id="{DD52A6CB-90DA-4351-BF49-99661FABD7B0}" type="slidenum">
              <a:rPr lang="ru-RU" smtClean="0"/>
              <a:t>‹#›</a:t>
            </a:fld>
            <a:endParaRPr lang="ru-RU"/>
          </a:p>
        </p:txBody>
      </p:sp>
    </p:spTree>
    <p:extLst>
      <p:ext uri="{BB962C8B-B14F-4D97-AF65-F5344CB8AC3E}">
        <p14:creationId xmlns:p14="http://schemas.microsoft.com/office/powerpoint/2010/main" val="1011522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DF7D8D3-7C1D-4265-B2B5-43DC87DD6F05}"/>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BA109B3E-17BA-453B-80DD-9E3B7CA5D2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A2FF3681-820F-4A19-9DFF-5A22E15F33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EE1CBC3D-43A0-4F32-8445-C319567624CD}"/>
              </a:ext>
            </a:extLst>
          </p:cNvPr>
          <p:cNvSpPr>
            <a:spLocks noGrp="1"/>
          </p:cNvSpPr>
          <p:nvPr>
            <p:ph type="dt" sz="half" idx="10"/>
          </p:nvPr>
        </p:nvSpPr>
        <p:spPr/>
        <p:txBody>
          <a:bodyPr/>
          <a:lstStyle/>
          <a:p>
            <a:fld id="{DC305C70-E31D-40A7-AB55-3CC66D2EF180}" type="datetime1">
              <a:rPr lang="ru-RU" smtClean="0"/>
              <a:t>23.05.2023</a:t>
            </a:fld>
            <a:endParaRPr lang="ru-RU"/>
          </a:p>
        </p:txBody>
      </p:sp>
      <p:sp>
        <p:nvSpPr>
          <p:cNvPr id="6" name="Нижний колонтитул 5">
            <a:extLst>
              <a:ext uri="{FF2B5EF4-FFF2-40B4-BE49-F238E27FC236}">
                <a16:creationId xmlns:a16="http://schemas.microsoft.com/office/drawing/2014/main" id="{70B6E2D0-A24B-47A2-8DDF-70663F39E00F}"/>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2CBAA471-9FDF-4B3D-B787-68DD787703D6}"/>
              </a:ext>
            </a:extLst>
          </p:cNvPr>
          <p:cNvSpPr>
            <a:spLocks noGrp="1"/>
          </p:cNvSpPr>
          <p:nvPr>
            <p:ph type="sldNum" sz="quarter" idx="12"/>
          </p:nvPr>
        </p:nvSpPr>
        <p:spPr/>
        <p:txBody>
          <a:bodyPr/>
          <a:lstStyle/>
          <a:p>
            <a:fld id="{DD52A6CB-90DA-4351-BF49-99661FABD7B0}" type="slidenum">
              <a:rPr lang="ru-RU" smtClean="0"/>
              <a:t>‹#›</a:t>
            </a:fld>
            <a:endParaRPr lang="ru-RU"/>
          </a:p>
        </p:txBody>
      </p:sp>
    </p:spTree>
    <p:extLst>
      <p:ext uri="{BB962C8B-B14F-4D97-AF65-F5344CB8AC3E}">
        <p14:creationId xmlns:p14="http://schemas.microsoft.com/office/powerpoint/2010/main" val="513338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B516B69-6675-45AA-B905-B55768AB46A5}"/>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B3DDBF55-0D55-4DB0-96C0-5A35F82C46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987F233D-9925-4C39-BC9E-0B16739FBB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D1128BE6-1D75-465C-B0A6-8AD9661D7CCA}"/>
              </a:ext>
            </a:extLst>
          </p:cNvPr>
          <p:cNvSpPr>
            <a:spLocks noGrp="1"/>
          </p:cNvSpPr>
          <p:nvPr>
            <p:ph type="dt" sz="half" idx="10"/>
          </p:nvPr>
        </p:nvSpPr>
        <p:spPr/>
        <p:txBody>
          <a:bodyPr/>
          <a:lstStyle/>
          <a:p>
            <a:fld id="{36E32BBB-8024-4478-85B9-8FD1214F01FB}" type="datetime1">
              <a:rPr lang="ru-RU" smtClean="0"/>
              <a:t>23.05.2023</a:t>
            </a:fld>
            <a:endParaRPr lang="ru-RU"/>
          </a:p>
        </p:txBody>
      </p:sp>
      <p:sp>
        <p:nvSpPr>
          <p:cNvPr id="6" name="Нижний колонтитул 5">
            <a:extLst>
              <a:ext uri="{FF2B5EF4-FFF2-40B4-BE49-F238E27FC236}">
                <a16:creationId xmlns:a16="http://schemas.microsoft.com/office/drawing/2014/main" id="{ADD338E6-CD3F-4153-BE47-C7F0DD5D7329}"/>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DCA10978-EF60-48E5-866B-FE77AB32180A}"/>
              </a:ext>
            </a:extLst>
          </p:cNvPr>
          <p:cNvSpPr>
            <a:spLocks noGrp="1"/>
          </p:cNvSpPr>
          <p:nvPr>
            <p:ph type="sldNum" sz="quarter" idx="12"/>
          </p:nvPr>
        </p:nvSpPr>
        <p:spPr/>
        <p:txBody>
          <a:bodyPr/>
          <a:lstStyle/>
          <a:p>
            <a:fld id="{DD52A6CB-90DA-4351-BF49-99661FABD7B0}" type="slidenum">
              <a:rPr lang="ru-RU" smtClean="0"/>
              <a:t>‹#›</a:t>
            </a:fld>
            <a:endParaRPr lang="ru-RU"/>
          </a:p>
        </p:txBody>
      </p:sp>
    </p:spTree>
    <p:extLst>
      <p:ext uri="{BB962C8B-B14F-4D97-AF65-F5344CB8AC3E}">
        <p14:creationId xmlns:p14="http://schemas.microsoft.com/office/powerpoint/2010/main" val="425920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CF8740F-AF5C-4921-9D81-FCC886C0E3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A8AABE39-9FB3-41A9-AC05-0381591FBD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3725CB15-ACBC-4CF5-B861-D4FB0D6263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E75D13-07A0-4EE3-BCA2-6F181395B3CF}" type="datetime1">
              <a:rPr lang="ru-RU" smtClean="0"/>
              <a:t>23.05.2023</a:t>
            </a:fld>
            <a:endParaRPr lang="ru-RU"/>
          </a:p>
        </p:txBody>
      </p:sp>
      <p:sp>
        <p:nvSpPr>
          <p:cNvPr id="5" name="Нижний колонтитул 4">
            <a:extLst>
              <a:ext uri="{FF2B5EF4-FFF2-40B4-BE49-F238E27FC236}">
                <a16:creationId xmlns:a16="http://schemas.microsoft.com/office/drawing/2014/main" id="{EB9E10DE-14B7-4ADE-8D89-217A5C15BC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15CA30D3-BEF2-4030-B694-CD83103874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52A6CB-90DA-4351-BF49-99661FABD7B0}" type="slidenum">
              <a:rPr lang="ru-RU" smtClean="0"/>
              <a:t>‹#›</a:t>
            </a:fld>
            <a:endParaRPr lang="ru-RU"/>
          </a:p>
        </p:txBody>
      </p:sp>
    </p:spTree>
    <p:extLst>
      <p:ext uri="{BB962C8B-B14F-4D97-AF65-F5344CB8AC3E}">
        <p14:creationId xmlns:p14="http://schemas.microsoft.com/office/powerpoint/2010/main" val="1762188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emf"/><Relationship Id="rId5" Type="http://schemas.openxmlformats.org/officeDocument/2006/relationships/image" Target="../media/image10.emf"/><Relationship Id="rId4" Type="http://schemas.openxmlformats.org/officeDocument/2006/relationships/image" Target="../media/image9.emf"/></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483B10A-D0AC-4CB6-B86F-C31B9B92254D}"/>
              </a:ext>
            </a:extLst>
          </p:cNvPr>
          <p:cNvSpPr>
            <a:spLocks noGrp="1"/>
          </p:cNvSpPr>
          <p:nvPr>
            <p:ph type="ctrTitle"/>
          </p:nvPr>
        </p:nvSpPr>
        <p:spPr>
          <a:xfrm>
            <a:off x="1198105" y="2911581"/>
            <a:ext cx="10176769" cy="1463040"/>
          </a:xfrm>
        </p:spPr>
        <p:txBody>
          <a:bodyPr>
            <a:noAutofit/>
          </a:bodyPr>
          <a:lstStyle/>
          <a:p>
            <a:pPr algn="ctr"/>
            <a:r>
              <a:rPr lang="ru-RU" sz="3200" dirty="0">
                <a:latin typeface="Times New Roman" panose="02020603050405020304" pitchFamily="18" charset="0"/>
                <a:ea typeface="Calibri" panose="020F0502020204030204" pitchFamily="34" charset="0"/>
              </a:rPr>
              <a:t>Разработка алгоритма </a:t>
            </a:r>
            <a:r>
              <a:rPr lang="en-US" sz="3200" dirty="0">
                <a:latin typeface="Times New Roman" panose="02020603050405020304" pitchFamily="18" charset="0"/>
                <a:ea typeface="Calibri" panose="020F0502020204030204" pitchFamily="34" charset="0"/>
              </a:rPr>
              <a:t>UpLift </a:t>
            </a:r>
            <a:r>
              <a:rPr lang="ru-RU" sz="3200" dirty="0">
                <a:latin typeface="Times New Roman" panose="02020603050405020304" pitchFamily="18" charset="0"/>
                <a:ea typeface="Calibri" panose="020F0502020204030204" pitchFamily="34" charset="0"/>
              </a:rPr>
              <a:t>моделирования для рекламной кампании</a:t>
            </a:r>
            <a:br>
              <a:rPr lang="ru-RU" sz="3200" dirty="0">
                <a:effectLst/>
                <a:latin typeface="Times New Roman" panose="02020603050405020304" pitchFamily="18" charset="0"/>
                <a:ea typeface="Calibri" panose="020F0502020204030204" pitchFamily="34" charset="0"/>
              </a:rPr>
            </a:br>
            <a:endParaRPr lang="ru-RU" sz="3200" dirty="0"/>
          </a:p>
        </p:txBody>
      </p:sp>
      <p:sp>
        <p:nvSpPr>
          <p:cNvPr id="5" name="Прямоугольник 4">
            <a:extLst>
              <a:ext uri="{FF2B5EF4-FFF2-40B4-BE49-F238E27FC236}">
                <a16:creationId xmlns:a16="http://schemas.microsoft.com/office/drawing/2014/main" id="{621DAB11-0B49-45ED-8C73-643DE5B576DB}"/>
              </a:ext>
            </a:extLst>
          </p:cNvPr>
          <p:cNvSpPr/>
          <p:nvPr/>
        </p:nvSpPr>
        <p:spPr>
          <a:xfrm>
            <a:off x="3646938" y="4424735"/>
            <a:ext cx="8327255" cy="1831271"/>
          </a:xfrm>
          <a:prstGeom prst="rect">
            <a:avLst/>
          </a:prstGeom>
        </p:spPr>
        <p:txBody>
          <a:bodyPr wrap="square">
            <a:spAutoFit/>
          </a:bodyPr>
          <a:lstStyle/>
          <a:p>
            <a:pPr algn="r"/>
            <a:r>
              <a:rPr lang="ru-RU" b="1" dirty="0">
                <a:cs typeface="Times New Roman" panose="02020603050405020304" pitchFamily="18" charset="0"/>
              </a:rPr>
              <a:t>Выполнил: </a:t>
            </a:r>
          </a:p>
          <a:p>
            <a:pPr algn="r"/>
            <a:r>
              <a:rPr lang="ru-RU" dirty="0">
                <a:cs typeface="Times New Roman" panose="02020603050405020304" pitchFamily="18" charset="0"/>
              </a:rPr>
              <a:t>студент группы М8О-201М-21 </a:t>
            </a:r>
          </a:p>
          <a:p>
            <a:pPr algn="r"/>
            <a:r>
              <a:rPr lang="ru-RU" dirty="0">
                <a:cs typeface="Times New Roman" panose="02020603050405020304" pitchFamily="18" charset="0"/>
              </a:rPr>
              <a:t>Фейзуллин К.М.</a:t>
            </a:r>
          </a:p>
          <a:p>
            <a:pPr algn="r">
              <a:spcBef>
                <a:spcPts val="600"/>
              </a:spcBef>
            </a:pPr>
            <a:r>
              <a:rPr lang="ru-RU" b="1" dirty="0">
                <a:cs typeface="Times New Roman" panose="02020603050405020304" pitchFamily="18" charset="0"/>
              </a:rPr>
              <a:t>Научный руководитель: </a:t>
            </a:r>
          </a:p>
          <a:p>
            <a:pPr algn="r"/>
            <a:r>
              <a:rPr lang="ru-RU" dirty="0">
                <a:cs typeface="Times New Roman" panose="02020603050405020304" pitchFamily="18" charset="0"/>
              </a:rPr>
              <a:t>к.ф.-м.н., доцент</a:t>
            </a:r>
          </a:p>
          <a:p>
            <a:pPr algn="r"/>
            <a:r>
              <a:rPr lang="ru-RU" dirty="0">
                <a:cs typeface="Times New Roman" panose="02020603050405020304" pitchFamily="18" charset="0"/>
              </a:rPr>
              <a:t>Платонов Е.Н.</a:t>
            </a:r>
          </a:p>
        </p:txBody>
      </p:sp>
      <p:sp>
        <p:nvSpPr>
          <p:cNvPr id="6" name="Прямоугольник 5">
            <a:extLst>
              <a:ext uri="{FF2B5EF4-FFF2-40B4-BE49-F238E27FC236}">
                <a16:creationId xmlns:a16="http://schemas.microsoft.com/office/drawing/2014/main" id="{A94AA27E-B493-42BE-8DB5-1A46027CA1A0}"/>
              </a:ext>
            </a:extLst>
          </p:cNvPr>
          <p:cNvSpPr/>
          <p:nvPr/>
        </p:nvSpPr>
        <p:spPr>
          <a:xfrm>
            <a:off x="5344833" y="6488668"/>
            <a:ext cx="1502334" cy="369332"/>
          </a:xfrm>
          <a:prstGeom prst="rect">
            <a:avLst/>
          </a:prstGeom>
        </p:spPr>
        <p:txBody>
          <a:bodyPr wrap="none">
            <a:spAutoFit/>
          </a:bodyPr>
          <a:lstStyle/>
          <a:p>
            <a:pPr algn="ctr"/>
            <a:r>
              <a:rPr lang="ru-RU" dirty="0"/>
              <a:t>Москва, </a:t>
            </a:r>
            <a:r>
              <a:rPr lang="ru-RU" dirty="0">
                <a:latin typeface="Times New Roman" panose="02020603050405020304" pitchFamily="18" charset="0"/>
                <a:cs typeface="Times New Roman" panose="02020603050405020304" pitchFamily="18" charset="0"/>
              </a:rPr>
              <a:t>2022</a:t>
            </a:r>
          </a:p>
        </p:txBody>
      </p:sp>
      <p:sp>
        <p:nvSpPr>
          <p:cNvPr id="7" name="Rectangle 2">
            <a:extLst>
              <a:ext uri="{FF2B5EF4-FFF2-40B4-BE49-F238E27FC236}">
                <a16:creationId xmlns:a16="http://schemas.microsoft.com/office/drawing/2014/main" id="{3BC8FFE4-0DBC-4D9D-B64D-73F629E78E88}"/>
              </a:ext>
            </a:extLst>
          </p:cNvPr>
          <p:cNvSpPr>
            <a:spLocks noChangeArrowheads="1"/>
          </p:cNvSpPr>
          <p:nvPr/>
        </p:nvSpPr>
        <p:spPr bwMode="auto">
          <a:xfrm>
            <a:off x="3026582" y="70649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pic>
        <p:nvPicPr>
          <p:cNvPr id="2049" name="Picture 12407">
            <a:extLst>
              <a:ext uri="{FF2B5EF4-FFF2-40B4-BE49-F238E27FC236}">
                <a16:creationId xmlns:a16="http://schemas.microsoft.com/office/drawing/2014/main" id="{5974B078-B582-49C1-B0D6-E1B66D9605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731" y="899992"/>
            <a:ext cx="10419515" cy="174367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3">
            <a:extLst>
              <a:ext uri="{FF2B5EF4-FFF2-40B4-BE49-F238E27FC236}">
                <a16:creationId xmlns:a16="http://schemas.microsoft.com/office/drawing/2014/main" id="{1084BF7A-89FD-44B8-B1DF-D744C30DD230}"/>
              </a:ext>
            </a:extLst>
          </p:cNvPr>
          <p:cNvSpPr>
            <a:spLocks noChangeArrowheads="1"/>
          </p:cNvSpPr>
          <p:nvPr/>
        </p:nvSpPr>
        <p:spPr bwMode="auto">
          <a:xfrm>
            <a:off x="2384206" y="370595"/>
            <a:ext cx="911204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МИНИСТЕРСТВО НАУКИ И ВЫСШЕГО ОБРАЗОВАНИЯ РОССИЙСКОЙ ФЕДЕРАЦИИ </a:t>
            </a:r>
            <a:endParaRPr kumimoji="0" lang="ru-RU" altLang="ru-RU"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ru-RU" altLang="ru-RU"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ФЕДЕРАЛЬНОЕ ГОСУДАРСТВЕННОЕ БЮДЖЕТНОЕ ОБРАЗОВАТЕЛЬНОЕ    </a:t>
            </a:r>
            <a:endParaRPr kumimoji="0" lang="ru-RU" altLang="ru-RU"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УЧРЕЖДЕНИЕ ВЫСШЕГО ОБРАЗОВАНИЯ </a:t>
            </a:r>
            <a:endParaRPr kumimoji="0" lang="ru-RU" altLang="ru-RU"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«МОСКОВСКИЙ АВИАЦИОННЫЙ ИНСТИТУТ </a:t>
            </a:r>
            <a:endParaRPr kumimoji="0" lang="ru-RU" altLang="ru-RU"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(национальный исследовательский университет)»</a:t>
            </a:r>
            <a:endParaRPr kumimoji="0" lang="ru-RU" altLang="ru-RU"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11314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A9EDCCB-C9F9-D8F2-4BDB-29276D58193A}"/>
              </a:ext>
            </a:extLst>
          </p:cNvPr>
          <p:cNvSpPr>
            <a:spLocks noGrp="1"/>
          </p:cNvSpPr>
          <p:nvPr>
            <p:ph type="title"/>
          </p:nvPr>
        </p:nvSpPr>
        <p:spPr/>
        <p:txBody>
          <a:bodyPr>
            <a:normAutofit/>
          </a:bodyPr>
          <a:lstStyle/>
          <a:p>
            <a:r>
              <a:rPr lang="ru-RU" sz="4000" dirty="0">
                <a:latin typeface="Times New Roman" panose="02020603050405020304" pitchFamily="18" charset="0"/>
                <a:cs typeface="Times New Roman" panose="02020603050405020304" pitchFamily="18" charset="0"/>
              </a:rPr>
              <a:t>Выбор используемых моделей и исследование их качества работы – собственные данные</a:t>
            </a:r>
            <a:r>
              <a:rPr lang="en-US" sz="4000" dirty="0">
                <a:latin typeface="Times New Roman" panose="02020603050405020304" pitchFamily="18" charset="0"/>
                <a:cs typeface="Times New Roman" panose="02020603050405020304" pitchFamily="18" charset="0"/>
              </a:rPr>
              <a:t>.</a:t>
            </a:r>
            <a:endParaRPr lang="ru-RU" sz="4000" dirty="0"/>
          </a:p>
        </p:txBody>
      </p:sp>
      <p:sp>
        <p:nvSpPr>
          <p:cNvPr id="9" name="Номер слайда 8">
            <a:extLst>
              <a:ext uri="{FF2B5EF4-FFF2-40B4-BE49-F238E27FC236}">
                <a16:creationId xmlns:a16="http://schemas.microsoft.com/office/drawing/2014/main" id="{FC3A69AA-2D2B-5E5A-69DA-0C8CA48C2FC1}"/>
              </a:ext>
            </a:extLst>
          </p:cNvPr>
          <p:cNvSpPr>
            <a:spLocks noGrp="1"/>
          </p:cNvSpPr>
          <p:nvPr>
            <p:ph type="sldNum" sz="quarter" idx="12"/>
          </p:nvPr>
        </p:nvSpPr>
        <p:spPr/>
        <p:txBody>
          <a:bodyPr/>
          <a:lstStyle/>
          <a:p>
            <a:fld id="{DD52A6CB-90DA-4351-BF49-99661FABD7B0}" type="slidenum">
              <a:rPr lang="ru-RU" sz="2000" smtClean="0"/>
              <a:t>10</a:t>
            </a:fld>
            <a:endParaRPr lang="ru-RU" sz="2000" dirty="0"/>
          </a:p>
        </p:txBody>
      </p:sp>
      <p:pic>
        <p:nvPicPr>
          <p:cNvPr id="12" name="Рисунок 11">
            <a:extLst>
              <a:ext uri="{FF2B5EF4-FFF2-40B4-BE49-F238E27FC236}">
                <a16:creationId xmlns:a16="http://schemas.microsoft.com/office/drawing/2014/main" id="{99E22416-B5C9-3E40-A0EC-C11AD97BAC5E}"/>
              </a:ext>
            </a:extLst>
          </p:cNvPr>
          <p:cNvPicPr>
            <a:picLocks noChangeAspect="1"/>
          </p:cNvPicPr>
          <p:nvPr/>
        </p:nvPicPr>
        <p:blipFill>
          <a:blip r:embed="rId3"/>
          <a:stretch>
            <a:fillRect/>
          </a:stretch>
        </p:blipFill>
        <p:spPr>
          <a:xfrm>
            <a:off x="643466" y="1690688"/>
            <a:ext cx="10414000" cy="2105256"/>
          </a:xfrm>
          <a:prstGeom prst="rect">
            <a:avLst/>
          </a:prstGeom>
        </p:spPr>
      </p:pic>
    </p:spTree>
    <p:extLst>
      <p:ext uri="{BB962C8B-B14F-4D97-AF65-F5344CB8AC3E}">
        <p14:creationId xmlns:p14="http://schemas.microsoft.com/office/powerpoint/2010/main" val="2472524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B7CDD7E-E1F1-F205-EB73-5EC1B83642EB}"/>
              </a:ext>
            </a:extLst>
          </p:cNvPr>
          <p:cNvSpPr>
            <a:spLocks noGrp="1"/>
          </p:cNvSpPr>
          <p:nvPr>
            <p:ph type="title"/>
          </p:nvPr>
        </p:nvSpPr>
        <p:spPr/>
        <p:txBody>
          <a:bodyPr/>
          <a:lstStyle/>
          <a:p>
            <a:r>
              <a:rPr lang="ru-RU" dirty="0">
                <a:latin typeface="Times New Roman" panose="02020603050405020304" pitchFamily="18" charset="0"/>
                <a:cs typeface="Times New Roman" panose="02020603050405020304" pitchFamily="18" charset="0"/>
              </a:rPr>
              <a:t>Выводы</a:t>
            </a:r>
          </a:p>
        </p:txBody>
      </p:sp>
      <p:sp>
        <p:nvSpPr>
          <p:cNvPr id="3" name="Объект 2">
            <a:extLst>
              <a:ext uri="{FF2B5EF4-FFF2-40B4-BE49-F238E27FC236}">
                <a16:creationId xmlns:a16="http://schemas.microsoft.com/office/drawing/2014/main" id="{8578077A-CC37-95E7-F493-7E3402293580}"/>
              </a:ext>
            </a:extLst>
          </p:cNvPr>
          <p:cNvSpPr>
            <a:spLocks noGrp="1"/>
          </p:cNvSpPr>
          <p:nvPr>
            <p:ph idx="1"/>
          </p:nvPr>
        </p:nvSpPr>
        <p:spPr>
          <a:xfrm>
            <a:off x="609599" y="1437745"/>
            <a:ext cx="10854267" cy="4582055"/>
          </a:xfrm>
        </p:spPr>
        <p:txBody>
          <a:bodyPr>
            <a:noAutofit/>
          </a:bodyPr>
          <a:lstStyle/>
          <a:p>
            <a:pPr marR="448945" indent="0" algn="just">
              <a:lnSpc>
                <a:spcPct val="107000"/>
              </a:lnSpc>
              <a:spcAft>
                <a:spcPts val="800"/>
              </a:spcAft>
              <a:buNone/>
            </a:pPr>
            <a:r>
              <a:rPr lang="ru-RU" sz="2400" dirty="0">
                <a:latin typeface="Times New Roman" panose="02020603050405020304" pitchFamily="18" charset="0"/>
                <a:ea typeface="Calibri" panose="020F0502020204030204" pitchFamily="34" charset="0"/>
                <a:cs typeface="Times New Roman" panose="02020603050405020304" pitchFamily="18" charset="0"/>
              </a:rPr>
              <a:t>	Н</a:t>
            </a:r>
            <a:r>
              <a:rPr lang="ru-RU" sz="2400" dirty="0">
                <a:effectLst/>
                <a:latin typeface="Times New Roman" panose="02020603050405020304" pitchFamily="18" charset="0"/>
                <a:ea typeface="Calibri" panose="020F0502020204030204" pitchFamily="34" charset="0"/>
                <a:cs typeface="Times New Roman" panose="02020603050405020304" pitchFamily="18" charset="0"/>
              </a:rPr>
              <a:t>аилучшая модель дает прирост на 0.0233. Тогда вероятность покупки с применением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UpLift </a:t>
            </a:r>
            <a:r>
              <a:rPr lang="ru-RU" sz="2400" dirty="0">
                <a:effectLst/>
                <a:latin typeface="Times New Roman" panose="02020603050405020304" pitchFamily="18" charset="0"/>
                <a:ea typeface="Calibri" panose="020F0502020204030204" pitchFamily="34" charset="0"/>
                <a:cs typeface="Times New Roman" panose="02020603050405020304" pitchFamily="18" charset="0"/>
              </a:rPr>
              <a:t>модели составила бы 0.0951, далее найдем экономический прирост: 0.0233 * 473861 * 2500 = 27 602 403 руб.</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pPr marR="448945" indent="0" algn="just">
              <a:lnSpc>
                <a:spcPct val="107000"/>
              </a:lnSpc>
              <a:spcAft>
                <a:spcPts val="800"/>
              </a:spcAft>
              <a:buNone/>
            </a:pPr>
            <a:r>
              <a:rPr lang="ru-RU" sz="2400" dirty="0">
                <a:effectLst/>
                <a:latin typeface="Times New Roman" panose="02020603050405020304" pitchFamily="18" charset="0"/>
                <a:ea typeface="Calibri" panose="020F0502020204030204" pitchFamily="34" charset="0"/>
                <a:cs typeface="Times New Roman" panose="02020603050405020304" pitchFamily="18" charset="0"/>
              </a:rPr>
              <a:t>	Таким образом, при сохранении объема расходов на отправку СМС, применение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UpLift </a:t>
            </a:r>
            <a:r>
              <a:rPr lang="ru-RU" sz="2400" dirty="0">
                <a:effectLst/>
                <a:latin typeface="Times New Roman" panose="02020603050405020304" pitchFamily="18" charset="0"/>
                <a:ea typeface="Calibri" panose="020F0502020204030204" pitchFamily="34" charset="0"/>
                <a:cs typeface="Times New Roman" panose="02020603050405020304" pitchFamily="18" charset="0"/>
              </a:rPr>
              <a:t>моделирования в нашем случае принесет 27.6 млн руб. дополнительной выручки при выборке в 473 861 реципиентов.</a:t>
            </a:r>
          </a:p>
          <a:p>
            <a:pPr marR="448945" indent="0" algn="just">
              <a:lnSpc>
                <a:spcPct val="107000"/>
              </a:lnSpc>
              <a:spcAft>
                <a:spcPts val="800"/>
              </a:spcAft>
              <a:buNone/>
            </a:pPr>
            <a:r>
              <a:rPr lang="ru-RU" sz="2400" dirty="0">
                <a:latin typeface="Times New Roman" panose="02020603050405020304" pitchFamily="18" charset="0"/>
                <a:ea typeface="Calibri" panose="020F0502020204030204" pitchFamily="34" charset="0"/>
                <a:cs typeface="Times New Roman" panose="02020603050405020304" pitchFamily="18" charset="0"/>
              </a:rPr>
              <a:t>	Помимо этого, наглядно видно, что наилучший алгоритм может отличаться в зависимости от скрытой природ данных (для данных </a:t>
            </a:r>
            <a:r>
              <a:rPr lang="en-US" sz="2400" dirty="0">
                <a:latin typeface="Times New Roman" panose="02020603050405020304" pitchFamily="18" charset="0"/>
                <a:ea typeface="Calibri" panose="020F0502020204030204" pitchFamily="34" charset="0"/>
                <a:cs typeface="Times New Roman" panose="02020603050405020304" pitchFamily="18" charset="0"/>
              </a:rPr>
              <a:t>X5 </a:t>
            </a:r>
            <a:r>
              <a:rPr lang="ru-RU" sz="2400" dirty="0">
                <a:latin typeface="Times New Roman" panose="02020603050405020304" pitchFamily="18" charset="0"/>
                <a:ea typeface="Calibri" panose="020F0502020204030204" pitchFamily="34" charset="0"/>
                <a:cs typeface="Times New Roman" panose="02020603050405020304" pitchFamily="18" charset="0"/>
              </a:rPr>
              <a:t>наилучшей оказалось модель регрессии, а для собственных данных простейшая структура с одной независимой моделью)</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Номер слайда 3">
            <a:extLst>
              <a:ext uri="{FF2B5EF4-FFF2-40B4-BE49-F238E27FC236}">
                <a16:creationId xmlns:a16="http://schemas.microsoft.com/office/drawing/2014/main" id="{CE52B047-EF3A-1656-1980-42A1D1F09BBE}"/>
              </a:ext>
            </a:extLst>
          </p:cNvPr>
          <p:cNvSpPr>
            <a:spLocks noGrp="1"/>
          </p:cNvSpPr>
          <p:nvPr>
            <p:ph type="sldNum" sz="quarter" idx="12"/>
          </p:nvPr>
        </p:nvSpPr>
        <p:spPr/>
        <p:txBody>
          <a:bodyPr/>
          <a:lstStyle/>
          <a:p>
            <a:fld id="{DD52A6CB-90DA-4351-BF49-99661FABD7B0}" type="slidenum">
              <a:rPr lang="ru-RU" sz="2000" smtClean="0"/>
              <a:t>11</a:t>
            </a:fld>
            <a:endParaRPr lang="ru-RU" sz="2000" dirty="0"/>
          </a:p>
        </p:txBody>
      </p:sp>
    </p:spTree>
    <p:extLst>
      <p:ext uri="{BB962C8B-B14F-4D97-AF65-F5344CB8AC3E}">
        <p14:creationId xmlns:p14="http://schemas.microsoft.com/office/powerpoint/2010/main" val="879443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BFE0A30-4D38-85F2-D995-15FB88B9C96C}"/>
              </a:ext>
            </a:extLst>
          </p:cNvPr>
          <p:cNvSpPr>
            <a:spLocks noGrp="1"/>
          </p:cNvSpPr>
          <p:nvPr>
            <p:ph type="title"/>
          </p:nvPr>
        </p:nvSpPr>
        <p:spPr>
          <a:xfrm>
            <a:off x="908538" y="2615956"/>
            <a:ext cx="10515600" cy="1325563"/>
          </a:xfrm>
        </p:spPr>
        <p:txBody>
          <a:bodyPr/>
          <a:lstStyle/>
          <a:p>
            <a:pPr algn="ctr"/>
            <a:r>
              <a:rPr lang="ru-RU" dirty="0">
                <a:latin typeface="Times New Roman" panose="02020603050405020304" pitchFamily="18" charset="0"/>
                <a:cs typeface="Times New Roman" panose="02020603050405020304" pitchFamily="18" charset="0"/>
              </a:rPr>
              <a:t>Спасибо за внимание !</a:t>
            </a:r>
          </a:p>
        </p:txBody>
      </p:sp>
    </p:spTree>
    <p:extLst>
      <p:ext uri="{BB962C8B-B14F-4D97-AF65-F5344CB8AC3E}">
        <p14:creationId xmlns:p14="http://schemas.microsoft.com/office/powerpoint/2010/main" val="17261375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DC9BE10-D1FA-FE3B-3CDE-11915BBC8AA9}"/>
              </a:ext>
            </a:extLst>
          </p:cNvPr>
          <p:cNvSpPr>
            <a:spLocks noGrp="1"/>
          </p:cNvSpPr>
          <p:nvPr>
            <p:ph type="title"/>
          </p:nvPr>
        </p:nvSpPr>
        <p:spPr>
          <a:xfrm>
            <a:off x="838200" y="198071"/>
            <a:ext cx="10515600" cy="725121"/>
          </a:xfrm>
        </p:spPr>
        <p:txBody>
          <a:bodyPr>
            <a:normAutofit fontScale="90000"/>
          </a:bodyPr>
          <a:lstStyle/>
          <a:p>
            <a:r>
              <a:rPr lang="ru-RU" dirty="0">
                <a:latin typeface="Times New Roman" panose="02020603050405020304" pitchFamily="18" charset="0"/>
                <a:cs typeface="Times New Roman" panose="02020603050405020304" pitchFamily="18" charset="0"/>
              </a:rPr>
              <a:t>Графические результаты работы моделей на данных </a:t>
            </a:r>
            <a:r>
              <a:rPr lang="en-US" dirty="0">
                <a:latin typeface="Times New Roman" panose="02020603050405020304" pitchFamily="18" charset="0"/>
                <a:cs typeface="Times New Roman" panose="02020603050405020304" pitchFamily="18" charset="0"/>
              </a:rPr>
              <a:t>X5</a:t>
            </a:r>
            <a:r>
              <a:rPr lang="ru-RU" dirty="0">
                <a:latin typeface="Times New Roman" panose="02020603050405020304" pitchFamily="18" charset="0"/>
                <a:cs typeface="Times New Roman" panose="02020603050405020304" pitchFamily="18" charset="0"/>
              </a:rPr>
              <a:t> - 1</a:t>
            </a:r>
          </a:p>
        </p:txBody>
      </p:sp>
      <p:sp>
        <p:nvSpPr>
          <p:cNvPr id="3" name="Объект 2">
            <a:extLst>
              <a:ext uri="{FF2B5EF4-FFF2-40B4-BE49-F238E27FC236}">
                <a16:creationId xmlns:a16="http://schemas.microsoft.com/office/drawing/2014/main" id="{BC1F23B4-4143-F366-7562-70887AF1B651}"/>
              </a:ext>
            </a:extLst>
          </p:cNvPr>
          <p:cNvSpPr>
            <a:spLocks noGrp="1"/>
          </p:cNvSpPr>
          <p:nvPr>
            <p:ph idx="1"/>
          </p:nvPr>
        </p:nvSpPr>
        <p:spPr>
          <a:xfrm>
            <a:off x="838200" y="1160585"/>
            <a:ext cx="10515600" cy="5016378"/>
          </a:xfrm>
        </p:spPr>
        <p:txBody>
          <a:bodyPr/>
          <a:lstStyle/>
          <a:p>
            <a:r>
              <a:rPr lang="ru-RU" dirty="0">
                <a:latin typeface="Times New Roman" panose="02020603050405020304" pitchFamily="18" charset="0"/>
                <a:cs typeface="Times New Roman" panose="02020603050405020304" pitchFamily="18" charset="0"/>
              </a:rPr>
              <a:t>Решение с одной моделью</a:t>
            </a:r>
          </a:p>
          <a:p>
            <a:endParaRPr lang="ru-RU" dirty="0">
              <a:latin typeface="Times New Roman" panose="02020603050405020304" pitchFamily="18" charset="0"/>
              <a:cs typeface="Times New Roman" panose="02020603050405020304" pitchFamily="18" charset="0"/>
            </a:endParaRPr>
          </a:p>
        </p:txBody>
      </p:sp>
      <p:sp>
        <p:nvSpPr>
          <p:cNvPr id="4" name="Номер слайда 3">
            <a:extLst>
              <a:ext uri="{FF2B5EF4-FFF2-40B4-BE49-F238E27FC236}">
                <a16:creationId xmlns:a16="http://schemas.microsoft.com/office/drawing/2014/main" id="{540CC0A2-5E3A-0763-D6B9-441F0E8AAE10}"/>
              </a:ext>
            </a:extLst>
          </p:cNvPr>
          <p:cNvSpPr>
            <a:spLocks noGrp="1"/>
          </p:cNvSpPr>
          <p:nvPr>
            <p:ph type="sldNum" sz="quarter" idx="12"/>
          </p:nvPr>
        </p:nvSpPr>
        <p:spPr/>
        <p:txBody>
          <a:bodyPr/>
          <a:lstStyle/>
          <a:p>
            <a:fld id="{DD52A6CB-90DA-4351-BF49-99661FABD7B0}" type="slidenum">
              <a:rPr lang="ru-RU" smtClean="0"/>
              <a:t>13</a:t>
            </a:fld>
            <a:endParaRPr lang="ru-RU"/>
          </a:p>
        </p:txBody>
      </p:sp>
      <p:pic>
        <p:nvPicPr>
          <p:cNvPr id="5" name="Рисунок 4">
            <a:extLst>
              <a:ext uri="{FF2B5EF4-FFF2-40B4-BE49-F238E27FC236}">
                <a16:creationId xmlns:a16="http://schemas.microsoft.com/office/drawing/2014/main" id="{4FB15CB0-0004-A1B1-8ADD-4821F37D163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305" t="7931" r="4967" b="4869"/>
          <a:stretch/>
        </p:blipFill>
        <p:spPr bwMode="auto">
          <a:xfrm>
            <a:off x="5499100" y="1559304"/>
            <a:ext cx="6223000" cy="2109470"/>
          </a:xfrm>
          <a:prstGeom prst="rect">
            <a:avLst/>
          </a:prstGeom>
          <a:noFill/>
          <a:ln>
            <a:noFill/>
          </a:ln>
          <a:extLst>
            <a:ext uri="{53640926-AAD7-44D8-BBD7-CCE9431645EC}">
              <a14:shadowObscured xmlns:a14="http://schemas.microsoft.com/office/drawing/2010/main"/>
            </a:ext>
          </a:extLst>
        </p:spPr>
      </p:pic>
      <p:pic>
        <p:nvPicPr>
          <p:cNvPr id="6" name="Рисунок 5">
            <a:extLst>
              <a:ext uri="{FF2B5EF4-FFF2-40B4-BE49-F238E27FC236}">
                <a16:creationId xmlns:a16="http://schemas.microsoft.com/office/drawing/2014/main" id="{A6AA7A4E-BE9B-921D-8E24-3C543D62A258}"/>
              </a:ext>
            </a:extLst>
          </p:cNvPr>
          <p:cNvPicPr>
            <a:picLocks noChangeAspect="1"/>
          </p:cNvPicPr>
          <p:nvPr/>
        </p:nvPicPr>
        <p:blipFill rotWithShape="1">
          <a:blip r:embed="rId3">
            <a:extLst>
              <a:ext uri="{28A0092B-C50C-407E-A947-70E740481C1C}">
                <a14:useLocalDpi xmlns:a14="http://schemas.microsoft.com/office/drawing/2010/main" val="0"/>
              </a:ext>
            </a:extLst>
          </a:blip>
          <a:srcRect b="1470"/>
          <a:stretch/>
        </p:blipFill>
        <p:spPr bwMode="auto">
          <a:xfrm>
            <a:off x="614779" y="2567380"/>
            <a:ext cx="4884321" cy="360958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39840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DC9BE10-D1FA-FE3B-3CDE-11915BBC8AA9}"/>
              </a:ext>
            </a:extLst>
          </p:cNvPr>
          <p:cNvSpPr>
            <a:spLocks noGrp="1"/>
          </p:cNvSpPr>
          <p:nvPr>
            <p:ph type="title"/>
          </p:nvPr>
        </p:nvSpPr>
        <p:spPr>
          <a:xfrm>
            <a:off x="838200" y="198071"/>
            <a:ext cx="10515600" cy="725121"/>
          </a:xfrm>
        </p:spPr>
        <p:txBody>
          <a:bodyPr>
            <a:normAutofit fontScale="90000"/>
          </a:bodyPr>
          <a:lstStyle/>
          <a:p>
            <a:r>
              <a:rPr lang="ru-RU" dirty="0">
                <a:latin typeface="Times New Roman" panose="02020603050405020304" pitchFamily="18" charset="0"/>
                <a:cs typeface="Times New Roman" panose="02020603050405020304" pitchFamily="18" charset="0"/>
              </a:rPr>
              <a:t>Графические результаты работы моделей на данных </a:t>
            </a:r>
            <a:r>
              <a:rPr lang="en-US" dirty="0">
                <a:latin typeface="Times New Roman" panose="02020603050405020304" pitchFamily="18" charset="0"/>
                <a:cs typeface="Times New Roman" panose="02020603050405020304" pitchFamily="18" charset="0"/>
              </a:rPr>
              <a:t>X5</a:t>
            </a:r>
            <a:r>
              <a:rPr lang="ru-RU" dirty="0">
                <a:latin typeface="Times New Roman" panose="02020603050405020304" pitchFamily="18" charset="0"/>
                <a:cs typeface="Times New Roman" panose="02020603050405020304" pitchFamily="18" charset="0"/>
              </a:rPr>
              <a:t> - 2</a:t>
            </a:r>
          </a:p>
        </p:txBody>
      </p:sp>
      <p:sp>
        <p:nvSpPr>
          <p:cNvPr id="3" name="Объект 2">
            <a:extLst>
              <a:ext uri="{FF2B5EF4-FFF2-40B4-BE49-F238E27FC236}">
                <a16:creationId xmlns:a16="http://schemas.microsoft.com/office/drawing/2014/main" id="{BC1F23B4-4143-F366-7562-70887AF1B651}"/>
              </a:ext>
            </a:extLst>
          </p:cNvPr>
          <p:cNvSpPr>
            <a:spLocks noGrp="1"/>
          </p:cNvSpPr>
          <p:nvPr>
            <p:ph idx="1"/>
          </p:nvPr>
        </p:nvSpPr>
        <p:spPr>
          <a:xfrm>
            <a:off x="838200" y="1160585"/>
            <a:ext cx="10515600" cy="5016378"/>
          </a:xfrm>
        </p:spPr>
        <p:txBody>
          <a:bodyPr/>
          <a:lstStyle/>
          <a:p>
            <a:r>
              <a:rPr lang="ru-RU" dirty="0">
                <a:latin typeface="Times New Roman" panose="02020603050405020304" pitchFamily="18" charset="0"/>
                <a:cs typeface="Times New Roman" panose="02020603050405020304" pitchFamily="18" charset="0"/>
              </a:rPr>
              <a:t>Решение с двумя независимыми моделями</a:t>
            </a:r>
          </a:p>
        </p:txBody>
      </p:sp>
      <p:sp>
        <p:nvSpPr>
          <p:cNvPr id="4" name="Номер слайда 3">
            <a:extLst>
              <a:ext uri="{FF2B5EF4-FFF2-40B4-BE49-F238E27FC236}">
                <a16:creationId xmlns:a16="http://schemas.microsoft.com/office/drawing/2014/main" id="{540CC0A2-5E3A-0763-D6B9-441F0E8AAE10}"/>
              </a:ext>
            </a:extLst>
          </p:cNvPr>
          <p:cNvSpPr>
            <a:spLocks noGrp="1"/>
          </p:cNvSpPr>
          <p:nvPr>
            <p:ph type="sldNum" sz="quarter" idx="12"/>
          </p:nvPr>
        </p:nvSpPr>
        <p:spPr/>
        <p:txBody>
          <a:bodyPr/>
          <a:lstStyle/>
          <a:p>
            <a:fld id="{DD52A6CB-90DA-4351-BF49-99661FABD7B0}" type="slidenum">
              <a:rPr lang="ru-RU" smtClean="0"/>
              <a:t>14</a:t>
            </a:fld>
            <a:endParaRPr lang="ru-RU"/>
          </a:p>
        </p:txBody>
      </p:sp>
      <p:pic>
        <p:nvPicPr>
          <p:cNvPr id="7" name="Рисунок 6">
            <a:extLst>
              <a:ext uri="{FF2B5EF4-FFF2-40B4-BE49-F238E27FC236}">
                <a16:creationId xmlns:a16="http://schemas.microsoft.com/office/drawing/2014/main" id="{0273F8D9-625E-E385-4087-E0A46CAC276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879" r="4763"/>
          <a:stretch/>
        </p:blipFill>
        <p:spPr bwMode="auto">
          <a:xfrm>
            <a:off x="5410200" y="1586294"/>
            <a:ext cx="6608127" cy="2580328"/>
          </a:xfrm>
          <a:prstGeom prst="rect">
            <a:avLst/>
          </a:prstGeom>
          <a:noFill/>
          <a:ln>
            <a:noFill/>
          </a:ln>
          <a:extLst>
            <a:ext uri="{53640926-AAD7-44D8-BBD7-CCE9431645EC}">
              <a14:shadowObscured xmlns:a14="http://schemas.microsoft.com/office/drawing/2010/main"/>
            </a:ext>
          </a:extLst>
        </p:spPr>
      </p:pic>
      <p:pic>
        <p:nvPicPr>
          <p:cNvPr id="8" name="Рисунок 7">
            <a:extLst>
              <a:ext uri="{FF2B5EF4-FFF2-40B4-BE49-F238E27FC236}">
                <a16:creationId xmlns:a16="http://schemas.microsoft.com/office/drawing/2014/main" id="{63093112-C73B-A6CD-E4E1-0CC1C32EF464}"/>
              </a:ext>
            </a:extLst>
          </p:cNvPr>
          <p:cNvPicPr>
            <a:picLocks noChangeAspect="1"/>
          </p:cNvPicPr>
          <p:nvPr/>
        </p:nvPicPr>
        <p:blipFill rotWithShape="1">
          <a:blip r:embed="rId3">
            <a:extLst>
              <a:ext uri="{28A0092B-C50C-407E-A947-70E740481C1C}">
                <a14:useLocalDpi xmlns:a14="http://schemas.microsoft.com/office/drawing/2010/main" val="0"/>
              </a:ext>
            </a:extLst>
          </a:blip>
          <a:srcRect b="2304"/>
          <a:stretch/>
        </p:blipFill>
        <p:spPr bwMode="auto">
          <a:xfrm>
            <a:off x="510117" y="2542858"/>
            <a:ext cx="4959350" cy="363410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036632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DC9BE10-D1FA-FE3B-3CDE-11915BBC8AA9}"/>
              </a:ext>
            </a:extLst>
          </p:cNvPr>
          <p:cNvSpPr>
            <a:spLocks noGrp="1"/>
          </p:cNvSpPr>
          <p:nvPr>
            <p:ph type="title"/>
          </p:nvPr>
        </p:nvSpPr>
        <p:spPr>
          <a:xfrm>
            <a:off x="838200" y="198071"/>
            <a:ext cx="10515600" cy="725121"/>
          </a:xfrm>
        </p:spPr>
        <p:txBody>
          <a:bodyPr>
            <a:normAutofit fontScale="90000"/>
          </a:bodyPr>
          <a:lstStyle/>
          <a:p>
            <a:r>
              <a:rPr lang="ru-RU" dirty="0">
                <a:latin typeface="Times New Roman" panose="02020603050405020304" pitchFamily="18" charset="0"/>
                <a:cs typeface="Times New Roman" panose="02020603050405020304" pitchFamily="18" charset="0"/>
              </a:rPr>
              <a:t>Графические результаты работы моделей на данных </a:t>
            </a:r>
            <a:r>
              <a:rPr lang="en-US" dirty="0">
                <a:latin typeface="Times New Roman" panose="02020603050405020304" pitchFamily="18" charset="0"/>
                <a:cs typeface="Times New Roman" panose="02020603050405020304" pitchFamily="18" charset="0"/>
              </a:rPr>
              <a:t>X5</a:t>
            </a:r>
            <a:r>
              <a:rPr lang="ru-RU" dirty="0">
                <a:latin typeface="Times New Roman" panose="02020603050405020304" pitchFamily="18" charset="0"/>
                <a:cs typeface="Times New Roman" panose="02020603050405020304" pitchFamily="18" charset="0"/>
              </a:rPr>
              <a:t> - 3</a:t>
            </a:r>
          </a:p>
        </p:txBody>
      </p:sp>
      <p:sp>
        <p:nvSpPr>
          <p:cNvPr id="3" name="Объект 2">
            <a:extLst>
              <a:ext uri="{FF2B5EF4-FFF2-40B4-BE49-F238E27FC236}">
                <a16:creationId xmlns:a16="http://schemas.microsoft.com/office/drawing/2014/main" id="{BC1F23B4-4143-F366-7562-70887AF1B651}"/>
              </a:ext>
            </a:extLst>
          </p:cNvPr>
          <p:cNvSpPr>
            <a:spLocks noGrp="1"/>
          </p:cNvSpPr>
          <p:nvPr>
            <p:ph idx="1"/>
          </p:nvPr>
        </p:nvSpPr>
        <p:spPr>
          <a:xfrm>
            <a:off x="838200" y="1160585"/>
            <a:ext cx="10515600" cy="5016378"/>
          </a:xfrm>
        </p:spPr>
        <p:txBody>
          <a:bodyPr/>
          <a:lstStyle/>
          <a:p>
            <a:r>
              <a:rPr lang="ru-RU" dirty="0">
                <a:latin typeface="Times New Roman" panose="02020603050405020304" pitchFamily="18" charset="0"/>
                <a:cs typeface="Times New Roman" panose="02020603050405020304" pitchFamily="18" charset="0"/>
              </a:rPr>
              <a:t>Трансформация класса с переходом к задаче регрессии</a:t>
            </a:r>
          </a:p>
        </p:txBody>
      </p:sp>
      <p:sp>
        <p:nvSpPr>
          <p:cNvPr id="4" name="Номер слайда 3">
            <a:extLst>
              <a:ext uri="{FF2B5EF4-FFF2-40B4-BE49-F238E27FC236}">
                <a16:creationId xmlns:a16="http://schemas.microsoft.com/office/drawing/2014/main" id="{540CC0A2-5E3A-0763-D6B9-441F0E8AAE10}"/>
              </a:ext>
            </a:extLst>
          </p:cNvPr>
          <p:cNvSpPr>
            <a:spLocks noGrp="1"/>
          </p:cNvSpPr>
          <p:nvPr>
            <p:ph type="sldNum" sz="quarter" idx="12"/>
          </p:nvPr>
        </p:nvSpPr>
        <p:spPr/>
        <p:txBody>
          <a:bodyPr/>
          <a:lstStyle/>
          <a:p>
            <a:fld id="{DD52A6CB-90DA-4351-BF49-99661FABD7B0}" type="slidenum">
              <a:rPr lang="ru-RU" smtClean="0"/>
              <a:t>15</a:t>
            </a:fld>
            <a:endParaRPr lang="ru-RU"/>
          </a:p>
        </p:txBody>
      </p:sp>
      <p:pic>
        <p:nvPicPr>
          <p:cNvPr id="9" name="Рисунок 8">
            <a:extLst>
              <a:ext uri="{FF2B5EF4-FFF2-40B4-BE49-F238E27FC236}">
                <a16:creationId xmlns:a16="http://schemas.microsoft.com/office/drawing/2014/main" id="{7D67A5E8-13CF-BC7A-5C39-36A421D7909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28577" y="1722564"/>
            <a:ext cx="6964045" cy="2339975"/>
          </a:xfrm>
          <a:prstGeom prst="rect">
            <a:avLst/>
          </a:prstGeom>
          <a:noFill/>
          <a:ln>
            <a:noFill/>
          </a:ln>
        </p:spPr>
      </p:pic>
      <p:pic>
        <p:nvPicPr>
          <p:cNvPr id="10" name="Рисунок 9">
            <a:extLst>
              <a:ext uri="{FF2B5EF4-FFF2-40B4-BE49-F238E27FC236}">
                <a16:creationId xmlns:a16="http://schemas.microsoft.com/office/drawing/2014/main" id="{24927595-DB18-4DE8-4CC4-80E72095B02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0963" y="2595588"/>
            <a:ext cx="4537614" cy="3760762"/>
          </a:xfrm>
          <a:prstGeom prst="rect">
            <a:avLst/>
          </a:prstGeom>
          <a:noFill/>
          <a:ln>
            <a:noFill/>
          </a:ln>
        </p:spPr>
      </p:pic>
    </p:spTree>
    <p:extLst>
      <p:ext uri="{BB962C8B-B14F-4D97-AF65-F5344CB8AC3E}">
        <p14:creationId xmlns:p14="http://schemas.microsoft.com/office/powerpoint/2010/main" val="25303858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DC9BE10-D1FA-FE3B-3CDE-11915BBC8AA9}"/>
              </a:ext>
            </a:extLst>
          </p:cNvPr>
          <p:cNvSpPr>
            <a:spLocks noGrp="1"/>
          </p:cNvSpPr>
          <p:nvPr>
            <p:ph type="title"/>
          </p:nvPr>
        </p:nvSpPr>
        <p:spPr>
          <a:xfrm>
            <a:off x="838200" y="198071"/>
            <a:ext cx="10515600" cy="725121"/>
          </a:xfrm>
        </p:spPr>
        <p:txBody>
          <a:bodyPr>
            <a:normAutofit fontScale="90000"/>
          </a:bodyPr>
          <a:lstStyle/>
          <a:p>
            <a:r>
              <a:rPr lang="ru-RU" dirty="0">
                <a:latin typeface="Times New Roman" panose="02020603050405020304" pitchFamily="18" charset="0"/>
                <a:cs typeface="Times New Roman" panose="02020603050405020304" pitchFamily="18" charset="0"/>
              </a:rPr>
              <a:t>Графические результаты работы моделей на данных </a:t>
            </a:r>
            <a:r>
              <a:rPr lang="en-US" dirty="0">
                <a:latin typeface="Times New Roman" panose="02020603050405020304" pitchFamily="18" charset="0"/>
                <a:cs typeface="Times New Roman" panose="02020603050405020304" pitchFamily="18" charset="0"/>
              </a:rPr>
              <a:t>X5</a:t>
            </a:r>
            <a:r>
              <a:rPr lang="ru-RU" dirty="0">
                <a:latin typeface="Times New Roman" panose="02020603050405020304" pitchFamily="18" charset="0"/>
                <a:cs typeface="Times New Roman" panose="02020603050405020304" pitchFamily="18" charset="0"/>
              </a:rPr>
              <a:t> - 4</a:t>
            </a:r>
          </a:p>
        </p:txBody>
      </p:sp>
      <p:sp>
        <p:nvSpPr>
          <p:cNvPr id="3" name="Объект 2">
            <a:extLst>
              <a:ext uri="{FF2B5EF4-FFF2-40B4-BE49-F238E27FC236}">
                <a16:creationId xmlns:a16="http://schemas.microsoft.com/office/drawing/2014/main" id="{BC1F23B4-4143-F366-7562-70887AF1B651}"/>
              </a:ext>
            </a:extLst>
          </p:cNvPr>
          <p:cNvSpPr>
            <a:spLocks noGrp="1"/>
          </p:cNvSpPr>
          <p:nvPr>
            <p:ph idx="1"/>
          </p:nvPr>
        </p:nvSpPr>
        <p:spPr>
          <a:xfrm>
            <a:off x="838200" y="1160585"/>
            <a:ext cx="10515600" cy="5016378"/>
          </a:xfrm>
        </p:spPr>
        <p:txBody>
          <a:bodyPr/>
          <a:lstStyle/>
          <a:p>
            <a:r>
              <a:rPr lang="ru-RU" dirty="0">
                <a:latin typeface="Times New Roman" panose="02020603050405020304" pitchFamily="18" charset="0"/>
                <a:cs typeface="Times New Roman" panose="02020603050405020304" pitchFamily="18" charset="0"/>
              </a:rPr>
              <a:t>Лучший </a:t>
            </a:r>
            <a:r>
              <a:rPr lang="en-US" dirty="0" err="1">
                <a:latin typeface="Times New Roman" panose="02020603050405020304" pitchFamily="18" charset="0"/>
                <a:cs typeface="Times New Roman" panose="02020603050405020304" pitchFamily="18" charset="0"/>
              </a:rPr>
              <a:t>PipeLine</a:t>
            </a:r>
            <a:endParaRPr lang="ru-RU" dirty="0">
              <a:latin typeface="Times New Roman" panose="02020603050405020304" pitchFamily="18" charset="0"/>
              <a:cs typeface="Times New Roman" panose="02020603050405020304" pitchFamily="18" charset="0"/>
            </a:endParaRPr>
          </a:p>
        </p:txBody>
      </p:sp>
      <p:sp>
        <p:nvSpPr>
          <p:cNvPr id="4" name="Номер слайда 3">
            <a:extLst>
              <a:ext uri="{FF2B5EF4-FFF2-40B4-BE49-F238E27FC236}">
                <a16:creationId xmlns:a16="http://schemas.microsoft.com/office/drawing/2014/main" id="{540CC0A2-5E3A-0763-D6B9-441F0E8AAE10}"/>
              </a:ext>
            </a:extLst>
          </p:cNvPr>
          <p:cNvSpPr>
            <a:spLocks noGrp="1"/>
          </p:cNvSpPr>
          <p:nvPr>
            <p:ph type="sldNum" sz="quarter" idx="12"/>
          </p:nvPr>
        </p:nvSpPr>
        <p:spPr/>
        <p:txBody>
          <a:bodyPr/>
          <a:lstStyle/>
          <a:p>
            <a:fld id="{DD52A6CB-90DA-4351-BF49-99661FABD7B0}" type="slidenum">
              <a:rPr lang="ru-RU" smtClean="0"/>
              <a:t>16</a:t>
            </a:fld>
            <a:endParaRPr lang="ru-RU"/>
          </a:p>
        </p:txBody>
      </p:sp>
      <p:pic>
        <p:nvPicPr>
          <p:cNvPr id="6" name="Рисунок 5">
            <a:extLst>
              <a:ext uri="{FF2B5EF4-FFF2-40B4-BE49-F238E27FC236}">
                <a16:creationId xmlns:a16="http://schemas.microsoft.com/office/drawing/2014/main" id="{E28E8B96-E829-0C30-D803-FF65DBC20B25}"/>
              </a:ext>
            </a:extLst>
          </p:cNvPr>
          <p:cNvPicPr>
            <a:picLocks noChangeAspect="1"/>
          </p:cNvPicPr>
          <p:nvPr/>
        </p:nvPicPr>
        <p:blipFill rotWithShape="1">
          <a:blip r:embed="rId2">
            <a:extLst>
              <a:ext uri="{28A0092B-C50C-407E-A947-70E740481C1C}">
                <a14:useLocalDpi xmlns:a14="http://schemas.microsoft.com/office/drawing/2010/main" val="0"/>
              </a:ext>
            </a:extLst>
          </a:blip>
          <a:srcRect l="9327"/>
          <a:stretch/>
        </p:blipFill>
        <p:spPr>
          <a:xfrm>
            <a:off x="5445802" y="1627512"/>
            <a:ext cx="6746198" cy="2480056"/>
          </a:xfrm>
          <a:prstGeom prst="rect">
            <a:avLst/>
          </a:prstGeom>
        </p:spPr>
      </p:pic>
      <p:pic>
        <p:nvPicPr>
          <p:cNvPr id="8" name="Рисунок 7">
            <a:extLst>
              <a:ext uri="{FF2B5EF4-FFF2-40B4-BE49-F238E27FC236}">
                <a16:creationId xmlns:a16="http://schemas.microsoft.com/office/drawing/2014/main" id="{E2E6CA19-5B72-00B2-ACCB-9DF3E24F7D17}"/>
              </a:ext>
            </a:extLst>
          </p:cNvPr>
          <p:cNvPicPr>
            <a:picLocks noChangeAspect="1"/>
          </p:cNvPicPr>
          <p:nvPr/>
        </p:nvPicPr>
        <p:blipFill rotWithShape="1">
          <a:blip r:embed="rId3">
            <a:extLst>
              <a:ext uri="{28A0092B-C50C-407E-A947-70E740481C1C}">
                <a14:useLocalDpi xmlns:a14="http://schemas.microsoft.com/office/drawing/2010/main" val="0"/>
              </a:ext>
            </a:extLst>
          </a:blip>
          <a:srcRect r="5798"/>
          <a:stretch/>
        </p:blipFill>
        <p:spPr>
          <a:xfrm>
            <a:off x="404417" y="2342607"/>
            <a:ext cx="5041385" cy="4013743"/>
          </a:xfrm>
          <a:prstGeom prst="rect">
            <a:avLst/>
          </a:prstGeom>
        </p:spPr>
      </p:pic>
    </p:spTree>
    <p:extLst>
      <p:ext uri="{BB962C8B-B14F-4D97-AF65-F5344CB8AC3E}">
        <p14:creationId xmlns:p14="http://schemas.microsoft.com/office/powerpoint/2010/main" val="42932907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DC9BE10-D1FA-FE3B-3CDE-11915BBC8AA9}"/>
              </a:ext>
            </a:extLst>
          </p:cNvPr>
          <p:cNvSpPr>
            <a:spLocks noGrp="1"/>
          </p:cNvSpPr>
          <p:nvPr>
            <p:ph type="title"/>
          </p:nvPr>
        </p:nvSpPr>
        <p:spPr>
          <a:xfrm>
            <a:off x="838200" y="198071"/>
            <a:ext cx="10515600" cy="725121"/>
          </a:xfrm>
        </p:spPr>
        <p:txBody>
          <a:bodyPr>
            <a:normAutofit fontScale="90000"/>
          </a:bodyPr>
          <a:lstStyle/>
          <a:p>
            <a:r>
              <a:rPr lang="ru-RU" dirty="0">
                <a:latin typeface="Times New Roman" panose="02020603050405020304" pitchFamily="18" charset="0"/>
                <a:cs typeface="Times New Roman" panose="02020603050405020304" pitchFamily="18" charset="0"/>
              </a:rPr>
              <a:t>Графические результаты работы моделей на собственных данных - 1</a:t>
            </a:r>
          </a:p>
        </p:txBody>
      </p:sp>
      <p:sp>
        <p:nvSpPr>
          <p:cNvPr id="3" name="Объект 2">
            <a:extLst>
              <a:ext uri="{FF2B5EF4-FFF2-40B4-BE49-F238E27FC236}">
                <a16:creationId xmlns:a16="http://schemas.microsoft.com/office/drawing/2014/main" id="{BC1F23B4-4143-F366-7562-70887AF1B651}"/>
              </a:ext>
            </a:extLst>
          </p:cNvPr>
          <p:cNvSpPr>
            <a:spLocks noGrp="1"/>
          </p:cNvSpPr>
          <p:nvPr>
            <p:ph idx="1"/>
          </p:nvPr>
        </p:nvSpPr>
        <p:spPr>
          <a:xfrm>
            <a:off x="838200" y="1160585"/>
            <a:ext cx="10515600" cy="5016378"/>
          </a:xfrm>
        </p:spPr>
        <p:txBody>
          <a:bodyPr/>
          <a:lstStyle/>
          <a:p>
            <a:r>
              <a:rPr lang="ru-RU" dirty="0">
                <a:latin typeface="Times New Roman" panose="02020603050405020304" pitchFamily="18" charset="0"/>
                <a:cs typeface="Times New Roman" panose="02020603050405020304" pitchFamily="18" charset="0"/>
              </a:rPr>
              <a:t>Базовая модель</a:t>
            </a:r>
          </a:p>
          <a:p>
            <a:endParaRPr lang="ru-RU" dirty="0">
              <a:latin typeface="Times New Roman" panose="02020603050405020304" pitchFamily="18" charset="0"/>
              <a:cs typeface="Times New Roman" panose="02020603050405020304" pitchFamily="18" charset="0"/>
            </a:endParaRPr>
          </a:p>
        </p:txBody>
      </p:sp>
      <p:sp>
        <p:nvSpPr>
          <p:cNvPr id="4" name="Номер слайда 3">
            <a:extLst>
              <a:ext uri="{FF2B5EF4-FFF2-40B4-BE49-F238E27FC236}">
                <a16:creationId xmlns:a16="http://schemas.microsoft.com/office/drawing/2014/main" id="{540CC0A2-5E3A-0763-D6B9-441F0E8AAE10}"/>
              </a:ext>
            </a:extLst>
          </p:cNvPr>
          <p:cNvSpPr>
            <a:spLocks noGrp="1"/>
          </p:cNvSpPr>
          <p:nvPr>
            <p:ph type="sldNum" sz="quarter" idx="12"/>
          </p:nvPr>
        </p:nvSpPr>
        <p:spPr/>
        <p:txBody>
          <a:bodyPr/>
          <a:lstStyle/>
          <a:p>
            <a:fld id="{DD52A6CB-90DA-4351-BF49-99661FABD7B0}" type="slidenum">
              <a:rPr lang="ru-RU" smtClean="0"/>
              <a:t>17</a:t>
            </a:fld>
            <a:endParaRPr lang="ru-RU"/>
          </a:p>
        </p:txBody>
      </p:sp>
      <p:pic>
        <p:nvPicPr>
          <p:cNvPr id="7" name="Рисунок 6">
            <a:extLst>
              <a:ext uri="{FF2B5EF4-FFF2-40B4-BE49-F238E27FC236}">
                <a16:creationId xmlns:a16="http://schemas.microsoft.com/office/drawing/2014/main" id="{D236E636-EF98-6834-F781-63AF487298D5}"/>
              </a:ext>
            </a:extLst>
          </p:cNvPr>
          <p:cNvPicPr>
            <a:picLocks noChangeAspect="1"/>
          </p:cNvPicPr>
          <p:nvPr/>
        </p:nvPicPr>
        <p:blipFill>
          <a:blip r:embed="rId2"/>
          <a:stretch>
            <a:fillRect/>
          </a:stretch>
        </p:blipFill>
        <p:spPr>
          <a:xfrm>
            <a:off x="933880" y="2006092"/>
            <a:ext cx="10673809" cy="3566901"/>
          </a:xfrm>
          <a:prstGeom prst="rect">
            <a:avLst/>
          </a:prstGeom>
        </p:spPr>
      </p:pic>
    </p:spTree>
    <p:extLst>
      <p:ext uri="{BB962C8B-B14F-4D97-AF65-F5344CB8AC3E}">
        <p14:creationId xmlns:p14="http://schemas.microsoft.com/office/powerpoint/2010/main" val="28440140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DC9BE10-D1FA-FE3B-3CDE-11915BBC8AA9}"/>
              </a:ext>
            </a:extLst>
          </p:cNvPr>
          <p:cNvSpPr>
            <a:spLocks noGrp="1"/>
          </p:cNvSpPr>
          <p:nvPr>
            <p:ph type="title"/>
          </p:nvPr>
        </p:nvSpPr>
        <p:spPr>
          <a:xfrm>
            <a:off x="838200" y="198071"/>
            <a:ext cx="10515600" cy="725121"/>
          </a:xfrm>
        </p:spPr>
        <p:txBody>
          <a:bodyPr>
            <a:normAutofit fontScale="90000"/>
          </a:bodyPr>
          <a:lstStyle/>
          <a:p>
            <a:r>
              <a:rPr lang="ru-RU" dirty="0">
                <a:latin typeface="Times New Roman" panose="02020603050405020304" pitchFamily="18" charset="0"/>
                <a:cs typeface="Times New Roman" panose="02020603050405020304" pitchFamily="18" charset="0"/>
              </a:rPr>
              <a:t>Графические результаты работы моделей на собственных данных - 2</a:t>
            </a:r>
          </a:p>
        </p:txBody>
      </p:sp>
      <p:sp>
        <p:nvSpPr>
          <p:cNvPr id="3" name="Объект 2">
            <a:extLst>
              <a:ext uri="{FF2B5EF4-FFF2-40B4-BE49-F238E27FC236}">
                <a16:creationId xmlns:a16="http://schemas.microsoft.com/office/drawing/2014/main" id="{BC1F23B4-4143-F366-7562-70887AF1B651}"/>
              </a:ext>
            </a:extLst>
          </p:cNvPr>
          <p:cNvSpPr>
            <a:spLocks noGrp="1"/>
          </p:cNvSpPr>
          <p:nvPr>
            <p:ph idx="1"/>
          </p:nvPr>
        </p:nvSpPr>
        <p:spPr>
          <a:xfrm>
            <a:off x="838200" y="1160585"/>
            <a:ext cx="10515600" cy="404663"/>
          </a:xfrm>
        </p:spPr>
        <p:txBody>
          <a:bodyPr>
            <a:normAutofit fontScale="92500" lnSpcReduction="20000"/>
          </a:bodyPr>
          <a:lstStyle/>
          <a:p>
            <a:r>
              <a:rPr lang="ru-RU" dirty="0">
                <a:latin typeface="Times New Roman" panose="02020603050405020304" pitchFamily="18" charset="0"/>
                <a:cs typeface="Times New Roman" panose="02020603050405020304" pitchFamily="18" charset="0"/>
              </a:rPr>
              <a:t>Решение с одной моделью</a:t>
            </a:r>
          </a:p>
          <a:p>
            <a:endParaRPr lang="ru-RU" dirty="0">
              <a:latin typeface="Times New Roman" panose="02020603050405020304" pitchFamily="18" charset="0"/>
              <a:cs typeface="Times New Roman" panose="02020603050405020304" pitchFamily="18" charset="0"/>
            </a:endParaRPr>
          </a:p>
        </p:txBody>
      </p:sp>
      <p:sp>
        <p:nvSpPr>
          <p:cNvPr id="4" name="Номер слайда 3">
            <a:extLst>
              <a:ext uri="{FF2B5EF4-FFF2-40B4-BE49-F238E27FC236}">
                <a16:creationId xmlns:a16="http://schemas.microsoft.com/office/drawing/2014/main" id="{540CC0A2-5E3A-0763-D6B9-441F0E8AAE10}"/>
              </a:ext>
            </a:extLst>
          </p:cNvPr>
          <p:cNvSpPr>
            <a:spLocks noGrp="1"/>
          </p:cNvSpPr>
          <p:nvPr>
            <p:ph type="sldNum" sz="quarter" idx="12"/>
          </p:nvPr>
        </p:nvSpPr>
        <p:spPr/>
        <p:txBody>
          <a:bodyPr/>
          <a:lstStyle/>
          <a:p>
            <a:fld id="{DD52A6CB-90DA-4351-BF49-99661FABD7B0}" type="slidenum">
              <a:rPr lang="ru-RU" smtClean="0"/>
              <a:t>18</a:t>
            </a:fld>
            <a:endParaRPr lang="ru-RU" dirty="0"/>
          </a:p>
        </p:txBody>
      </p:sp>
      <p:pic>
        <p:nvPicPr>
          <p:cNvPr id="1026" name="Picture 2">
            <a:extLst>
              <a:ext uri="{FF2B5EF4-FFF2-40B4-BE49-F238E27FC236}">
                <a16:creationId xmlns:a16="http://schemas.microsoft.com/office/drawing/2014/main" id="{6CBBEAC6-FAC2-C035-ADC9-79B21CA813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8450" y="1438321"/>
            <a:ext cx="6515100" cy="2190750"/>
          </a:xfrm>
          <a:prstGeom prst="rect">
            <a:avLst/>
          </a:prstGeom>
          <a:noFill/>
          <a:extLst>
            <a:ext uri="{909E8E84-426E-40DD-AFC4-6F175D3DCCD1}">
              <a14:hiddenFill xmlns:a14="http://schemas.microsoft.com/office/drawing/2010/main">
                <a:solidFill>
                  <a:srgbClr val="FFFFFF"/>
                </a:solidFill>
              </a14:hiddenFill>
            </a:ext>
          </a:extLst>
        </p:spPr>
      </p:pic>
      <p:pic>
        <p:nvPicPr>
          <p:cNvPr id="1025" name="Рисунок 1">
            <a:extLst>
              <a:ext uri="{FF2B5EF4-FFF2-40B4-BE49-F238E27FC236}">
                <a16:creationId xmlns:a16="http://schemas.microsoft.com/office/drawing/2014/main" id="{37F16A6C-53C7-AD57-864B-3B12E0AE34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8474" y="4151297"/>
            <a:ext cx="6115050" cy="20574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4">
            <a:extLst>
              <a:ext uri="{FF2B5EF4-FFF2-40B4-BE49-F238E27FC236}">
                <a16:creationId xmlns:a16="http://schemas.microsoft.com/office/drawing/2014/main" id="{9F69060C-0CB1-99CE-B0C3-57D43060A7FD}"/>
              </a:ext>
            </a:extLst>
          </p:cNvPr>
          <p:cNvSpPr>
            <a:spLocks noChangeArrowheads="1"/>
          </p:cNvSpPr>
          <p:nvPr/>
        </p:nvSpPr>
        <p:spPr bwMode="auto">
          <a:xfrm>
            <a:off x="3613589" y="3617795"/>
            <a:ext cx="4964821"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Графики кривой </a:t>
            </a:r>
            <a:r>
              <a:rPr kumimoji="0" lang="en-US" altLang="ru-RU"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QINI</a:t>
            </a:r>
            <a:r>
              <a:rPr kumimoji="0" lang="ru-RU" altLang="ru-RU"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 и </a:t>
            </a:r>
            <a:r>
              <a:rPr kumimoji="0" lang="en-US" altLang="ru-RU"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UpLift </a:t>
            </a:r>
            <a:r>
              <a:rPr kumimoji="0" lang="ru-RU" altLang="ru-RU"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для результатов моделирования одной моделью в лучшем случае</a:t>
            </a:r>
            <a:endParaRPr kumimoji="0" lang="ru-RU" altLang="ru-RU" sz="800" b="0" i="0" u="none" strike="noStrike" cap="none" normalizeH="0" baseline="0" dirty="0">
              <a:ln>
                <a:noFill/>
              </a:ln>
              <a:solidFill>
                <a:schemeClr val="tx1"/>
              </a:solidFill>
              <a:effectLst/>
            </a:endParaRPr>
          </a:p>
        </p:txBody>
      </p:sp>
      <p:sp>
        <p:nvSpPr>
          <p:cNvPr id="9" name="Rectangle 5">
            <a:extLst>
              <a:ext uri="{FF2B5EF4-FFF2-40B4-BE49-F238E27FC236}">
                <a16:creationId xmlns:a16="http://schemas.microsoft.com/office/drawing/2014/main" id="{11300815-9F3A-77B0-7B34-7CA23E109A43}"/>
              </a:ext>
            </a:extLst>
          </p:cNvPr>
          <p:cNvSpPr>
            <a:spLocks noChangeArrowheads="1"/>
          </p:cNvSpPr>
          <p:nvPr/>
        </p:nvSpPr>
        <p:spPr bwMode="auto">
          <a:xfrm>
            <a:off x="3301999" y="6172714"/>
            <a:ext cx="5588000"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Графики кривой QINI и </a:t>
            </a:r>
            <a:r>
              <a:rPr kumimoji="0" lang="ru-RU" altLang="ru-RU" sz="900" b="0" i="1" u="none" strike="noStrike" cap="none" normalizeH="0" baseline="0" dirty="0" err="1">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UpLift</a:t>
            </a:r>
            <a:r>
              <a:rPr kumimoji="0" lang="ru-RU" altLang="ru-RU"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 для результатов моделирования одной моделью в худшем случае</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210055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DC9BE10-D1FA-FE3B-3CDE-11915BBC8AA9}"/>
              </a:ext>
            </a:extLst>
          </p:cNvPr>
          <p:cNvSpPr>
            <a:spLocks noGrp="1"/>
          </p:cNvSpPr>
          <p:nvPr>
            <p:ph type="title"/>
          </p:nvPr>
        </p:nvSpPr>
        <p:spPr>
          <a:xfrm>
            <a:off x="838200" y="198071"/>
            <a:ext cx="10515600" cy="725121"/>
          </a:xfrm>
        </p:spPr>
        <p:txBody>
          <a:bodyPr>
            <a:normAutofit fontScale="90000"/>
          </a:bodyPr>
          <a:lstStyle/>
          <a:p>
            <a:r>
              <a:rPr lang="ru-RU" dirty="0">
                <a:latin typeface="Times New Roman" panose="02020603050405020304" pitchFamily="18" charset="0"/>
                <a:cs typeface="Times New Roman" panose="02020603050405020304" pitchFamily="18" charset="0"/>
              </a:rPr>
              <a:t>Графические результаты работы моделей на собственных данных - 3</a:t>
            </a:r>
          </a:p>
        </p:txBody>
      </p:sp>
      <p:sp>
        <p:nvSpPr>
          <p:cNvPr id="3" name="Объект 2">
            <a:extLst>
              <a:ext uri="{FF2B5EF4-FFF2-40B4-BE49-F238E27FC236}">
                <a16:creationId xmlns:a16="http://schemas.microsoft.com/office/drawing/2014/main" id="{BC1F23B4-4143-F366-7562-70887AF1B651}"/>
              </a:ext>
            </a:extLst>
          </p:cNvPr>
          <p:cNvSpPr>
            <a:spLocks noGrp="1"/>
          </p:cNvSpPr>
          <p:nvPr>
            <p:ph idx="1"/>
          </p:nvPr>
        </p:nvSpPr>
        <p:spPr>
          <a:xfrm>
            <a:off x="838200" y="1160585"/>
            <a:ext cx="10515600" cy="5016378"/>
          </a:xfrm>
        </p:spPr>
        <p:txBody>
          <a:bodyPr/>
          <a:lstStyle/>
          <a:p>
            <a:r>
              <a:rPr lang="ru-RU" dirty="0">
                <a:latin typeface="Times New Roman" panose="02020603050405020304" pitchFamily="18" charset="0"/>
                <a:cs typeface="Times New Roman" panose="02020603050405020304" pitchFamily="18" charset="0"/>
              </a:rPr>
              <a:t>Решение с двумя независимыми моделями</a:t>
            </a:r>
          </a:p>
        </p:txBody>
      </p:sp>
      <p:sp>
        <p:nvSpPr>
          <p:cNvPr id="4" name="Номер слайда 3">
            <a:extLst>
              <a:ext uri="{FF2B5EF4-FFF2-40B4-BE49-F238E27FC236}">
                <a16:creationId xmlns:a16="http://schemas.microsoft.com/office/drawing/2014/main" id="{540CC0A2-5E3A-0763-D6B9-441F0E8AAE10}"/>
              </a:ext>
            </a:extLst>
          </p:cNvPr>
          <p:cNvSpPr>
            <a:spLocks noGrp="1"/>
          </p:cNvSpPr>
          <p:nvPr>
            <p:ph type="sldNum" sz="quarter" idx="12"/>
          </p:nvPr>
        </p:nvSpPr>
        <p:spPr/>
        <p:txBody>
          <a:bodyPr/>
          <a:lstStyle/>
          <a:p>
            <a:fld id="{DD52A6CB-90DA-4351-BF49-99661FABD7B0}" type="slidenum">
              <a:rPr lang="ru-RU" smtClean="0"/>
              <a:t>19</a:t>
            </a:fld>
            <a:endParaRPr lang="ru-RU"/>
          </a:p>
        </p:txBody>
      </p:sp>
      <p:sp>
        <p:nvSpPr>
          <p:cNvPr id="9" name="Rectangle 4">
            <a:extLst>
              <a:ext uri="{FF2B5EF4-FFF2-40B4-BE49-F238E27FC236}">
                <a16:creationId xmlns:a16="http://schemas.microsoft.com/office/drawing/2014/main" id="{85900933-AA6E-2FE1-6C3B-C760B8632B4C}"/>
              </a:ext>
            </a:extLst>
          </p:cNvPr>
          <p:cNvSpPr>
            <a:spLocks noChangeArrowheads="1"/>
          </p:cNvSpPr>
          <p:nvPr/>
        </p:nvSpPr>
        <p:spPr bwMode="auto">
          <a:xfrm>
            <a:off x="3149274" y="3732745"/>
            <a:ext cx="5801588"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Графики кривой </a:t>
            </a:r>
            <a:r>
              <a:rPr kumimoji="0" lang="en-US" altLang="ru-RU"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QINI</a:t>
            </a:r>
            <a:r>
              <a:rPr kumimoji="0" lang="ru-RU" altLang="ru-RU"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 и </a:t>
            </a:r>
            <a:r>
              <a:rPr kumimoji="0" lang="en-US" altLang="ru-RU"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UpLift </a:t>
            </a:r>
            <a:r>
              <a:rPr kumimoji="0" lang="ru-RU" altLang="ru-RU"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для результатов моделирования с двумя независимыми моделями в лучшем случае</a:t>
            </a:r>
            <a:endParaRPr kumimoji="0" lang="ru-RU" altLang="ru-RU" sz="800" b="0" i="0" u="none" strike="noStrike" cap="none" normalizeH="0" baseline="0" dirty="0">
              <a:ln>
                <a:noFill/>
              </a:ln>
              <a:solidFill>
                <a:schemeClr val="tx1"/>
              </a:solidFill>
              <a:effectLst/>
            </a:endParaRPr>
          </a:p>
        </p:txBody>
      </p:sp>
      <p:sp>
        <p:nvSpPr>
          <p:cNvPr id="10" name="Rectangle 5">
            <a:extLst>
              <a:ext uri="{FF2B5EF4-FFF2-40B4-BE49-F238E27FC236}">
                <a16:creationId xmlns:a16="http://schemas.microsoft.com/office/drawing/2014/main" id="{1C095CDB-25B0-B3FA-D14A-326BE2D1BA78}"/>
              </a:ext>
            </a:extLst>
          </p:cNvPr>
          <p:cNvSpPr>
            <a:spLocks noChangeArrowheads="1"/>
          </p:cNvSpPr>
          <p:nvPr/>
        </p:nvSpPr>
        <p:spPr bwMode="auto">
          <a:xfrm>
            <a:off x="2922594" y="6289879"/>
            <a:ext cx="6028268"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Графики кривой QINI и </a:t>
            </a:r>
            <a:r>
              <a:rPr kumimoji="0" lang="ru-RU" altLang="ru-RU" sz="900" b="0" i="1" u="none" strike="noStrike" cap="none" normalizeH="0" baseline="0" dirty="0" err="1">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UpLift</a:t>
            </a:r>
            <a:r>
              <a:rPr kumimoji="0" lang="ru-RU" altLang="ru-RU"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 для результатов моделирования с двумя независимыми моделями в худшем случае</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pic>
        <p:nvPicPr>
          <p:cNvPr id="11" name="Рисунок 10">
            <a:extLst>
              <a:ext uri="{FF2B5EF4-FFF2-40B4-BE49-F238E27FC236}">
                <a16:creationId xmlns:a16="http://schemas.microsoft.com/office/drawing/2014/main" id="{B5004E50-0D49-809B-2594-21C90D26ABF3}"/>
              </a:ext>
            </a:extLst>
          </p:cNvPr>
          <p:cNvPicPr>
            <a:picLocks noChangeAspect="1"/>
          </p:cNvPicPr>
          <p:nvPr/>
        </p:nvPicPr>
        <p:blipFill>
          <a:blip r:embed="rId2"/>
          <a:stretch>
            <a:fillRect/>
          </a:stretch>
        </p:blipFill>
        <p:spPr>
          <a:xfrm>
            <a:off x="2769042" y="1536616"/>
            <a:ext cx="6653916" cy="2236152"/>
          </a:xfrm>
          <a:prstGeom prst="rect">
            <a:avLst/>
          </a:prstGeom>
        </p:spPr>
      </p:pic>
      <p:pic>
        <p:nvPicPr>
          <p:cNvPr id="12" name="Рисунок 11">
            <a:extLst>
              <a:ext uri="{FF2B5EF4-FFF2-40B4-BE49-F238E27FC236}">
                <a16:creationId xmlns:a16="http://schemas.microsoft.com/office/drawing/2014/main" id="{0F26F65B-00EC-DA04-DCA6-0CDCC1CC5ED7}"/>
              </a:ext>
            </a:extLst>
          </p:cNvPr>
          <p:cNvPicPr>
            <a:picLocks noChangeAspect="1"/>
          </p:cNvPicPr>
          <p:nvPr/>
        </p:nvPicPr>
        <p:blipFill>
          <a:blip r:embed="rId3"/>
          <a:stretch>
            <a:fillRect/>
          </a:stretch>
        </p:blipFill>
        <p:spPr>
          <a:xfrm>
            <a:off x="2876663" y="4148799"/>
            <a:ext cx="6120130" cy="2056765"/>
          </a:xfrm>
          <a:prstGeom prst="rect">
            <a:avLst/>
          </a:prstGeom>
        </p:spPr>
      </p:pic>
    </p:spTree>
    <p:extLst>
      <p:ext uri="{BB962C8B-B14F-4D97-AF65-F5344CB8AC3E}">
        <p14:creationId xmlns:p14="http://schemas.microsoft.com/office/powerpoint/2010/main" val="1298687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D7B5EB3-0A8D-44E0-A3CE-9471756B4E70}"/>
              </a:ext>
            </a:extLst>
          </p:cNvPr>
          <p:cNvSpPr>
            <a:spLocks noGrp="1"/>
          </p:cNvSpPr>
          <p:nvPr>
            <p:ph type="title"/>
          </p:nvPr>
        </p:nvSpPr>
        <p:spPr>
          <a:xfrm>
            <a:off x="533900" y="291113"/>
            <a:ext cx="3937891" cy="808554"/>
          </a:xfrm>
        </p:spPr>
        <p:txBody>
          <a:bodyPr>
            <a:normAutofit/>
          </a:bodyPr>
          <a:lstStyle/>
          <a:p>
            <a:r>
              <a:rPr lang="ru-RU" sz="4000" dirty="0">
                <a:latin typeface="Times New Roman" panose="02020603050405020304" pitchFamily="18" charset="0"/>
                <a:cs typeface="Times New Roman" panose="02020603050405020304" pitchFamily="18" charset="0"/>
              </a:rPr>
              <a:t>Актуальность</a:t>
            </a:r>
          </a:p>
        </p:txBody>
      </p:sp>
      <p:sp>
        <p:nvSpPr>
          <p:cNvPr id="3" name="Номер слайда 2">
            <a:extLst>
              <a:ext uri="{FF2B5EF4-FFF2-40B4-BE49-F238E27FC236}">
                <a16:creationId xmlns:a16="http://schemas.microsoft.com/office/drawing/2014/main" id="{2970DD8E-ED7E-B6DD-83DF-E9D84B96866D}"/>
              </a:ext>
            </a:extLst>
          </p:cNvPr>
          <p:cNvSpPr>
            <a:spLocks noGrp="1"/>
          </p:cNvSpPr>
          <p:nvPr>
            <p:ph type="sldNum" sz="quarter" idx="12"/>
          </p:nvPr>
        </p:nvSpPr>
        <p:spPr>
          <a:xfrm>
            <a:off x="8584223" y="6356350"/>
            <a:ext cx="2743200" cy="365125"/>
          </a:xfrm>
        </p:spPr>
        <p:txBody>
          <a:bodyPr/>
          <a:lstStyle/>
          <a:p>
            <a:fld id="{DD52A6CB-90DA-4351-BF49-99661FABD7B0}" type="slidenum">
              <a:rPr lang="ru-RU" sz="2000" smtClean="0"/>
              <a:t>2</a:t>
            </a:fld>
            <a:endParaRPr lang="ru-RU" sz="2000" dirty="0"/>
          </a:p>
        </p:txBody>
      </p:sp>
      <p:sp>
        <p:nvSpPr>
          <p:cNvPr id="4" name="Заголовок 1">
            <a:extLst>
              <a:ext uri="{FF2B5EF4-FFF2-40B4-BE49-F238E27FC236}">
                <a16:creationId xmlns:a16="http://schemas.microsoft.com/office/drawing/2014/main" id="{18FA0099-699B-CC18-0547-C7CAF9BEFFF0}"/>
              </a:ext>
            </a:extLst>
          </p:cNvPr>
          <p:cNvSpPr txBox="1">
            <a:spLocks/>
          </p:cNvSpPr>
          <p:nvPr/>
        </p:nvSpPr>
        <p:spPr>
          <a:xfrm>
            <a:off x="999566" y="1679647"/>
            <a:ext cx="3937891" cy="8085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Arial" panose="020B0604020202020204" pitchFamily="34" charset="0"/>
              <a:buChar char="•"/>
            </a:pPr>
            <a:endParaRPr lang="ru-RU" sz="1600" dirty="0">
              <a:latin typeface="Times New Roman" panose="02020603050405020304" pitchFamily="18" charset="0"/>
              <a:cs typeface="Times New Roman" panose="02020603050405020304" pitchFamily="18" charset="0"/>
            </a:endParaRPr>
          </a:p>
        </p:txBody>
      </p:sp>
      <p:sp>
        <p:nvSpPr>
          <p:cNvPr id="6" name="Заголовок 1">
            <a:extLst>
              <a:ext uri="{FF2B5EF4-FFF2-40B4-BE49-F238E27FC236}">
                <a16:creationId xmlns:a16="http://schemas.microsoft.com/office/drawing/2014/main" id="{A0BCF6F8-3655-787B-6F5E-C29E19241052}"/>
              </a:ext>
            </a:extLst>
          </p:cNvPr>
          <p:cNvSpPr txBox="1">
            <a:spLocks/>
          </p:cNvSpPr>
          <p:nvPr/>
        </p:nvSpPr>
        <p:spPr>
          <a:xfrm>
            <a:off x="483600" y="1059956"/>
            <a:ext cx="3988191" cy="5296394"/>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sz="2400" dirty="0">
                <a:latin typeface="Times New Roman" panose="02020603050405020304" pitchFamily="18" charset="0"/>
                <a:cs typeface="Times New Roman" panose="02020603050405020304" pitchFamily="18" charset="0"/>
              </a:rPr>
              <a:t>Данная задача решает проблему оптимизации затрат при большом объеме клиентской базы для коммуникации</a:t>
            </a:r>
            <a:r>
              <a:rPr lang="en-US" sz="2400" dirty="0">
                <a:latin typeface="Times New Roman" panose="02020603050405020304" pitchFamily="18" charset="0"/>
                <a:cs typeface="Times New Roman" panose="02020603050405020304" pitchFamily="18" charset="0"/>
              </a:rPr>
              <a:t> – </a:t>
            </a:r>
            <a:r>
              <a:rPr lang="ru-RU" sz="2400" dirty="0">
                <a:latin typeface="Times New Roman" panose="02020603050405020304" pitchFamily="18" charset="0"/>
                <a:cs typeface="Times New Roman" panose="02020603050405020304" pitchFamily="18" charset="0"/>
              </a:rPr>
              <a:t>пусть коммуникация через СМС на 1 клиента стоит 3 рубля,  тогда разовая коммуникация на 1 млн. клиентов стоит уже 3 млн. рублей</a:t>
            </a:r>
            <a:r>
              <a:rPr lang="en-US" sz="2400" dirty="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и появляются вопросы</a:t>
            </a:r>
            <a:r>
              <a:rPr lang="en-US" sz="2400"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Будет ли от этого экономическая выгода?</a:t>
            </a:r>
          </a:p>
          <a:p>
            <a:pPr marL="342900" indent="-342900">
              <a:lnSpc>
                <a:spcPct val="100000"/>
              </a:lnSpc>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Можно ли получить ту же прибыль</a:t>
            </a:r>
            <a:r>
              <a:rPr lang="en-US" sz="2400" dirty="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от рассылки с меньшими затратами?</a:t>
            </a:r>
            <a:endParaRPr lang="en-US" sz="2400" dirty="0">
              <a:latin typeface="Times New Roman" panose="02020603050405020304" pitchFamily="18" charset="0"/>
              <a:cs typeface="Times New Roman" panose="02020603050405020304" pitchFamily="18" charset="0"/>
            </a:endParaRPr>
          </a:p>
          <a:p>
            <a:pPr lvl="1"/>
            <a:endParaRPr lang="en-US" sz="100" dirty="0">
              <a:latin typeface="Times New Roman" panose="02020603050405020304" pitchFamily="18" charset="0"/>
              <a:cs typeface="Times New Roman" panose="02020603050405020304" pitchFamily="18" charset="0"/>
            </a:endParaRPr>
          </a:p>
          <a:p>
            <a:pPr marL="800100" lvl="1" indent="-342900">
              <a:buFont typeface="Courier New" panose="02070309020205020404" pitchFamily="49" charset="0"/>
              <a:buChar char="o"/>
            </a:pPr>
            <a:endParaRPr lang="en-US" sz="1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endParaRPr lang="en-US" sz="1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endParaRPr lang="ru-RU" sz="100" dirty="0">
              <a:latin typeface="Times New Roman" panose="02020603050405020304" pitchFamily="18" charset="0"/>
              <a:cs typeface="Times New Roman" panose="02020603050405020304" pitchFamily="18" charset="0"/>
            </a:endParaRPr>
          </a:p>
        </p:txBody>
      </p:sp>
      <p:pic>
        <p:nvPicPr>
          <p:cNvPr id="11" name="Рисунок 10">
            <a:extLst>
              <a:ext uri="{FF2B5EF4-FFF2-40B4-BE49-F238E27FC236}">
                <a16:creationId xmlns:a16="http://schemas.microsoft.com/office/drawing/2014/main" id="{309D52FE-8028-7D2F-E239-37AFDFC2F250}"/>
              </a:ext>
            </a:extLst>
          </p:cNvPr>
          <p:cNvPicPr>
            <a:picLocks noChangeAspect="1"/>
          </p:cNvPicPr>
          <p:nvPr/>
        </p:nvPicPr>
        <p:blipFill>
          <a:blip r:embed="rId3"/>
          <a:stretch>
            <a:fillRect/>
          </a:stretch>
        </p:blipFill>
        <p:spPr>
          <a:xfrm>
            <a:off x="4471791" y="1397000"/>
            <a:ext cx="6879562" cy="4401044"/>
          </a:xfrm>
          <a:prstGeom prst="rect">
            <a:avLst/>
          </a:prstGeom>
        </p:spPr>
      </p:pic>
    </p:spTree>
    <p:extLst>
      <p:ext uri="{BB962C8B-B14F-4D97-AF65-F5344CB8AC3E}">
        <p14:creationId xmlns:p14="http://schemas.microsoft.com/office/powerpoint/2010/main" val="13198305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DC9BE10-D1FA-FE3B-3CDE-11915BBC8AA9}"/>
              </a:ext>
            </a:extLst>
          </p:cNvPr>
          <p:cNvSpPr>
            <a:spLocks noGrp="1"/>
          </p:cNvSpPr>
          <p:nvPr>
            <p:ph type="title"/>
          </p:nvPr>
        </p:nvSpPr>
        <p:spPr>
          <a:xfrm>
            <a:off x="838200" y="198071"/>
            <a:ext cx="10515600" cy="725121"/>
          </a:xfrm>
        </p:spPr>
        <p:txBody>
          <a:bodyPr>
            <a:normAutofit fontScale="90000"/>
          </a:bodyPr>
          <a:lstStyle/>
          <a:p>
            <a:r>
              <a:rPr lang="ru-RU" dirty="0">
                <a:latin typeface="Times New Roman" panose="02020603050405020304" pitchFamily="18" charset="0"/>
                <a:cs typeface="Times New Roman" panose="02020603050405020304" pitchFamily="18" charset="0"/>
              </a:rPr>
              <a:t>Графические результаты работы моделей на собственных данных - 4</a:t>
            </a:r>
          </a:p>
        </p:txBody>
      </p:sp>
      <p:sp>
        <p:nvSpPr>
          <p:cNvPr id="3" name="Объект 2">
            <a:extLst>
              <a:ext uri="{FF2B5EF4-FFF2-40B4-BE49-F238E27FC236}">
                <a16:creationId xmlns:a16="http://schemas.microsoft.com/office/drawing/2014/main" id="{BC1F23B4-4143-F366-7562-70887AF1B651}"/>
              </a:ext>
            </a:extLst>
          </p:cNvPr>
          <p:cNvSpPr>
            <a:spLocks noGrp="1"/>
          </p:cNvSpPr>
          <p:nvPr>
            <p:ph idx="1"/>
          </p:nvPr>
        </p:nvSpPr>
        <p:spPr>
          <a:xfrm>
            <a:off x="838200" y="1160585"/>
            <a:ext cx="10515600" cy="5016378"/>
          </a:xfrm>
        </p:spPr>
        <p:txBody>
          <a:bodyPr/>
          <a:lstStyle/>
          <a:p>
            <a:r>
              <a:rPr lang="ru-RU" dirty="0">
                <a:latin typeface="Times New Roman" panose="02020603050405020304" pitchFamily="18" charset="0"/>
                <a:cs typeface="Times New Roman" panose="02020603050405020304" pitchFamily="18" charset="0"/>
              </a:rPr>
              <a:t>Трансформация класса</a:t>
            </a:r>
          </a:p>
        </p:txBody>
      </p:sp>
      <p:sp>
        <p:nvSpPr>
          <p:cNvPr id="4" name="Номер слайда 3">
            <a:extLst>
              <a:ext uri="{FF2B5EF4-FFF2-40B4-BE49-F238E27FC236}">
                <a16:creationId xmlns:a16="http://schemas.microsoft.com/office/drawing/2014/main" id="{540CC0A2-5E3A-0763-D6B9-441F0E8AAE10}"/>
              </a:ext>
            </a:extLst>
          </p:cNvPr>
          <p:cNvSpPr>
            <a:spLocks noGrp="1"/>
          </p:cNvSpPr>
          <p:nvPr>
            <p:ph type="sldNum" sz="quarter" idx="12"/>
          </p:nvPr>
        </p:nvSpPr>
        <p:spPr/>
        <p:txBody>
          <a:bodyPr/>
          <a:lstStyle/>
          <a:p>
            <a:fld id="{DD52A6CB-90DA-4351-BF49-99661FABD7B0}" type="slidenum">
              <a:rPr lang="ru-RU" smtClean="0"/>
              <a:t>20</a:t>
            </a:fld>
            <a:endParaRPr lang="ru-RU"/>
          </a:p>
        </p:txBody>
      </p:sp>
      <p:sp>
        <p:nvSpPr>
          <p:cNvPr id="7" name="Rectangle 4">
            <a:extLst>
              <a:ext uri="{FF2B5EF4-FFF2-40B4-BE49-F238E27FC236}">
                <a16:creationId xmlns:a16="http://schemas.microsoft.com/office/drawing/2014/main" id="{EF4DAFAE-10EC-8899-8C59-5F680386C086}"/>
              </a:ext>
            </a:extLst>
          </p:cNvPr>
          <p:cNvSpPr>
            <a:spLocks noChangeArrowheads="1"/>
          </p:cNvSpPr>
          <p:nvPr/>
        </p:nvSpPr>
        <p:spPr bwMode="auto">
          <a:xfrm>
            <a:off x="3342681" y="3703967"/>
            <a:ext cx="550663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Графики кривой </a:t>
            </a:r>
            <a:r>
              <a:rPr kumimoji="0" lang="en-US" altLang="ru-RU"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QINI</a:t>
            </a:r>
            <a:r>
              <a:rPr kumimoji="0" lang="ru-RU" altLang="ru-RU"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 и </a:t>
            </a:r>
            <a:r>
              <a:rPr kumimoji="0" lang="en-US" altLang="ru-RU"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UpLift </a:t>
            </a:r>
            <a:r>
              <a:rPr kumimoji="0" lang="ru-RU" altLang="ru-RU"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для результатов моделирования с трансформацией класса в лучшем случае</a:t>
            </a:r>
            <a:endParaRPr kumimoji="0" lang="ru-RU" altLang="ru-RU" sz="800" b="0" i="0" u="none" strike="noStrike" cap="none" normalizeH="0" baseline="0" dirty="0">
              <a:ln>
                <a:noFill/>
              </a:ln>
              <a:solidFill>
                <a:schemeClr val="tx1"/>
              </a:solidFill>
              <a:effectLst/>
            </a:endParaRPr>
          </a:p>
        </p:txBody>
      </p:sp>
      <p:sp>
        <p:nvSpPr>
          <p:cNvPr id="8" name="Rectangle 5">
            <a:extLst>
              <a:ext uri="{FF2B5EF4-FFF2-40B4-BE49-F238E27FC236}">
                <a16:creationId xmlns:a16="http://schemas.microsoft.com/office/drawing/2014/main" id="{0486E1B4-BDD4-E556-8027-DDA74CCB29CF}"/>
              </a:ext>
            </a:extLst>
          </p:cNvPr>
          <p:cNvSpPr>
            <a:spLocks noChangeArrowheads="1"/>
          </p:cNvSpPr>
          <p:nvPr/>
        </p:nvSpPr>
        <p:spPr bwMode="auto">
          <a:xfrm>
            <a:off x="3301999" y="6327687"/>
            <a:ext cx="5588000"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Графики кривой QINI и </a:t>
            </a:r>
            <a:r>
              <a:rPr kumimoji="0" lang="ru-RU" altLang="ru-RU" sz="900" b="0" i="1" u="none" strike="noStrike" cap="none" normalizeH="0" baseline="0" dirty="0" err="1">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UpLift</a:t>
            </a:r>
            <a:r>
              <a:rPr kumimoji="0" lang="ru-RU" altLang="ru-RU"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 для результатов моделирования с трансформацией класса в худшем случае</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pic>
        <p:nvPicPr>
          <p:cNvPr id="11" name="Рисунок 10">
            <a:extLst>
              <a:ext uri="{FF2B5EF4-FFF2-40B4-BE49-F238E27FC236}">
                <a16:creationId xmlns:a16="http://schemas.microsoft.com/office/drawing/2014/main" id="{A8C70172-EFBD-5C23-7F0D-66E2D404797C}"/>
              </a:ext>
            </a:extLst>
          </p:cNvPr>
          <p:cNvPicPr>
            <a:picLocks noChangeAspect="1"/>
          </p:cNvPicPr>
          <p:nvPr/>
        </p:nvPicPr>
        <p:blipFill>
          <a:blip r:embed="rId2"/>
          <a:stretch>
            <a:fillRect/>
          </a:stretch>
        </p:blipFill>
        <p:spPr>
          <a:xfrm>
            <a:off x="3038474" y="1640641"/>
            <a:ext cx="6120130" cy="2056765"/>
          </a:xfrm>
          <a:prstGeom prst="rect">
            <a:avLst/>
          </a:prstGeom>
        </p:spPr>
      </p:pic>
      <p:pic>
        <p:nvPicPr>
          <p:cNvPr id="12" name="Рисунок 11">
            <a:extLst>
              <a:ext uri="{FF2B5EF4-FFF2-40B4-BE49-F238E27FC236}">
                <a16:creationId xmlns:a16="http://schemas.microsoft.com/office/drawing/2014/main" id="{0A6F41DA-F375-AC27-6BB2-6B8F98551F2A}"/>
              </a:ext>
            </a:extLst>
          </p:cNvPr>
          <p:cNvPicPr>
            <a:picLocks noChangeAspect="1"/>
          </p:cNvPicPr>
          <p:nvPr/>
        </p:nvPicPr>
        <p:blipFill>
          <a:blip r:embed="rId3"/>
          <a:stretch>
            <a:fillRect/>
          </a:stretch>
        </p:blipFill>
        <p:spPr>
          <a:xfrm>
            <a:off x="3035934" y="4321722"/>
            <a:ext cx="6120130" cy="2056765"/>
          </a:xfrm>
          <a:prstGeom prst="rect">
            <a:avLst/>
          </a:prstGeom>
        </p:spPr>
      </p:pic>
    </p:spTree>
    <p:extLst>
      <p:ext uri="{BB962C8B-B14F-4D97-AF65-F5344CB8AC3E}">
        <p14:creationId xmlns:p14="http://schemas.microsoft.com/office/powerpoint/2010/main" val="23649179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DC9BE10-D1FA-FE3B-3CDE-11915BBC8AA9}"/>
              </a:ext>
            </a:extLst>
          </p:cNvPr>
          <p:cNvSpPr>
            <a:spLocks noGrp="1"/>
          </p:cNvSpPr>
          <p:nvPr>
            <p:ph type="title"/>
          </p:nvPr>
        </p:nvSpPr>
        <p:spPr>
          <a:xfrm>
            <a:off x="838200" y="198071"/>
            <a:ext cx="10515600" cy="725121"/>
          </a:xfrm>
        </p:spPr>
        <p:txBody>
          <a:bodyPr>
            <a:normAutofit fontScale="90000"/>
          </a:bodyPr>
          <a:lstStyle/>
          <a:p>
            <a:r>
              <a:rPr lang="ru-RU" dirty="0">
                <a:latin typeface="Times New Roman" panose="02020603050405020304" pitchFamily="18" charset="0"/>
                <a:cs typeface="Times New Roman" panose="02020603050405020304" pitchFamily="18" charset="0"/>
              </a:rPr>
              <a:t>Графические результаты работы моделей на собственных данных - 5</a:t>
            </a:r>
          </a:p>
        </p:txBody>
      </p:sp>
      <p:sp>
        <p:nvSpPr>
          <p:cNvPr id="3" name="Объект 2">
            <a:extLst>
              <a:ext uri="{FF2B5EF4-FFF2-40B4-BE49-F238E27FC236}">
                <a16:creationId xmlns:a16="http://schemas.microsoft.com/office/drawing/2014/main" id="{BC1F23B4-4143-F366-7562-70887AF1B651}"/>
              </a:ext>
            </a:extLst>
          </p:cNvPr>
          <p:cNvSpPr>
            <a:spLocks noGrp="1"/>
          </p:cNvSpPr>
          <p:nvPr>
            <p:ph idx="1"/>
          </p:nvPr>
        </p:nvSpPr>
        <p:spPr>
          <a:xfrm>
            <a:off x="838200" y="1160585"/>
            <a:ext cx="10515600" cy="5016378"/>
          </a:xfrm>
        </p:spPr>
        <p:txBody>
          <a:bodyPr/>
          <a:lstStyle/>
          <a:p>
            <a:r>
              <a:rPr lang="ru-RU" dirty="0">
                <a:latin typeface="Times New Roman" panose="02020603050405020304" pitchFamily="18" charset="0"/>
                <a:cs typeface="Times New Roman" panose="02020603050405020304" pitchFamily="18" charset="0"/>
              </a:rPr>
              <a:t>Трансформация класса с переходом к задаче регрессии</a:t>
            </a:r>
          </a:p>
        </p:txBody>
      </p:sp>
      <p:sp>
        <p:nvSpPr>
          <p:cNvPr id="4" name="Номер слайда 3">
            <a:extLst>
              <a:ext uri="{FF2B5EF4-FFF2-40B4-BE49-F238E27FC236}">
                <a16:creationId xmlns:a16="http://schemas.microsoft.com/office/drawing/2014/main" id="{540CC0A2-5E3A-0763-D6B9-441F0E8AAE10}"/>
              </a:ext>
            </a:extLst>
          </p:cNvPr>
          <p:cNvSpPr>
            <a:spLocks noGrp="1"/>
          </p:cNvSpPr>
          <p:nvPr>
            <p:ph type="sldNum" sz="quarter" idx="12"/>
          </p:nvPr>
        </p:nvSpPr>
        <p:spPr/>
        <p:txBody>
          <a:bodyPr/>
          <a:lstStyle/>
          <a:p>
            <a:fld id="{DD52A6CB-90DA-4351-BF49-99661FABD7B0}" type="slidenum">
              <a:rPr lang="ru-RU" smtClean="0"/>
              <a:t>21</a:t>
            </a:fld>
            <a:endParaRPr lang="ru-RU"/>
          </a:p>
        </p:txBody>
      </p:sp>
      <p:sp>
        <p:nvSpPr>
          <p:cNvPr id="7" name="Rectangle 4">
            <a:extLst>
              <a:ext uri="{FF2B5EF4-FFF2-40B4-BE49-F238E27FC236}">
                <a16:creationId xmlns:a16="http://schemas.microsoft.com/office/drawing/2014/main" id="{EF4DAFAE-10EC-8899-8C59-5F680386C086}"/>
              </a:ext>
            </a:extLst>
          </p:cNvPr>
          <p:cNvSpPr>
            <a:spLocks noChangeArrowheads="1"/>
          </p:cNvSpPr>
          <p:nvPr/>
        </p:nvSpPr>
        <p:spPr bwMode="auto">
          <a:xfrm>
            <a:off x="3342681" y="3703967"/>
            <a:ext cx="550663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Графики кривой </a:t>
            </a:r>
            <a:r>
              <a:rPr kumimoji="0" lang="en-US" altLang="ru-RU"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QINI</a:t>
            </a:r>
            <a:r>
              <a:rPr kumimoji="0" lang="ru-RU" altLang="ru-RU"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 и </a:t>
            </a:r>
            <a:r>
              <a:rPr kumimoji="0" lang="en-US" altLang="ru-RU"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UpLift </a:t>
            </a:r>
            <a:r>
              <a:rPr kumimoji="0" lang="ru-RU" altLang="ru-RU"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для результатов моделирования с трансформацией класса в лучшем случае</a:t>
            </a:r>
            <a:endParaRPr kumimoji="0" lang="ru-RU" altLang="ru-RU" sz="800" b="0" i="0" u="none" strike="noStrike" cap="none" normalizeH="0" baseline="0" dirty="0">
              <a:ln>
                <a:noFill/>
              </a:ln>
              <a:solidFill>
                <a:schemeClr val="tx1"/>
              </a:solidFill>
              <a:effectLst/>
            </a:endParaRPr>
          </a:p>
        </p:txBody>
      </p:sp>
      <p:sp>
        <p:nvSpPr>
          <p:cNvPr id="8" name="Rectangle 5">
            <a:extLst>
              <a:ext uri="{FF2B5EF4-FFF2-40B4-BE49-F238E27FC236}">
                <a16:creationId xmlns:a16="http://schemas.microsoft.com/office/drawing/2014/main" id="{0486E1B4-BDD4-E556-8027-DDA74CCB29CF}"/>
              </a:ext>
            </a:extLst>
          </p:cNvPr>
          <p:cNvSpPr>
            <a:spLocks noChangeArrowheads="1"/>
          </p:cNvSpPr>
          <p:nvPr/>
        </p:nvSpPr>
        <p:spPr bwMode="auto">
          <a:xfrm>
            <a:off x="3301999" y="6327687"/>
            <a:ext cx="5588000"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Графики кривой QINI и </a:t>
            </a:r>
            <a:r>
              <a:rPr kumimoji="0" lang="ru-RU" altLang="ru-RU" sz="900" b="0" i="1" u="none" strike="noStrike" cap="none" normalizeH="0" baseline="0" dirty="0" err="1">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UpLift</a:t>
            </a:r>
            <a:r>
              <a:rPr kumimoji="0" lang="ru-RU" altLang="ru-RU"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 для результатов моделирования с трансформацией класса в худшем случае</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pic>
        <p:nvPicPr>
          <p:cNvPr id="5" name="Рисунок 4">
            <a:extLst>
              <a:ext uri="{FF2B5EF4-FFF2-40B4-BE49-F238E27FC236}">
                <a16:creationId xmlns:a16="http://schemas.microsoft.com/office/drawing/2014/main" id="{C9EF97DD-30D0-288D-960F-5A170BF5C7F0}"/>
              </a:ext>
            </a:extLst>
          </p:cNvPr>
          <p:cNvPicPr>
            <a:picLocks noChangeAspect="1"/>
          </p:cNvPicPr>
          <p:nvPr/>
        </p:nvPicPr>
        <p:blipFill>
          <a:blip r:embed="rId2"/>
          <a:stretch>
            <a:fillRect/>
          </a:stretch>
        </p:blipFill>
        <p:spPr>
          <a:xfrm>
            <a:off x="3035934" y="1647202"/>
            <a:ext cx="6120130" cy="2056765"/>
          </a:xfrm>
          <a:prstGeom prst="rect">
            <a:avLst/>
          </a:prstGeom>
        </p:spPr>
      </p:pic>
      <p:pic>
        <p:nvPicPr>
          <p:cNvPr id="6" name="Рисунок 5">
            <a:extLst>
              <a:ext uri="{FF2B5EF4-FFF2-40B4-BE49-F238E27FC236}">
                <a16:creationId xmlns:a16="http://schemas.microsoft.com/office/drawing/2014/main" id="{B67FBE5D-B080-0CE5-9E14-1063C7CC3042}"/>
              </a:ext>
            </a:extLst>
          </p:cNvPr>
          <p:cNvPicPr>
            <a:picLocks noChangeAspect="1"/>
          </p:cNvPicPr>
          <p:nvPr/>
        </p:nvPicPr>
        <p:blipFill>
          <a:blip r:embed="rId3"/>
          <a:stretch>
            <a:fillRect/>
          </a:stretch>
        </p:blipFill>
        <p:spPr>
          <a:xfrm>
            <a:off x="3035934" y="4285253"/>
            <a:ext cx="6120130" cy="2056765"/>
          </a:xfrm>
          <a:prstGeom prst="rect">
            <a:avLst/>
          </a:prstGeom>
        </p:spPr>
      </p:pic>
    </p:spTree>
    <p:extLst>
      <p:ext uri="{BB962C8B-B14F-4D97-AF65-F5344CB8AC3E}">
        <p14:creationId xmlns:p14="http://schemas.microsoft.com/office/powerpoint/2010/main" val="32553879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DC9BE10-D1FA-FE3B-3CDE-11915BBC8AA9}"/>
              </a:ext>
            </a:extLst>
          </p:cNvPr>
          <p:cNvSpPr>
            <a:spLocks noGrp="1"/>
          </p:cNvSpPr>
          <p:nvPr>
            <p:ph type="title"/>
          </p:nvPr>
        </p:nvSpPr>
        <p:spPr>
          <a:xfrm>
            <a:off x="838200" y="198071"/>
            <a:ext cx="10515600" cy="725121"/>
          </a:xfrm>
        </p:spPr>
        <p:txBody>
          <a:bodyPr>
            <a:normAutofit fontScale="90000"/>
          </a:bodyPr>
          <a:lstStyle/>
          <a:p>
            <a:r>
              <a:rPr lang="ru-RU" dirty="0">
                <a:latin typeface="Times New Roman" panose="02020603050405020304" pitchFamily="18" charset="0"/>
                <a:cs typeface="Times New Roman" panose="02020603050405020304" pitchFamily="18" charset="0"/>
              </a:rPr>
              <a:t>Графические результаты работы моделей на собственных данных - 6</a:t>
            </a:r>
          </a:p>
        </p:txBody>
      </p:sp>
      <p:sp>
        <p:nvSpPr>
          <p:cNvPr id="3" name="Объект 2">
            <a:extLst>
              <a:ext uri="{FF2B5EF4-FFF2-40B4-BE49-F238E27FC236}">
                <a16:creationId xmlns:a16="http://schemas.microsoft.com/office/drawing/2014/main" id="{BC1F23B4-4143-F366-7562-70887AF1B651}"/>
              </a:ext>
            </a:extLst>
          </p:cNvPr>
          <p:cNvSpPr>
            <a:spLocks noGrp="1"/>
          </p:cNvSpPr>
          <p:nvPr>
            <p:ph idx="1"/>
          </p:nvPr>
        </p:nvSpPr>
        <p:spPr>
          <a:xfrm>
            <a:off x="838200" y="1160585"/>
            <a:ext cx="10515600" cy="572423"/>
          </a:xfrm>
        </p:spPr>
        <p:txBody>
          <a:bodyPr>
            <a:normAutofit/>
          </a:bodyPr>
          <a:lstStyle/>
          <a:p>
            <a:r>
              <a:rPr lang="ru-RU" dirty="0">
                <a:latin typeface="Times New Roman" panose="02020603050405020304" pitchFamily="18" charset="0"/>
                <a:cs typeface="Times New Roman" panose="02020603050405020304" pitchFamily="18" charset="0"/>
              </a:rPr>
              <a:t>Лучший </a:t>
            </a:r>
            <a:r>
              <a:rPr lang="en-US" dirty="0" err="1">
                <a:latin typeface="Times New Roman" panose="02020603050405020304" pitchFamily="18" charset="0"/>
                <a:cs typeface="Times New Roman" panose="02020603050405020304" pitchFamily="18" charset="0"/>
              </a:rPr>
              <a:t>PipeLine</a:t>
            </a:r>
            <a:r>
              <a:rPr lang="ru-RU" dirty="0">
                <a:latin typeface="Times New Roman" panose="02020603050405020304" pitchFamily="18" charset="0"/>
                <a:cs typeface="Times New Roman" panose="02020603050405020304" pitchFamily="18" charset="0"/>
              </a:rPr>
              <a:t> для структуры с одной моделью</a:t>
            </a:r>
          </a:p>
        </p:txBody>
      </p:sp>
      <p:sp>
        <p:nvSpPr>
          <p:cNvPr id="4" name="Номер слайда 3">
            <a:extLst>
              <a:ext uri="{FF2B5EF4-FFF2-40B4-BE49-F238E27FC236}">
                <a16:creationId xmlns:a16="http://schemas.microsoft.com/office/drawing/2014/main" id="{540CC0A2-5E3A-0763-D6B9-441F0E8AAE10}"/>
              </a:ext>
            </a:extLst>
          </p:cNvPr>
          <p:cNvSpPr>
            <a:spLocks noGrp="1"/>
          </p:cNvSpPr>
          <p:nvPr>
            <p:ph type="sldNum" sz="quarter" idx="12"/>
          </p:nvPr>
        </p:nvSpPr>
        <p:spPr/>
        <p:txBody>
          <a:bodyPr/>
          <a:lstStyle/>
          <a:p>
            <a:fld id="{DD52A6CB-90DA-4351-BF49-99661FABD7B0}" type="slidenum">
              <a:rPr lang="ru-RU" smtClean="0"/>
              <a:t>22</a:t>
            </a:fld>
            <a:endParaRPr lang="ru-RU"/>
          </a:p>
        </p:txBody>
      </p:sp>
      <p:sp>
        <p:nvSpPr>
          <p:cNvPr id="9" name="Rectangle 4">
            <a:extLst>
              <a:ext uri="{FF2B5EF4-FFF2-40B4-BE49-F238E27FC236}">
                <a16:creationId xmlns:a16="http://schemas.microsoft.com/office/drawing/2014/main" id="{38E013D2-16CB-9A4E-BF1F-0AF6B86C614B}"/>
              </a:ext>
            </a:extLst>
          </p:cNvPr>
          <p:cNvSpPr>
            <a:spLocks noChangeArrowheads="1"/>
          </p:cNvSpPr>
          <p:nvPr/>
        </p:nvSpPr>
        <p:spPr bwMode="auto">
          <a:xfrm>
            <a:off x="3613588" y="3763857"/>
            <a:ext cx="4964821"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Графики кривой </a:t>
            </a:r>
            <a:r>
              <a:rPr kumimoji="0" lang="en-US" altLang="ru-RU"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QINI</a:t>
            </a:r>
            <a:r>
              <a:rPr kumimoji="0" lang="ru-RU" altLang="ru-RU"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 и </a:t>
            </a:r>
            <a:r>
              <a:rPr kumimoji="0" lang="en-US" altLang="ru-RU"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UpLift </a:t>
            </a:r>
            <a:r>
              <a:rPr kumimoji="0" lang="ru-RU" altLang="ru-RU"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для результатов моделирования одной моделью в лучшем случае</a:t>
            </a:r>
            <a:endParaRPr kumimoji="0" lang="ru-RU" altLang="ru-RU" sz="800" b="0" i="0" u="none" strike="noStrike" cap="none" normalizeH="0" baseline="0" dirty="0">
              <a:ln>
                <a:noFill/>
              </a:ln>
              <a:solidFill>
                <a:schemeClr val="tx1"/>
              </a:solidFill>
              <a:effectLst/>
            </a:endParaRPr>
          </a:p>
        </p:txBody>
      </p:sp>
      <p:sp>
        <p:nvSpPr>
          <p:cNvPr id="10" name="Rectangle 5">
            <a:extLst>
              <a:ext uri="{FF2B5EF4-FFF2-40B4-BE49-F238E27FC236}">
                <a16:creationId xmlns:a16="http://schemas.microsoft.com/office/drawing/2014/main" id="{82A37233-8D3D-87FB-5D62-8A72EA7A8B8C}"/>
              </a:ext>
            </a:extLst>
          </p:cNvPr>
          <p:cNvSpPr>
            <a:spLocks noChangeArrowheads="1"/>
          </p:cNvSpPr>
          <p:nvPr/>
        </p:nvSpPr>
        <p:spPr bwMode="auto">
          <a:xfrm>
            <a:off x="3395132" y="6327687"/>
            <a:ext cx="5588000"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Графики кривой QINI и </a:t>
            </a:r>
            <a:r>
              <a:rPr kumimoji="0" lang="ru-RU" altLang="ru-RU" sz="900" b="0" i="1" u="none" strike="noStrike" cap="none" normalizeH="0" baseline="0" dirty="0" err="1">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UpLift</a:t>
            </a:r>
            <a:r>
              <a:rPr kumimoji="0" lang="ru-RU" altLang="ru-RU"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 для результатов моделирования одной моделью в худшем случае</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pic>
        <p:nvPicPr>
          <p:cNvPr id="11" name="Рисунок 10">
            <a:extLst>
              <a:ext uri="{FF2B5EF4-FFF2-40B4-BE49-F238E27FC236}">
                <a16:creationId xmlns:a16="http://schemas.microsoft.com/office/drawing/2014/main" id="{5984D912-83F0-6866-7282-B46C752CB9E0}"/>
              </a:ext>
            </a:extLst>
          </p:cNvPr>
          <p:cNvPicPr>
            <a:picLocks noChangeAspect="1"/>
          </p:cNvPicPr>
          <p:nvPr/>
        </p:nvPicPr>
        <p:blipFill>
          <a:blip r:embed="rId2"/>
          <a:stretch>
            <a:fillRect/>
          </a:stretch>
        </p:blipFill>
        <p:spPr>
          <a:xfrm>
            <a:off x="3035934" y="1692761"/>
            <a:ext cx="6120130" cy="2056765"/>
          </a:xfrm>
          <a:prstGeom prst="rect">
            <a:avLst/>
          </a:prstGeom>
        </p:spPr>
      </p:pic>
      <p:pic>
        <p:nvPicPr>
          <p:cNvPr id="12" name="Рисунок 11">
            <a:extLst>
              <a:ext uri="{FF2B5EF4-FFF2-40B4-BE49-F238E27FC236}">
                <a16:creationId xmlns:a16="http://schemas.microsoft.com/office/drawing/2014/main" id="{98A57946-51AD-8B0D-C1DA-0DC4631E7C18}"/>
              </a:ext>
            </a:extLst>
          </p:cNvPr>
          <p:cNvPicPr>
            <a:picLocks noChangeAspect="1"/>
          </p:cNvPicPr>
          <p:nvPr/>
        </p:nvPicPr>
        <p:blipFill>
          <a:blip r:embed="rId3"/>
          <a:stretch>
            <a:fillRect/>
          </a:stretch>
        </p:blipFill>
        <p:spPr>
          <a:xfrm>
            <a:off x="3035934" y="4263576"/>
            <a:ext cx="6120130" cy="2049780"/>
          </a:xfrm>
          <a:prstGeom prst="rect">
            <a:avLst/>
          </a:prstGeom>
        </p:spPr>
      </p:pic>
    </p:spTree>
    <p:extLst>
      <p:ext uri="{BB962C8B-B14F-4D97-AF65-F5344CB8AC3E}">
        <p14:creationId xmlns:p14="http://schemas.microsoft.com/office/powerpoint/2010/main" val="32269217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DC9BE10-D1FA-FE3B-3CDE-11915BBC8AA9}"/>
              </a:ext>
            </a:extLst>
          </p:cNvPr>
          <p:cNvSpPr>
            <a:spLocks noGrp="1"/>
          </p:cNvSpPr>
          <p:nvPr>
            <p:ph type="title"/>
          </p:nvPr>
        </p:nvSpPr>
        <p:spPr>
          <a:xfrm>
            <a:off x="838200" y="198071"/>
            <a:ext cx="10515600" cy="725121"/>
          </a:xfrm>
        </p:spPr>
        <p:txBody>
          <a:bodyPr>
            <a:normAutofit fontScale="90000"/>
          </a:bodyPr>
          <a:lstStyle/>
          <a:p>
            <a:r>
              <a:rPr lang="ru-RU" dirty="0">
                <a:latin typeface="Times New Roman" panose="02020603050405020304" pitchFamily="18" charset="0"/>
                <a:cs typeface="Times New Roman" panose="02020603050405020304" pitchFamily="18" charset="0"/>
              </a:rPr>
              <a:t>Графические результаты работы моделей на собственных данных - 7</a:t>
            </a:r>
          </a:p>
        </p:txBody>
      </p:sp>
      <p:sp>
        <p:nvSpPr>
          <p:cNvPr id="3" name="Объект 2">
            <a:extLst>
              <a:ext uri="{FF2B5EF4-FFF2-40B4-BE49-F238E27FC236}">
                <a16:creationId xmlns:a16="http://schemas.microsoft.com/office/drawing/2014/main" id="{BC1F23B4-4143-F366-7562-70887AF1B651}"/>
              </a:ext>
            </a:extLst>
          </p:cNvPr>
          <p:cNvSpPr>
            <a:spLocks noGrp="1"/>
          </p:cNvSpPr>
          <p:nvPr>
            <p:ph idx="1"/>
          </p:nvPr>
        </p:nvSpPr>
        <p:spPr>
          <a:xfrm>
            <a:off x="838200" y="1160586"/>
            <a:ext cx="10515600" cy="365126"/>
          </a:xfrm>
        </p:spPr>
        <p:txBody>
          <a:bodyPr>
            <a:normAutofit fontScale="77500" lnSpcReduction="20000"/>
          </a:bodyPr>
          <a:lstStyle/>
          <a:p>
            <a:r>
              <a:rPr lang="ru-RU" dirty="0">
                <a:latin typeface="Times New Roman" panose="02020603050405020304" pitchFamily="18" charset="0"/>
                <a:cs typeface="Times New Roman" panose="02020603050405020304" pitchFamily="18" charset="0"/>
              </a:rPr>
              <a:t>Лучший </a:t>
            </a:r>
            <a:r>
              <a:rPr lang="en-US" dirty="0" err="1">
                <a:latin typeface="Times New Roman" panose="02020603050405020304" pitchFamily="18" charset="0"/>
                <a:cs typeface="Times New Roman" panose="02020603050405020304" pitchFamily="18" charset="0"/>
              </a:rPr>
              <a:t>PipeLine</a:t>
            </a:r>
            <a:r>
              <a:rPr lang="ru-RU" dirty="0">
                <a:latin typeface="Times New Roman" panose="02020603050405020304" pitchFamily="18" charset="0"/>
                <a:cs typeface="Times New Roman" panose="02020603050405020304" pitchFamily="18" charset="0"/>
              </a:rPr>
              <a:t> для структуры с трансформацией класса к задаче с регрессией</a:t>
            </a:r>
          </a:p>
        </p:txBody>
      </p:sp>
      <p:sp>
        <p:nvSpPr>
          <p:cNvPr id="4" name="Номер слайда 3">
            <a:extLst>
              <a:ext uri="{FF2B5EF4-FFF2-40B4-BE49-F238E27FC236}">
                <a16:creationId xmlns:a16="http://schemas.microsoft.com/office/drawing/2014/main" id="{540CC0A2-5E3A-0763-D6B9-441F0E8AAE10}"/>
              </a:ext>
            </a:extLst>
          </p:cNvPr>
          <p:cNvSpPr>
            <a:spLocks noGrp="1"/>
          </p:cNvSpPr>
          <p:nvPr>
            <p:ph type="sldNum" sz="quarter" idx="12"/>
          </p:nvPr>
        </p:nvSpPr>
        <p:spPr/>
        <p:txBody>
          <a:bodyPr/>
          <a:lstStyle/>
          <a:p>
            <a:fld id="{DD52A6CB-90DA-4351-BF49-99661FABD7B0}" type="slidenum">
              <a:rPr lang="ru-RU" smtClean="0"/>
              <a:t>23</a:t>
            </a:fld>
            <a:endParaRPr lang="ru-RU"/>
          </a:p>
        </p:txBody>
      </p:sp>
      <p:sp>
        <p:nvSpPr>
          <p:cNvPr id="9" name="Rectangle 4">
            <a:extLst>
              <a:ext uri="{FF2B5EF4-FFF2-40B4-BE49-F238E27FC236}">
                <a16:creationId xmlns:a16="http://schemas.microsoft.com/office/drawing/2014/main" id="{38E013D2-16CB-9A4E-BF1F-0AF6B86C614B}"/>
              </a:ext>
            </a:extLst>
          </p:cNvPr>
          <p:cNvSpPr>
            <a:spLocks noChangeArrowheads="1"/>
          </p:cNvSpPr>
          <p:nvPr/>
        </p:nvSpPr>
        <p:spPr bwMode="auto">
          <a:xfrm>
            <a:off x="3355505" y="3710199"/>
            <a:ext cx="5480988"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Графики кривой </a:t>
            </a:r>
            <a:r>
              <a:rPr kumimoji="0" lang="en-US" altLang="ru-RU"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QINI</a:t>
            </a:r>
            <a:r>
              <a:rPr kumimoji="0" lang="ru-RU" altLang="ru-RU"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 и </a:t>
            </a:r>
            <a:r>
              <a:rPr kumimoji="0" lang="en-US" altLang="ru-RU"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UpLift </a:t>
            </a:r>
            <a:r>
              <a:rPr kumimoji="0" lang="ru-RU" altLang="ru-RU"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для результатов моделирования с трансформацией класса в лучшем случае</a:t>
            </a:r>
            <a:endParaRPr kumimoji="0" lang="ru-RU" altLang="ru-RU" sz="800" b="0" i="0" u="none" strike="noStrike" cap="none" normalizeH="0" baseline="0" dirty="0">
              <a:ln>
                <a:noFill/>
              </a:ln>
              <a:solidFill>
                <a:schemeClr val="tx1"/>
              </a:solidFill>
              <a:effectLst/>
            </a:endParaRPr>
          </a:p>
        </p:txBody>
      </p:sp>
      <p:sp>
        <p:nvSpPr>
          <p:cNvPr id="10" name="Rectangle 5">
            <a:extLst>
              <a:ext uri="{FF2B5EF4-FFF2-40B4-BE49-F238E27FC236}">
                <a16:creationId xmlns:a16="http://schemas.microsoft.com/office/drawing/2014/main" id="{82A37233-8D3D-87FB-5D62-8A72EA7A8B8C}"/>
              </a:ext>
            </a:extLst>
          </p:cNvPr>
          <p:cNvSpPr>
            <a:spLocks noChangeArrowheads="1"/>
          </p:cNvSpPr>
          <p:nvPr/>
        </p:nvSpPr>
        <p:spPr bwMode="auto">
          <a:xfrm>
            <a:off x="3301999" y="6337079"/>
            <a:ext cx="5588000"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Графики кривой QINI и </a:t>
            </a:r>
            <a:r>
              <a:rPr kumimoji="0" lang="ru-RU" altLang="ru-RU" sz="900" b="0" i="1" u="none" strike="noStrike" cap="none" normalizeH="0" baseline="0" dirty="0" err="1">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UpLift</a:t>
            </a:r>
            <a:r>
              <a:rPr kumimoji="0" lang="ru-RU" altLang="ru-RU"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 для результатов моделирования с трансформацией класса в худшем случае</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pic>
        <p:nvPicPr>
          <p:cNvPr id="5" name="Рисунок 4">
            <a:extLst>
              <a:ext uri="{FF2B5EF4-FFF2-40B4-BE49-F238E27FC236}">
                <a16:creationId xmlns:a16="http://schemas.microsoft.com/office/drawing/2014/main" id="{444B88EC-B203-3BBF-3565-9CC16BBCDAA1}"/>
              </a:ext>
            </a:extLst>
          </p:cNvPr>
          <p:cNvPicPr>
            <a:picLocks noChangeAspect="1"/>
          </p:cNvPicPr>
          <p:nvPr/>
        </p:nvPicPr>
        <p:blipFill>
          <a:blip r:embed="rId2"/>
          <a:stretch>
            <a:fillRect/>
          </a:stretch>
        </p:blipFill>
        <p:spPr>
          <a:xfrm>
            <a:off x="3035934" y="1678834"/>
            <a:ext cx="6120130" cy="2056765"/>
          </a:xfrm>
          <a:prstGeom prst="rect">
            <a:avLst/>
          </a:prstGeom>
        </p:spPr>
      </p:pic>
      <p:pic>
        <p:nvPicPr>
          <p:cNvPr id="6" name="Рисунок 5">
            <a:extLst>
              <a:ext uri="{FF2B5EF4-FFF2-40B4-BE49-F238E27FC236}">
                <a16:creationId xmlns:a16="http://schemas.microsoft.com/office/drawing/2014/main" id="{B1837DE5-055F-4B7E-D8FF-6E18DC076C65}"/>
              </a:ext>
            </a:extLst>
          </p:cNvPr>
          <p:cNvPicPr>
            <a:picLocks noChangeAspect="1"/>
          </p:cNvPicPr>
          <p:nvPr/>
        </p:nvPicPr>
        <p:blipFill>
          <a:blip r:embed="rId3"/>
          <a:stretch>
            <a:fillRect/>
          </a:stretch>
        </p:blipFill>
        <p:spPr>
          <a:xfrm>
            <a:off x="3035934" y="4280314"/>
            <a:ext cx="6120130" cy="2056765"/>
          </a:xfrm>
          <a:prstGeom prst="rect">
            <a:avLst/>
          </a:prstGeom>
        </p:spPr>
      </p:pic>
    </p:spTree>
    <p:extLst>
      <p:ext uri="{BB962C8B-B14F-4D97-AF65-F5344CB8AC3E}">
        <p14:creationId xmlns:p14="http://schemas.microsoft.com/office/powerpoint/2010/main" val="2402784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8754D10-8732-4478-9290-D4DCB73EB831}"/>
              </a:ext>
            </a:extLst>
          </p:cNvPr>
          <p:cNvSpPr>
            <a:spLocks noGrp="1"/>
          </p:cNvSpPr>
          <p:nvPr>
            <p:ph type="title"/>
          </p:nvPr>
        </p:nvSpPr>
        <p:spPr>
          <a:xfrm>
            <a:off x="721790" y="43725"/>
            <a:ext cx="3887788" cy="936438"/>
          </a:xfrm>
        </p:spPr>
        <p:txBody>
          <a:bodyPr>
            <a:normAutofit/>
          </a:bodyPr>
          <a:lstStyle/>
          <a:p>
            <a:r>
              <a:rPr lang="ru-RU" sz="4000" dirty="0">
                <a:latin typeface="Times New Roman" panose="02020603050405020304" pitchFamily="18" charset="0"/>
                <a:cs typeface="Times New Roman" panose="02020603050405020304" pitchFamily="18" charset="0"/>
              </a:rPr>
              <a:t>Цель работы</a:t>
            </a:r>
          </a:p>
        </p:txBody>
      </p:sp>
      <p:sp>
        <p:nvSpPr>
          <p:cNvPr id="3" name="Объект 2">
            <a:extLst>
              <a:ext uri="{FF2B5EF4-FFF2-40B4-BE49-F238E27FC236}">
                <a16:creationId xmlns:a16="http://schemas.microsoft.com/office/drawing/2014/main" id="{4C76C28A-3237-42EF-A6AA-0DC40DB1028A}"/>
              </a:ext>
            </a:extLst>
          </p:cNvPr>
          <p:cNvSpPr>
            <a:spLocks noGrp="1"/>
          </p:cNvSpPr>
          <p:nvPr>
            <p:ph idx="1"/>
          </p:nvPr>
        </p:nvSpPr>
        <p:spPr>
          <a:xfrm>
            <a:off x="721790" y="891901"/>
            <a:ext cx="10713718" cy="606699"/>
          </a:xfrm>
        </p:spPr>
        <p:txBody>
          <a:bodyPr>
            <a:normAutofit/>
          </a:bodyPr>
          <a:lstStyle/>
          <a:p>
            <a:pPr marL="0" indent="450000" algn="just"/>
            <a:r>
              <a:rPr lang="ru-RU" sz="2400" dirty="0">
                <a:effectLst/>
                <a:latin typeface="Times New Roman" panose="02020603050405020304" pitchFamily="18" charset="0"/>
                <a:ea typeface="Calibri" panose="020F0502020204030204" pitchFamily="34" charset="0"/>
                <a:cs typeface="Times New Roman" panose="02020603050405020304" pitchFamily="18" charset="0"/>
              </a:rPr>
              <a:t>Разработать </a:t>
            </a:r>
            <a:r>
              <a:rPr lang="ru-RU" sz="2400" dirty="0">
                <a:latin typeface="Times New Roman" panose="02020603050405020304" pitchFamily="18" charset="0"/>
                <a:ea typeface="Calibri" panose="020F0502020204030204" pitchFamily="34" charset="0"/>
              </a:rPr>
              <a:t>алгоритм </a:t>
            </a:r>
            <a:r>
              <a:rPr lang="en-US" sz="2400" dirty="0">
                <a:latin typeface="Times New Roman" panose="02020603050405020304" pitchFamily="18" charset="0"/>
                <a:ea typeface="Calibri" panose="020F0502020204030204" pitchFamily="34" charset="0"/>
              </a:rPr>
              <a:t>UpLift </a:t>
            </a:r>
            <a:r>
              <a:rPr lang="ru-RU" sz="2400" dirty="0">
                <a:latin typeface="Times New Roman" panose="02020603050405020304" pitchFamily="18" charset="0"/>
                <a:ea typeface="Calibri" panose="020F0502020204030204" pitchFamily="34" charset="0"/>
              </a:rPr>
              <a:t>моделирования для рекламной кампании</a:t>
            </a:r>
            <a:endParaRPr lang="ru-RU" sz="2400" dirty="0">
              <a:latin typeface="Times New Roman" panose="02020603050405020304" pitchFamily="18" charset="0"/>
              <a:cs typeface="Times New Roman" panose="02020603050405020304" pitchFamily="18" charset="0"/>
            </a:endParaRPr>
          </a:p>
        </p:txBody>
      </p:sp>
      <p:sp>
        <p:nvSpPr>
          <p:cNvPr id="5" name="Прямоугольник 4">
            <a:extLst>
              <a:ext uri="{FF2B5EF4-FFF2-40B4-BE49-F238E27FC236}">
                <a16:creationId xmlns:a16="http://schemas.microsoft.com/office/drawing/2014/main" id="{2E35EEF9-780C-4471-BC54-9C8095903C4E}"/>
              </a:ext>
            </a:extLst>
          </p:cNvPr>
          <p:cNvSpPr/>
          <p:nvPr/>
        </p:nvSpPr>
        <p:spPr>
          <a:xfrm>
            <a:off x="721790" y="1570509"/>
            <a:ext cx="11537943" cy="4154984"/>
          </a:xfrm>
          <a:prstGeom prst="rect">
            <a:avLst/>
          </a:prstGeom>
        </p:spPr>
        <p:txBody>
          <a:bodyPr wrap="square">
            <a:spAutoFit/>
          </a:bodyPr>
          <a:lstStyle/>
          <a:p>
            <a:r>
              <a:rPr lang="ru-RU" sz="2400" b="1" dirty="0">
                <a:latin typeface="Times New Roman" panose="02020603050405020304" pitchFamily="18" charset="0"/>
                <a:cs typeface="Times New Roman" panose="02020603050405020304" pitchFamily="18" charset="0"/>
              </a:rPr>
              <a:t>Задачи:</a:t>
            </a:r>
          </a:p>
          <a:p>
            <a:pPr marL="803275" indent="-268288">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 Исследование решений задачи на открытых данных </a:t>
            </a:r>
            <a:r>
              <a:rPr lang="en-US" sz="2400" dirty="0">
                <a:latin typeface="Times New Roman" panose="02020603050405020304" pitchFamily="18" charset="0"/>
                <a:cs typeface="Times New Roman" panose="02020603050405020304" pitchFamily="18" charset="0"/>
              </a:rPr>
              <a:t>X5-Retail</a:t>
            </a:r>
            <a:endParaRPr lang="ru-RU" sz="2400" dirty="0">
              <a:latin typeface="Times New Roman" panose="02020603050405020304" pitchFamily="18" charset="0"/>
              <a:cs typeface="Times New Roman" panose="02020603050405020304" pitchFamily="18" charset="0"/>
            </a:endParaRPr>
          </a:p>
          <a:p>
            <a:pPr marL="1335087" lvl="1" indent="-342900">
              <a:buFont typeface="Courier New" panose="02070309020205020404" pitchFamily="49" charset="0"/>
              <a:buChar char="o"/>
            </a:pPr>
            <a:r>
              <a:rPr lang="ru-RU" sz="2400" dirty="0">
                <a:latin typeface="Times New Roman" panose="02020603050405020304" pitchFamily="18" charset="0"/>
                <a:cs typeface="Times New Roman" panose="02020603050405020304" pitchFamily="18" charset="0"/>
              </a:rPr>
              <a:t>Выбор метрик качества;</a:t>
            </a:r>
          </a:p>
          <a:p>
            <a:pPr marL="1335087" lvl="1" indent="-342900">
              <a:buFont typeface="Courier New" panose="02070309020205020404" pitchFamily="49" charset="0"/>
              <a:buChar char="o"/>
            </a:pPr>
            <a:r>
              <a:rPr lang="ru-RU" sz="2400" dirty="0">
                <a:latin typeface="Times New Roman" panose="02020603050405020304" pitchFamily="18" charset="0"/>
                <a:cs typeface="Times New Roman" panose="02020603050405020304" pitchFamily="18" charset="0"/>
              </a:rPr>
              <a:t>Выбор используемых моделей и исследование их качества работы</a:t>
            </a:r>
            <a:r>
              <a:rPr lang="en-US" sz="2400" dirty="0">
                <a:latin typeface="Times New Roman" panose="02020603050405020304" pitchFamily="18" charset="0"/>
                <a:cs typeface="Times New Roman" panose="02020603050405020304" pitchFamily="18" charset="0"/>
              </a:rPr>
              <a:t>;</a:t>
            </a:r>
            <a:endParaRPr lang="ru-RU" sz="2400" dirty="0">
              <a:latin typeface="Times New Roman" panose="02020603050405020304" pitchFamily="18" charset="0"/>
              <a:cs typeface="Times New Roman" panose="02020603050405020304" pitchFamily="18" charset="0"/>
            </a:endParaRPr>
          </a:p>
          <a:p>
            <a:pPr marL="1335087" lvl="1" indent="-342900">
              <a:buFont typeface="Courier New" panose="02070309020205020404" pitchFamily="49" charset="0"/>
              <a:buChar char="o"/>
            </a:pPr>
            <a:r>
              <a:rPr lang="ru-RU" sz="2400" dirty="0">
                <a:latin typeface="Times New Roman" panose="02020603050405020304" pitchFamily="18" charset="0"/>
                <a:cs typeface="Times New Roman" panose="02020603050405020304" pitchFamily="18" charset="0"/>
              </a:rPr>
              <a:t>Сравнение полученных результатов.</a:t>
            </a:r>
            <a:endParaRPr lang="en-US" sz="2400" dirty="0">
              <a:latin typeface="Times New Roman" panose="02020603050405020304" pitchFamily="18" charset="0"/>
              <a:cs typeface="Times New Roman" panose="02020603050405020304" pitchFamily="18" charset="0"/>
            </a:endParaRPr>
          </a:p>
          <a:p>
            <a:pPr marL="877887" indent="-342900">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Исследование решений задачи на собственных данных ретейл компании косметики и парфюмерии</a:t>
            </a:r>
          </a:p>
          <a:p>
            <a:pPr marL="1335087" lvl="1" indent="-342900">
              <a:buFont typeface="Courier New" panose="02070309020205020404" pitchFamily="49" charset="0"/>
              <a:buChar char="o"/>
            </a:pPr>
            <a:r>
              <a:rPr lang="ru-RU" sz="2400" dirty="0">
                <a:latin typeface="Times New Roman" panose="02020603050405020304" pitchFamily="18" charset="0"/>
                <a:cs typeface="Times New Roman" panose="02020603050405020304" pitchFamily="18" charset="0"/>
              </a:rPr>
              <a:t>Выбор метрик качества;</a:t>
            </a:r>
          </a:p>
          <a:p>
            <a:pPr marL="1335087" lvl="1" indent="-342900">
              <a:buFont typeface="Courier New" panose="02070309020205020404" pitchFamily="49" charset="0"/>
              <a:buChar char="o"/>
            </a:pPr>
            <a:r>
              <a:rPr lang="ru-RU" sz="2400" dirty="0">
                <a:latin typeface="Times New Roman" panose="02020603050405020304" pitchFamily="18" charset="0"/>
                <a:cs typeface="Times New Roman" panose="02020603050405020304" pitchFamily="18" charset="0"/>
              </a:rPr>
              <a:t>Выбор используемых моделей и исследование их качества работы</a:t>
            </a:r>
            <a:r>
              <a:rPr lang="en-US" sz="2400" dirty="0">
                <a:latin typeface="Times New Roman" panose="02020603050405020304" pitchFamily="18" charset="0"/>
                <a:cs typeface="Times New Roman" panose="02020603050405020304" pitchFamily="18" charset="0"/>
              </a:rPr>
              <a:t>;</a:t>
            </a:r>
            <a:endParaRPr lang="ru-RU" sz="2400" dirty="0">
              <a:latin typeface="Times New Roman" panose="02020603050405020304" pitchFamily="18" charset="0"/>
              <a:cs typeface="Times New Roman" panose="02020603050405020304" pitchFamily="18" charset="0"/>
            </a:endParaRPr>
          </a:p>
          <a:p>
            <a:pPr marL="1335087" lvl="1" indent="-342900">
              <a:buFont typeface="Courier New" panose="02070309020205020404" pitchFamily="49" charset="0"/>
              <a:buChar char="o"/>
            </a:pPr>
            <a:r>
              <a:rPr lang="ru-RU" sz="2400" dirty="0">
                <a:latin typeface="Times New Roman" panose="02020603050405020304" pitchFamily="18" charset="0"/>
                <a:cs typeface="Times New Roman" panose="02020603050405020304" pitchFamily="18" charset="0"/>
              </a:rPr>
              <a:t>Сравнение полученных результатов.</a:t>
            </a:r>
            <a:endParaRPr lang="en-US" sz="2400" dirty="0">
              <a:latin typeface="Times New Roman" panose="02020603050405020304" pitchFamily="18" charset="0"/>
              <a:cs typeface="Times New Roman" panose="02020603050405020304" pitchFamily="18" charset="0"/>
            </a:endParaRPr>
          </a:p>
          <a:p>
            <a:pPr marL="877887" indent="-342900">
              <a:buFont typeface="Arial" panose="020B0604020202020204" pitchFamily="34" charset="0"/>
              <a:buChar char="•"/>
            </a:pPr>
            <a:endParaRPr lang="ru-RU" sz="2400" dirty="0">
              <a:latin typeface="Times New Roman" panose="02020603050405020304" pitchFamily="18" charset="0"/>
              <a:cs typeface="Times New Roman" panose="02020603050405020304" pitchFamily="18" charset="0"/>
            </a:endParaRPr>
          </a:p>
        </p:txBody>
      </p:sp>
      <p:sp>
        <p:nvSpPr>
          <p:cNvPr id="6" name="Номер слайда 5">
            <a:extLst>
              <a:ext uri="{FF2B5EF4-FFF2-40B4-BE49-F238E27FC236}">
                <a16:creationId xmlns:a16="http://schemas.microsoft.com/office/drawing/2014/main" id="{104FEF31-44B7-77B2-D3A0-1E4D25E3BE2B}"/>
              </a:ext>
            </a:extLst>
          </p:cNvPr>
          <p:cNvSpPr>
            <a:spLocks noGrp="1"/>
          </p:cNvSpPr>
          <p:nvPr>
            <p:ph type="sldNum" sz="quarter" idx="12"/>
          </p:nvPr>
        </p:nvSpPr>
        <p:spPr/>
        <p:txBody>
          <a:bodyPr/>
          <a:lstStyle/>
          <a:p>
            <a:fld id="{DD52A6CB-90DA-4351-BF49-99661FABD7B0}" type="slidenum">
              <a:rPr lang="ru-RU" sz="2000" smtClean="0"/>
              <a:t>3</a:t>
            </a:fld>
            <a:endParaRPr lang="ru-RU" sz="2000" dirty="0"/>
          </a:p>
        </p:txBody>
      </p:sp>
    </p:spTree>
    <p:extLst>
      <p:ext uri="{BB962C8B-B14F-4D97-AF65-F5344CB8AC3E}">
        <p14:creationId xmlns:p14="http://schemas.microsoft.com/office/powerpoint/2010/main" val="3688185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554E992-7788-4807-B214-E83A592BA021}"/>
              </a:ext>
            </a:extLst>
          </p:cNvPr>
          <p:cNvSpPr>
            <a:spLocks noGrp="1"/>
          </p:cNvSpPr>
          <p:nvPr>
            <p:ph type="title"/>
          </p:nvPr>
        </p:nvSpPr>
        <p:spPr>
          <a:xfrm>
            <a:off x="481495" y="85011"/>
            <a:ext cx="6042397" cy="849145"/>
          </a:xfrm>
        </p:spPr>
        <p:txBody>
          <a:bodyPr>
            <a:normAutofit fontScale="90000"/>
          </a:bodyPr>
          <a:lstStyle/>
          <a:p>
            <a:r>
              <a:rPr lang="ru-RU" sz="4000" dirty="0">
                <a:latin typeface="Times New Roman" panose="02020603050405020304" pitchFamily="18" charset="0"/>
                <a:cs typeface="Times New Roman" panose="02020603050405020304" pitchFamily="18" charset="0"/>
              </a:rPr>
              <a:t>Описание набора данных </a:t>
            </a:r>
            <a:r>
              <a:rPr lang="en-US" sz="4000" dirty="0">
                <a:latin typeface="Times New Roman" panose="02020603050405020304" pitchFamily="18" charset="0"/>
                <a:cs typeface="Times New Roman" panose="02020603050405020304" pitchFamily="18" charset="0"/>
              </a:rPr>
              <a:t>X5</a:t>
            </a:r>
            <a:endParaRPr lang="ru-RU" sz="4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1457974-9177-4E93-94F3-5D9BF396588D}"/>
              </a:ext>
            </a:extLst>
          </p:cNvPr>
          <p:cNvSpPr txBox="1"/>
          <p:nvPr/>
        </p:nvSpPr>
        <p:spPr>
          <a:xfrm>
            <a:off x="722749" y="1007501"/>
            <a:ext cx="5909554" cy="3693319"/>
          </a:xfrm>
          <a:prstGeom prst="rect">
            <a:avLst/>
          </a:prstGeom>
          <a:noFill/>
        </p:spPr>
        <p:txBody>
          <a:bodyPr wrap="square" rtlCol="0">
            <a:spAutoFit/>
          </a:bodyPr>
          <a:lstStyle/>
          <a:p>
            <a:r>
              <a:rPr lang="ru-RU" dirty="0">
                <a:latin typeface="Times New Roman" panose="02020603050405020304" pitchFamily="18" charset="0"/>
                <a:cs typeface="Times New Roman" panose="02020603050405020304" pitchFamily="18" charset="0"/>
              </a:rPr>
              <a:t>Источник данных – открытое соревнование сообщества  </a:t>
            </a:r>
            <a:r>
              <a:rPr lang="en-US" dirty="0">
                <a:latin typeface="Times New Roman" panose="02020603050405020304" pitchFamily="18" charset="0"/>
                <a:cs typeface="Times New Roman" panose="02020603050405020304" pitchFamily="18" charset="0"/>
              </a:rPr>
              <a:t>ODS </a:t>
            </a:r>
            <a:r>
              <a:rPr lang="ru-RU" dirty="0">
                <a:latin typeface="Times New Roman" panose="02020603050405020304" pitchFamily="18" charset="0"/>
                <a:cs typeface="Times New Roman" panose="02020603050405020304" pitchFamily="18" charset="0"/>
              </a:rPr>
              <a:t>в партнерстве с </a:t>
            </a:r>
            <a:r>
              <a:rPr lang="en-US" dirty="0">
                <a:latin typeface="Times New Roman" panose="02020603050405020304" pitchFamily="18" charset="0"/>
                <a:cs typeface="Times New Roman" panose="02020603050405020304" pitchFamily="18" charset="0"/>
              </a:rPr>
              <a:t>“X5 Retail” </a:t>
            </a:r>
            <a:r>
              <a:rPr lang="ru-RU" dirty="0">
                <a:latin typeface="Times New Roman" panose="02020603050405020304" pitchFamily="18" charset="0"/>
                <a:cs typeface="Times New Roman" panose="02020603050405020304" pitchFamily="18" charset="0"/>
              </a:rPr>
              <a:t>по </a:t>
            </a:r>
            <a:r>
              <a:rPr lang="en-US" dirty="0">
                <a:latin typeface="Times New Roman" panose="02020603050405020304" pitchFamily="18" charset="0"/>
                <a:cs typeface="Times New Roman" panose="02020603050405020304" pitchFamily="18" charset="0"/>
              </a:rPr>
              <a:t>UpLift </a:t>
            </a:r>
            <a:r>
              <a:rPr lang="ru-RU" dirty="0">
                <a:latin typeface="Times New Roman" panose="02020603050405020304" pitchFamily="18" charset="0"/>
                <a:cs typeface="Times New Roman" panose="02020603050405020304" pitchFamily="18" charset="0"/>
              </a:rPr>
              <a:t>моделированию.</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r>
              <a:rPr lang="ru-RU" dirty="0">
                <a:latin typeface="Times New Roman" panose="02020603050405020304" pitchFamily="18" charset="0"/>
                <a:cs typeface="Times New Roman" panose="02020603050405020304" pitchFamily="18" charset="0"/>
              </a:rPr>
              <a:t>Данные</a:t>
            </a:r>
            <a:r>
              <a:rPr lang="en-US"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ru-RU" dirty="0">
                <a:latin typeface="Times New Roman" panose="02020603050405020304" pitchFamily="18" charset="0"/>
                <a:cs typeface="Times New Roman" panose="02020603050405020304" pitchFamily="18" charset="0"/>
              </a:rPr>
              <a:t>Срез покупок за 4 месяца с детализацией до позиций в чеке.</a:t>
            </a:r>
          </a:p>
          <a:p>
            <a:pPr marL="742950" lvl="1" indent="-285750">
              <a:buFont typeface="Arial" panose="020B0604020202020204" pitchFamily="34" charset="0"/>
              <a:buChar char="•"/>
            </a:pPr>
            <a:r>
              <a:rPr lang="ru-RU" dirty="0">
                <a:latin typeface="Times New Roman" panose="02020603050405020304" pitchFamily="18" charset="0"/>
                <a:cs typeface="Times New Roman" panose="02020603050405020304" pitchFamily="18" charset="0"/>
              </a:rPr>
              <a:t>Клиентская база объемом около 400 тыс. человек</a:t>
            </a:r>
          </a:p>
          <a:p>
            <a:pPr marL="742950" lvl="1" indent="-285750">
              <a:buFont typeface="Arial" panose="020B0604020202020204" pitchFamily="34" charset="0"/>
              <a:buChar char="•"/>
            </a:pPr>
            <a:r>
              <a:rPr lang="ru-RU" dirty="0">
                <a:latin typeface="Times New Roman" panose="02020603050405020304" pitchFamily="18" charset="0"/>
                <a:cs typeface="Times New Roman" panose="02020603050405020304" pitchFamily="18" charset="0"/>
              </a:rPr>
              <a:t>Справочник номенклатур позиций в чеке.</a:t>
            </a:r>
          </a:p>
          <a:p>
            <a:pPr marL="742950" lvl="1" indent="-285750">
              <a:buFont typeface="Arial" panose="020B0604020202020204" pitchFamily="34" charset="0"/>
              <a:buChar char="•"/>
            </a:pPr>
            <a:r>
              <a:rPr lang="ru-RU" dirty="0">
                <a:latin typeface="Times New Roman" panose="02020603050405020304" pitchFamily="18" charset="0"/>
                <a:cs typeface="Times New Roman" panose="02020603050405020304" pitchFamily="18" charset="0"/>
              </a:rPr>
              <a:t>Набор целевых переменных</a:t>
            </a:r>
            <a:r>
              <a:rPr lang="en-US"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переменная – флаг воздействия на клиента </a:t>
            </a:r>
            <a:r>
              <a:rPr lang="en-US" dirty="0">
                <a:latin typeface="Times New Roman" panose="02020603050405020304" pitchFamily="18" charset="0"/>
                <a:cs typeface="Times New Roman" panose="02020603050405020304" pitchFamily="18" charset="0"/>
              </a:rPr>
              <a:t>[0, 1] </a:t>
            </a:r>
            <a:r>
              <a:rPr lang="ru-RU" dirty="0">
                <a:latin typeface="Times New Roman" panose="02020603050405020304" pitchFamily="18" charset="0"/>
                <a:cs typeface="Times New Roman" panose="02020603050405020304" pitchFamily="18" charset="0"/>
              </a:rPr>
              <a:t>и переменная – флаг выполнения целевого действия.</a:t>
            </a:r>
          </a:p>
          <a:p>
            <a:pPr marL="742950" lvl="1" indent="-285750">
              <a:buFont typeface="Arial" panose="020B0604020202020204" pitchFamily="34" charset="0"/>
              <a:buChar char="•"/>
            </a:pPr>
            <a:endParaRPr lang="ru-RU" dirty="0">
              <a:latin typeface="Times New Roman" panose="02020603050405020304" pitchFamily="18" charset="0"/>
              <a:cs typeface="Times New Roman" panose="02020603050405020304" pitchFamily="18" charset="0"/>
            </a:endParaRPr>
          </a:p>
        </p:txBody>
      </p:sp>
      <p:pic>
        <p:nvPicPr>
          <p:cNvPr id="14" name="Рисунок 13">
            <a:extLst>
              <a:ext uri="{FF2B5EF4-FFF2-40B4-BE49-F238E27FC236}">
                <a16:creationId xmlns:a16="http://schemas.microsoft.com/office/drawing/2014/main" id="{6C1C3D5C-4AB9-14E5-623B-DBFCD39B639B}"/>
              </a:ext>
            </a:extLst>
          </p:cNvPr>
          <p:cNvPicPr>
            <a:picLocks noChangeAspect="1"/>
          </p:cNvPicPr>
          <p:nvPr/>
        </p:nvPicPr>
        <p:blipFill>
          <a:blip r:embed="rId3"/>
          <a:stretch>
            <a:fillRect/>
          </a:stretch>
        </p:blipFill>
        <p:spPr>
          <a:xfrm>
            <a:off x="722749" y="4950619"/>
            <a:ext cx="9992550" cy="849145"/>
          </a:xfrm>
          <a:prstGeom prst="rect">
            <a:avLst/>
          </a:prstGeom>
        </p:spPr>
      </p:pic>
      <p:pic>
        <p:nvPicPr>
          <p:cNvPr id="15" name="Рисунок 14">
            <a:extLst>
              <a:ext uri="{FF2B5EF4-FFF2-40B4-BE49-F238E27FC236}">
                <a16:creationId xmlns:a16="http://schemas.microsoft.com/office/drawing/2014/main" id="{F10EE799-40B1-B944-089C-CE3153E22144}"/>
              </a:ext>
            </a:extLst>
          </p:cNvPr>
          <p:cNvPicPr>
            <a:picLocks noChangeAspect="1"/>
          </p:cNvPicPr>
          <p:nvPr/>
        </p:nvPicPr>
        <p:blipFill>
          <a:blip r:embed="rId4"/>
          <a:stretch>
            <a:fillRect/>
          </a:stretch>
        </p:blipFill>
        <p:spPr>
          <a:xfrm>
            <a:off x="6632303" y="1169202"/>
            <a:ext cx="5057165" cy="1077348"/>
          </a:xfrm>
          <a:prstGeom prst="rect">
            <a:avLst/>
          </a:prstGeom>
        </p:spPr>
      </p:pic>
      <p:pic>
        <p:nvPicPr>
          <p:cNvPr id="17" name="Рисунок 16">
            <a:extLst>
              <a:ext uri="{FF2B5EF4-FFF2-40B4-BE49-F238E27FC236}">
                <a16:creationId xmlns:a16="http://schemas.microsoft.com/office/drawing/2014/main" id="{DB208FB1-3DFB-627D-1219-55D48BDE31FB}"/>
              </a:ext>
            </a:extLst>
          </p:cNvPr>
          <p:cNvPicPr>
            <a:picLocks noChangeAspect="1"/>
          </p:cNvPicPr>
          <p:nvPr/>
        </p:nvPicPr>
        <p:blipFill rotWithShape="1">
          <a:blip r:embed="rId5"/>
          <a:srcRect l="9340"/>
          <a:stretch/>
        </p:blipFill>
        <p:spPr bwMode="auto">
          <a:xfrm>
            <a:off x="8131892" y="2803136"/>
            <a:ext cx="2225435" cy="1414460"/>
          </a:xfrm>
          <a:prstGeom prst="rect">
            <a:avLst/>
          </a:prstGeom>
          <a:ln>
            <a:noFill/>
          </a:ln>
          <a:extLst>
            <a:ext uri="{53640926-AAD7-44D8-BBD7-CCE9431645EC}">
              <a14:shadowObscured xmlns:a14="http://schemas.microsoft.com/office/drawing/2010/main"/>
            </a:ext>
          </a:extLst>
        </p:spPr>
      </p:pic>
      <p:sp>
        <p:nvSpPr>
          <p:cNvPr id="18" name="Номер слайда 17">
            <a:extLst>
              <a:ext uri="{FF2B5EF4-FFF2-40B4-BE49-F238E27FC236}">
                <a16:creationId xmlns:a16="http://schemas.microsoft.com/office/drawing/2014/main" id="{BE349A7F-F3D9-8A23-23E3-6024590252C7}"/>
              </a:ext>
            </a:extLst>
          </p:cNvPr>
          <p:cNvSpPr>
            <a:spLocks noGrp="1"/>
          </p:cNvSpPr>
          <p:nvPr>
            <p:ph type="sldNum" sz="quarter" idx="12"/>
          </p:nvPr>
        </p:nvSpPr>
        <p:spPr/>
        <p:txBody>
          <a:bodyPr/>
          <a:lstStyle/>
          <a:p>
            <a:fld id="{DD52A6CB-90DA-4351-BF49-99661FABD7B0}" type="slidenum">
              <a:rPr lang="ru-RU" sz="2000" smtClean="0"/>
              <a:t>4</a:t>
            </a:fld>
            <a:endParaRPr lang="ru-RU" sz="2000" dirty="0"/>
          </a:p>
        </p:txBody>
      </p:sp>
    </p:spTree>
    <p:extLst>
      <p:ext uri="{BB962C8B-B14F-4D97-AF65-F5344CB8AC3E}">
        <p14:creationId xmlns:p14="http://schemas.microsoft.com/office/powerpoint/2010/main" val="3137773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554E992-7788-4807-B214-E83A592BA021}"/>
              </a:ext>
            </a:extLst>
          </p:cNvPr>
          <p:cNvSpPr>
            <a:spLocks noGrp="1"/>
          </p:cNvSpPr>
          <p:nvPr>
            <p:ph type="title"/>
          </p:nvPr>
        </p:nvSpPr>
        <p:spPr>
          <a:xfrm>
            <a:off x="481495" y="85012"/>
            <a:ext cx="11710505" cy="609256"/>
          </a:xfrm>
        </p:spPr>
        <p:txBody>
          <a:bodyPr>
            <a:normAutofit fontScale="90000"/>
          </a:bodyPr>
          <a:lstStyle/>
          <a:p>
            <a:r>
              <a:rPr lang="ru-RU" sz="4000" dirty="0">
                <a:latin typeface="Times New Roman" panose="02020603050405020304" pitchFamily="18" charset="0"/>
                <a:cs typeface="Times New Roman" panose="02020603050405020304" pitchFamily="18" charset="0"/>
              </a:rPr>
              <a:t>Описание набора данных косметической ретейл компании</a:t>
            </a:r>
          </a:p>
        </p:txBody>
      </p:sp>
      <p:sp>
        <p:nvSpPr>
          <p:cNvPr id="5" name="TextBox 4">
            <a:extLst>
              <a:ext uri="{FF2B5EF4-FFF2-40B4-BE49-F238E27FC236}">
                <a16:creationId xmlns:a16="http://schemas.microsoft.com/office/drawing/2014/main" id="{21457974-9177-4E93-94F3-5D9BF396588D}"/>
              </a:ext>
            </a:extLst>
          </p:cNvPr>
          <p:cNvSpPr txBox="1"/>
          <p:nvPr/>
        </p:nvSpPr>
        <p:spPr>
          <a:xfrm>
            <a:off x="481494" y="694268"/>
            <a:ext cx="11558105" cy="1754326"/>
          </a:xfrm>
          <a:prstGeom prst="rect">
            <a:avLst/>
          </a:prstGeom>
          <a:noFill/>
        </p:spPr>
        <p:txBody>
          <a:bodyPr wrap="square" rtlCol="0">
            <a:spAutoFit/>
          </a:bodyPr>
          <a:lstStyle/>
          <a:p>
            <a:r>
              <a:rPr lang="ru-RU" dirty="0">
                <a:latin typeface="Times New Roman" panose="02020603050405020304" pitchFamily="18" charset="0"/>
                <a:cs typeface="Times New Roman" panose="02020603050405020304" pitchFamily="18" charset="0"/>
              </a:rPr>
              <a:t>Источник данных – исторические данные за 4 месяца до момента коммуникации в косметической ретейл компании</a:t>
            </a:r>
            <a:endParaRPr lang="en-US" dirty="0">
              <a:latin typeface="Times New Roman" panose="02020603050405020304" pitchFamily="18" charset="0"/>
              <a:cs typeface="Times New Roman" panose="02020603050405020304" pitchFamily="18" charset="0"/>
            </a:endParaRPr>
          </a:p>
          <a:p>
            <a:r>
              <a:rPr lang="ru-RU" dirty="0">
                <a:latin typeface="Times New Roman" panose="02020603050405020304" pitchFamily="18" charset="0"/>
                <a:cs typeface="Times New Roman" panose="02020603050405020304" pitchFamily="18" charset="0"/>
              </a:rPr>
              <a:t>Данные</a:t>
            </a:r>
            <a:r>
              <a:rPr lang="en-US"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ru-RU" dirty="0">
                <a:latin typeface="Times New Roman" panose="02020603050405020304" pitchFamily="18" charset="0"/>
                <a:cs typeface="Times New Roman" panose="02020603050405020304" pitchFamily="18" charset="0"/>
              </a:rPr>
              <a:t>Срез покупок за 4 месяца с детализацией до позиций в чеке.</a:t>
            </a:r>
          </a:p>
          <a:p>
            <a:pPr marL="742950" lvl="1" indent="-285750">
              <a:buFont typeface="Arial" panose="020B0604020202020204" pitchFamily="34" charset="0"/>
              <a:buChar char="•"/>
            </a:pPr>
            <a:r>
              <a:rPr lang="ru-RU" dirty="0">
                <a:latin typeface="Times New Roman" panose="02020603050405020304" pitchFamily="18" charset="0"/>
                <a:cs typeface="Times New Roman" panose="02020603050405020304" pitchFamily="18" charset="0"/>
              </a:rPr>
              <a:t>Клиентская база объемом около 900 тыс. человек</a:t>
            </a:r>
          </a:p>
          <a:p>
            <a:pPr marL="742950" lvl="1" indent="-285750">
              <a:buFont typeface="Arial" panose="020B0604020202020204" pitchFamily="34" charset="0"/>
              <a:buChar char="•"/>
            </a:pPr>
            <a:r>
              <a:rPr lang="ru-RU" dirty="0">
                <a:latin typeface="Times New Roman" panose="02020603050405020304" pitchFamily="18" charset="0"/>
                <a:cs typeface="Times New Roman" panose="02020603050405020304" pitchFamily="18" charset="0"/>
              </a:rPr>
              <a:t>Набор целевых переменных</a:t>
            </a:r>
            <a:r>
              <a:rPr lang="en-US"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переменная – флаг воздействия на клиента </a:t>
            </a:r>
            <a:r>
              <a:rPr lang="en-US" dirty="0">
                <a:latin typeface="Times New Roman" panose="02020603050405020304" pitchFamily="18" charset="0"/>
                <a:cs typeface="Times New Roman" panose="02020603050405020304" pitchFamily="18" charset="0"/>
              </a:rPr>
              <a:t>[0, 1] </a:t>
            </a:r>
            <a:r>
              <a:rPr lang="ru-RU" dirty="0">
                <a:latin typeface="Times New Roman" panose="02020603050405020304" pitchFamily="18" charset="0"/>
                <a:cs typeface="Times New Roman" panose="02020603050405020304" pitchFamily="18" charset="0"/>
              </a:rPr>
              <a:t>и переменная – флаг выполнения целевого действия.</a:t>
            </a:r>
          </a:p>
        </p:txBody>
      </p:sp>
      <p:sp>
        <p:nvSpPr>
          <p:cNvPr id="18" name="Номер слайда 17">
            <a:extLst>
              <a:ext uri="{FF2B5EF4-FFF2-40B4-BE49-F238E27FC236}">
                <a16:creationId xmlns:a16="http://schemas.microsoft.com/office/drawing/2014/main" id="{BE349A7F-F3D9-8A23-23E3-6024590252C7}"/>
              </a:ext>
            </a:extLst>
          </p:cNvPr>
          <p:cNvSpPr>
            <a:spLocks noGrp="1"/>
          </p:cNvSpPr>
          <p:nvPr>
            <p:ph type="sldNum" sz="quarter" idx="12"/>
          </p:nvPr>
        </p:nvSpPr>
        <p:spPr/>
        <p:txBody>
          <a:bodyPr/>
          <a:lstStyle/>
          <a:p>
            <a:fld id="{DD52A6CB-90DA-4351-BF49-99661FABD7B0}" type="slidenum">
              <a:rPr lang="ru-RU" sz="2000" smtClean="0"/>
              <a:t>5</a:t>
            </a:fld>
            <a:endParaRPr lang="ru-RU" sz="2000" dirty="0"/>
          </a:p>
        </p:txBody>
      </p:sp>
      <p:pic>
        <p:nvPicPr>
          <p:cNvPr id="3" name="Рисунок 2">
            <a:extLst>
              <a:ext uri="{FF2B5EF4-FFF2-40B4-BE49-F238E27FC236}">
                <a16:creationId xmlns:a16="http://schemas.microsoft.com/office/drawing/2014/main" id="{935D3C6F-3239-5211-D07D-BAA24B5E49AD}"/>
              </a:ext>
            </a:extLst>
          </p:cNvPr>
          <p:cNvPicPr>
            <a:picLocks noChangeAspect="1"/>
          </p:cNvPicPr>
          <p:nvPr/>
        </p:nvPicPr>
        <p:blipFill>
          <a:blip r:embed="rId3"/>
          <a:stretch>
            <a:fillRect/>
          </a:stretch>
        </p:blipFill>
        <p:spPr>
          <a:xfrm>
            <a:off x="481494" y="2495115"/>
            <a:ext cx="7937684" cy="2095182"/>
          </a:xfrm>
          <a:prstGeom prst="rect">
            <a:avLst/>
          </a:prstGeom>
        </p:spPr>
      </p:pic>
      <p:pic>
        <p:nvPicPr>
          <p:cNvPr id="4" name="Рисунок 3">
            <a:extLst>
              <a:ext uri="{FF2B5EF4-FFF2-40B4-BE49-F238E27FC236}">
                <a16:creationId xmlns:a16="http://schemas.microsoft.com/office/drawing/2014/main" id="{AAAA693D-CB88-7603-C4FA-FFD9BC58D986}"/>
              </a:ext>
            </a:extLst>
          </p:cNvPr>
          <p:cNvPicPr>
            <a:picLocks noChangeAspect="1"/>
          </p:cNvPicPr>
          <p:nvPr/>
        </p:nvPicPr>
        <p:blipFill rotWithShape="1">
          <a:blip r:embed="rId4"/>
          <a:srcRect t="2871"/>
          <a:stretch/>
        </p:blipFill>
        <p:spPr>
          <a:xfrm>
            <a:off x="2247659" y="4636818"/>
            <a:ext cx="8462674" cy="1935959"/>
          </a:xfrm>
          <a:prstGeom prst="rect">
            <a:avLst/>
          </a:prstGeom>
        </p:spPr>
      </p:pic>
    </p:spTree>
    <p:extLst>
      <p:ext uri="{BB962C8B-B14F-4D97-AF65-F5344CB8AC3E}">
        <p14:creationId xmlns:p14="http://schemas.microsoft.com/office/powerpoint/2010/main" val="835100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Овал 6">
            <a:extLst>
              <a:ext uri="{FF2B5EF4-FFF2-40B4-BE49-F238E27FC236}">
                <a16:creationId xmlns:a16="http://schemas.microsoft.com/office/drawing/2014/main" id="{098FFA7B-D488-35C6-7DFC-27535F5C8827}"/>
              </a:ext>
            </a:extLst>
          </p:cNvPr>
          <p:cNvSpPr/>
          <p:nvPr/>
        </p:nvSpPr>
        <p:spPr>
          <a:xfrm>
            <a:off x="3684494" y="1541929"/>
            <a:ext cx="1183341" cy="502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Овал 3">
            <a:extLst>
              <a:ext uri="{FF2B5EF4-FFF2-40B4-BE49-F238E27FC236}">
                <a16:creationId xmlns:a16="http://schemas.microsoft.com/office/drawing/2014/main" id="{98B669BA-21CB-89AD-753C-5FC81E236DF1}"/>
              </a:ext>
            </a:extLst>
          </p:cNvPr>
          <p:cNvSpPr/>
          <p:nvPr/>
        </p:nvSpPr>
        <p:spPr>
          <a:xfrm>
            <a:off x="1284022" y="4670612"/>
            <a:ext cx="885437" cy="7530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a:extLst>
              <a:ext uri="{FF2B5EF4-FFF2-40B4-BE49-F238E27FC236}">
                <a16:creationId xmlns:a16="http://schemas.microsoft.com/office/drawing/2014/main" id="{A71A4107-51FC-FB11-A7DB-DD47B7B58BE8}"/>
              </a:ext>
            </a:extLst>
          </p:cNvPr>
          <p:cNvSpPr>
            <a:spLocks noGrp="1"/>
          </p:cNvSpPr>
          <p:nvPr>
            <p:ph type="title"/>
          </p:nvPr>
        </p:nvSpPr>
        <p:spPr>
          <a:xfrm>
            <a:off x="838200" y="365126"/>
            <a:ext cx="10515600" cy="461352"/>
          </a:xfrm>
        </p:spPr>
        <p:txBody>
          <a:bodyPr>
            <a:noAutofit/>
          </a:bodyPr>
          <a:lstStyle/>
          <a:p>
            <a:r>
              <a:rPr lang="ru-RU" sz="4000" dirty="0">
                <a:latin typeface="Times New Roman" panose="02020603050405020304" pitchFamily="18" charset="0"/>
                <a:cs typeface="Times New Roman" panose="02020603050405020304" pitchFamily="18" charset="0"/>
              </a:rPr>
              <a:t>Показатели качества моделирования - 1</a:t>
            </a:r>
          </a:p>
        </p:txBody>
      </p:sp>
      <mc:AlternateContent xmlns:mc="http://schemas.openxmlformats.org/markup-compatibility/2006" xmlns:a14="http://schemas.microsoft.com/office/drawing/2010/main">
        <mc:Choice Requires="a14">
          <p:sp>
            <p:nvSpPr>
              <p:cNvPr id="3" name="Объект 2">
                <a:extLst>
                  <a:ext uri="{FF2B5EF4-FFF2-40B4-BE49-F238E27FC236}">
                    <a16:creationId xmlns:a16="http://schemas.microsoft.com/office/drawing/2014/main" id="{1B51B6F4-B8E4-B3BC-7BFD-0430AC731246}"/>
                  </a:ext>
                </a:extLst>
              </p:cNvPr>
              <p:cNvSpPr>
                <a:spLocks noGrp="1"/>
              </p:cNvSpPr>
              <p:nvPr>
                <p:ph idx="1"/>
              </p:nvPr>
            </p:nvSpPr>
            <p:spPr>
              <a:xfrm>
                <a:off x="961293" y="1157408"/>
                <a:ext cx="10515600" cy="4920663"/>
              </a:xfrm>
            </p:spPr>
            <p:txBody>
              <a:bodyPr>
                <a:normAutofit/>
              </a:bodyPr>
              <a:lstStyle/>
              <a:p>
                <a:r>
                  <a:rPr lang="en-US" sz="1800" dirty="0">
                    <a:effectLst/>
                    <a:latin typeface="Times New Roman" panose="02020603050405020304" pitchFamily="18" charset="0"/>
                    <a:ea typeface="Calibri" panose="020F0502020204030204" pitchFamily="34" charset="0"/>
                  </a:rPr>
                  <a:t>UpLift</a:t>
                </a:r>
                <a:r>
                  <a:rPr lang="ru-RU" sz="1800" dirty="0">
                    <a:effectLst/>
                    <a:latin typeface="Times New Roman" panose="02020603050405020304" pitchFamily="18" charset="0"/>
                    <a:ea typeface="Calibri" panose="020F0502020204030204" pitchFamily="34" charset="0"/>
                  </a:rPr>
                  <a:t> на первых </a:t>
                </a:r>
                <a:r>
                  <a:rPr lang="en-US" sz="1800" dirty="0">
                    <a:effectLst/>
                    <a:latin typeface="Times New Roman" panose="02020603050405020304" pitchFamily="18" charset="0"/>
                    <a:ea typeface="Calibri" panose="020F0502020204030204" pitchFamily="34" charset="0"/>
                  </a:rPr>
                  <a:t>k</a:t>
                </a:r>
                <a:r>
                  <a:rPr lang="ru-RU" sz="1800" dirty="0">
                    <a:effectLst/>
                    <a:latin typeface="Times New Roman" panose="02020603050405020304" pitchFamily="18" charset="0"/>
                    <a:ea typeface="Calibri" panose="020F0502020204030204" pitchFamily="34" charset="0"/>
                  </a:rPr>
                  <a:t> – процентах выборки</a:t>
                </a:r>
                <a:r>
                  <a:rPr lang="en-US" sz="1800" dirty="0">
                    <a:effectLst/>
                    <a:latin typeface="Times New Roman" panose="02020603050405020304" pitchFamily="18" charset="0"/>
                    <a:ea typeface="Calibri" panose="020F0502020204030204" pitchFamily="34" charset="0"/>
                  </a:rPr>
                  <a:t>:</a:t>
                </a:r>
                <a:endParaRPr lang="ru-RU" sz="1800" dirty="0">
                  <a:effectLst/>
                  <a:latin typeface="Times New Roman" panose="02020603050405020304" pitchFamily="18" charset="0"/>
                  <a:ea typeface="Calibri" panose="020F0502020204030204" pitchFamily="34" charset="0"/>
                </a:endParaRPr>
              </a:p>
              <a:p>
                <a:pPr marL="0" indent="0" algn="ctr">
                  <a:lnSpc>
                    <a:spcPct val="107000"/>
                  </a:lnSpc>
                  <a:spcAft>
                    <a:spcPts val="800"/>
                  </a:spcAft>
                  <a:buNone/>
                </a:pPr>
                <a14:m>
                  <m:oMath xmlns:m="http://schemas.openxmlformats.org/officeDocument/2006/math">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𝑈𝑝𝐿𝑖𝑓</m:t>
                    </m:r>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𝐾</m:t>
                        </m:r>
                        <m:r>
                          <a:rPr lang="ru-RU" sz="1800" i="1">
                            <a:effectLst/>
                            <a:latin typeface="Cambria Math" panose="02040503050406030204" pitchFamily="18" charset="0"/>
                            <a:ea typeface="Calibri" panose="020F0502020204030204" pitchFamily="34" charset="0"/>
                            <a:cs typeface="Times New Roman" panose="02020603050405020304" pitchFamily="18" charset="0"/>
                          </a:rPr>
                          <m:t>%</m:t>
                        </m:r>
                      </m:sub>
                    </m:sSub>
                    <m:r>
                      <a:rPr lang="ru-RU"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𝐶</m:t>
                    </m:r>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𝑅</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𝐾</m:t>
                        </m:r>
                        <m:r>
                          <a:rPr lang="ru-RU" sz="1800" i="1">
                            <a:effectLst/>
                            <a:latin typeface="Cambria Math" panose="02040503050406030204" pitchFamily="18" charset="0"/>
                            <a:ea typeface="Calibri" panose="020F0502020204030204" pitchFamily="34" charset="0"/>
                            <a:cs typeface="Times New Roman" panose="02020603050405020304" pitchFamily="18" charset="0"/>
                          </a:rPr>
                          <m:t>%</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d>
                      <m:d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𝑋</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𝑡𝑎𝑟𝑔𝑒𝑡</m:t>
                            </m:r>
                          </m:sub>
                        </m:sSub>
                      </m:e>
                    </m:d>
                    <m:r>
                      <a:rPr lang="ru-RU"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𝐶</m:t>
                    </m:r>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𝑅</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𝐾</m:t>
                        </m:r>
                        <m:r>
                          <a:rPr lang="ru-RU" sz="1800" i="1">
                            <a:effectLst/>
                            <a:latin typeface="Cambria Math" panose="02040503050406030204" pitchFamily="18" charset="0"/>
                            <a:ea typeface="Calibri" panose="020F0502020204030204" pitchFamily="34" charset="0"/>
                            <a:cs typeface="Times New Roman" panose="02020603050405020304" pitchFamily="18" charset="0"/>
                          </a:rPr>
                          <m:t>%</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d>
                      <m:d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𝑋</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𝑐𝑜𝑛𝑡𝑟𝑜𝑙</m:t>
                            </m:r>
                          </m:sub>
                        </m:sSub>
                      </m:e>
                    </m:d>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oMath>
                </a14:m>
                <a:r>
                  <a:rPr lang="ru-RU" sz="1800" dirty="0">
                    <a:effectLst/>
                    <a:latin typeface="Calibri" panose="020F0502020204030204" pitchFamily="34" charset="0"/>
                    <a:ea typeface="Times New Roman" panose="02020603050405020304" pitchFamily="18" charset="0"/>
                    <a:cs typeface="Times New Roman" panose="02020603050405020304" pitchFamily="18" charset="0"/>
                  </a:rPr>
                  <a:t>,</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lnSpc>
                    <a:spcPct val="107000"/>
                  </a:lnSpc>
                  <a:spcAft>
                    <a:spcPts val="800"/>
                  </a:spcAft>
                  <a:buNone/>
                </a:pPr>
                <a:r>
                  <a:rPr lang="ru-RU" sz="1800" dirty="0">
                    <a:effectLst/>
                    <a:latin typeface="Calibri" panose="020F0502020204030204" pitchFamily="34" charset="0"/>
                    <a:ea typeface="Times New Roman" panose="02020603050405020304" pitchFamily="18" charset="0"/>
                    <a:cs typeface="Times New Roman" panose="02020603050405020304" pitchFamily="18" charset="0"/>
                  </a:rPr>
                  <a:t>где </a:t>
                </a:r>
                <a14:m>
                  <m:oMath xmlns:m="http://schemas.openxmlformats.org/officeDocument/2006/math">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𝐶</m:t>
                    </m:r>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𝑅</m:t>
                        </m:r>
                      </m:e>
                      <m: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𝐾</m:t>
                        </m:r>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sub>
                    </m:s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Отклик</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𝐾</m:t>
                            </m:r>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sub>
                        </m:sSub>
                      </m:num>
                      <m:den>
                        <m:r>
                          <a:rPr lang="ru-RU" sz="1800" i="1">
                            <a:effectLst/>
                            <a:latin typeface="Cambria Math" panose="02040503050406030204" pitchFamily="18" charset="0"/>
                            <a:ea typeface="Calibri" panose="020F0502020204030204" pitchFamily="34" charset="0"/>
                            <a:cs typeface="Times New Roman" panose="02020603050405020304" pitchFamily="18" charset="0"/>
                          </a:rPr>
                          <m:t>Размер выборк</m:t>
                        </m:r>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800" i="1">
                                <a:effectLst/>
                                <a:latin typeface="Cambria Math" panose="02040503050406030204" pitchFamily="18" charset="0"/>
                                <a:ea typeface="Calibri" panose="020F0502020204030204" pitchFamily="34" charset="0"/>
                                <a:cs typeface="Times New Roman" panose="02020603050405020304" pitchFamily="18" charset="0"/>
                              </a:rPr>
                              <m:t>и</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𝐾</m:t>
                            </m:r>
                            <m:r>
                              <a:rPr lang="ru-RU" sz="1800" i="1">
                                <a:effectLst/>
                                <a:latin typeface="Cambria Math" panose="02040503050406030204" pitchFamily="18" charset="0"/>
                                <a:ea typeface="Calibri" panose="020F0502020204030204" pitchFamily="34" charset="0"/>
                                <a:cs typeface="Times New Roman" panose="02020603050405020304" pitchFamily="18" charset="0"/>
                              </a:rPr>
                              <m:t>%</m:t>
                            </m:r>
                          </m:sub>
                        </m:sSub>
                      </m:den>
                    </m:f>
                  </m:oMath>
                </a14:m>
                <a:r>
                  <a:rPr lang="ru-RU" sz="1800" dirty="0">
                    <a:effectLst/>
                    <a:latin typeface="Calibri" panose="020F0502020204030204" pitchFamily="34" charset="0"/>
                    <a:ea typeface="Times New Roman" panose="02020603050405020304" pitchFamily="18" charset="0"/>
                    <a:cs typeface="Times New Roman" panose="02020603050405020304" pitchFamily="18" charset="0"/>
                  </a:rPr>
                  <a:t>.</a:t>
                </a:r>
              </a:p>
              <a:p>
                <a:pPr marL="0" indent="0" algn="ctr">
                  <a:lnSpc>
                    <a:spcPct val="107000"/>
                  </a:lnSpc>
                  <a:spcAft>
                    <a:spcPts val="800"/>
                  </a:spcAft>
                  <a:buNone/>
                </a:pP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r>
                  <a:rPr lang="ru-RU" sz="1800" dirty="0">
                    <a:latin typeface="Times New Roman" panose="02020603050405020304" pitchFamily="18" charset="0"/>
                  </a:rPr>
                  <a:t>Средний взвешенный</a:t>
                </a:r>
                <a:r>
                  <a:rPr lang="en-US" sz="1800" dirty="0">
                    <a:latin typeface="Times New Roman" panose="02020603050405020304" pitchFamily="18" charset="0"/>
                  </a:rPr>
                  <a:t> UpLift (Weighted Average UpLift):</a:t>
                </a:r>
              </a:p>
              <a:p>
                <a:pPr marL="0" indent="0" algn="ctr">
                  <a:lnSpc>
                    <a:spcPct val="107000"/>
                  </a:lnSpc>
                  <a:spcAft>
                    <a:spcPts val="800"/>
                  </a:spcAft>
                  <a:buNone/>
                </a:pPr>
                <a:r>
                  <a:rPr lang="en-US" sz="1800" dirty="0">
                    <a:latin typeface="Times New Roman" panose="02020603050405020304" pitchFamily="18" charset="0"/>
                  </a:rPr>
                  <a:t>	</a:t>
                </a:r>
                <a14:m>
                  <m:oMath xmlns:m="http://schemas.openxmlformats.org/officeDocument/2006/math">
                    <m:r>
                      <a:rPr lang="ru-RU" sz="1800" i="1" smtClean="0">
                        <a:effectLst/>
                        <a:latin typeface="Cambria Math" panose="02040503050406030204" pitchFamily="18" charset="0"/>
                        <a:ea typeface="Calibri" panose="020F0502020204030204" pitchFamily="34" charset="0"/>
                        <a:cs typeface="Times New Roman" panose="02020603050405020304" pitchFamily="18" charset="0"/>
                      </a:rPr>
                      <m:t>𝑊𝐴𝑈</m:t>
                    </m:r>
                    <m:r>
                      <a:rPr lang="ru-RU" sz="1800" i="1" smtClean="0">
                        <a:effectLst/>
                        <a:latin typeface="Cambria Math" panose="02040503050406030204" pitchFamily="18" charset="0"/>
                        <a:ea typeface="Calibri" panose="020F0502020204030204" pitchFamily="34" charset="0"/>
                        <a:cs typeface="Times New Roman" panose="02020603050405020304" pitchFamily="18" charset="0"/>
                      </a:rPr>
                      <m:t>=</m:t>
                    </m:r>
                    <m:f>
                      <m:f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fPr>
                      <m:num>
                        <m:nary>
                          <m:naryPr>
                            <m:chr m:val="∑"/>
                            <m:limLoc m:val="undOv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ru-RU" sz="1800" i="1">
                                <a:effectLst/>
                                <a:latin typeface="Cambria Math" panose="02040503050406030204" pitchFamily="18" charset="0"/>
                                <a:ea typeface="Calibri" panose="020F0502020204030204" pitchFamily="34" charset="0"/>
                                <a:cs typeface="Times New Roman" panose="02020603050405020304" pitchFamily="18" charset="0"/>
                              </a:rPr>
                              <m:t>𝑖</m:t>
                            </m:r>
                            <m:r>
                              <a:rPr lang="ru-RU" sz="1800" i="1">
                                <a:effectLst/>
                                <a:latin typeface="Cambria Math" panose="02040503050406030204" pitchFamily="18" charset="0"/>
                                <a:ea typeface="Calibri" panose="020F0502020204030204" pitchFamily="34" charset="0"/>
                                <a:cs typeface="Times New Roman" panose="02020603050405020304" pitchFamily="18" charset="0"/>
                              </a:rPr>
                              <m:t>=1</m:t>
                            </m:r>
                          </m:sub>
                          <m:sup>
                            <m:r>
                              <a:rPr lang="ru-RU" sz="1800" i="1">
                                <a:effectLst/>
                                <a:latin typeface="Cambria Math" panose="02040503050406030204" pitchFamily="18" charset="0"/>
                                <a:ea typeface="Calibri" panose="020F0502020204030204" pitchFamily="34" charset="0"/>
                                <a:cs typeface="Times New Roman" panose="02020603050405020304" pitchFamily="18" charset="0"/>
                              </a:rPr>
                              <m:t>𝑘</m:t>
                            </m:r>
                          </m:sup>
                          <m:e>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8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ru-RU" sz="18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ru-RU" sz="1800" i="1">
                                <a:effectLst/>
                                <a:latin typeface="Cambria Math" panose="02040503050406030204" pitchFamily="18" charset="0"/>
                                <a:ea typeface="Calibri" panose="020F0502020204030204" pitchFamily="34" charset="0"/>
                                <a:cs typeface="Times New Roman" panose="02020603050405020304" pitchFamily="18" charset="0"/>
                              </a:rPr>
                              <m:t>∗</m:t>
                            </m:r>
                            <m:r>
                              <a:rPr lang="ru-RU" sz="1800" i="1">
                                <a:effectLst/>
                                <a:latin typeface="Cambria Math" panose="02040503050406030204" pitchFamily="18" charset="0"/>
                                <a:ea typeface="Calibri" panose="020F0502020204030204" pitchFamily="34" charset="0"/>
                                <a:cs typeface="Times New Roman" panose="02020603050405020304" pitchFamily="18" charset="0"/>
                              </a:rPr>
                              <m:t>𝑈𝑝𝐿𝑖𝑓</m:t>
                            </m:r>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800" i="1">
                                    <a:effectLst/>
                                    <a:latin typeface="Cambria Math" panose="02040503050406030204" pitchFamily="18" charset="0"/>
                                    <a:ea typeface="Calibri" panose="020F0502020204030204" pitchFamily="34" charset="0"/>
                                    <a:cs typeface="Times New Roman" panose="02020603050405020304" pitchFamily="18" charset="0"/>
                                  </a:rPr>
                                  <m:t>𝑡</m:t>
                                </m:r>
                              </m:e>
                              <m:sub>
                                <m:r>
                                  <a:rPr lang="ru-RU" sz="1800" i="1">
                                    <a:effectLst/>
                                    <a:latin typeface="Cambria Math" panose="02040503050406030204" pitchFamily="18" charset="0"/>
                                    <a:ea typeface="Calibri" panose="020F0502020204030204" pitchFamily="34" charset="0"/>
                                    <a:cs typeface="Times New Roman" panose="02020603050405020304" pitchFamily="18" charset="0"/>
                                  </a:rPr>
                                  <m:t>𝑖</m:t>
                                </m:r>
                              </m:sub>
                            </m:sSub>
                          </m:e>
                        </m:nary>
                      </m:num>
                      <m:den>
                        <m:nary>
                          <m:naryPr>
                            <m:chr m:val="∑"/>
                            <m:limLoc m:val="undOv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ru-RU" sz="1800" i="1">
                                <a:effectLst/>
                                <a:latin typeface="Cambria Math" panose="02040503050406030204" pitchFamily="18" charset="0"/>
                                <a:ea typeface="Calibri" panose="020F0502020204030204" pitchFamily="34" charset="0"/>
                                <a:cs typeface="Times New Roman" panose="02020603050405020304" pitchFamily="18" charset="0"/>
                              </a:rPr>
                              <m:t>𝑖</m:t>
                            </m:r>
                            <m:r>
                              <a:rPr lang="ru-RU" sz="1800" i="1">
                                <a:effectLst/>
                                <a:latin typeface="Cambria Math" panose="02040503050406030204" pitchFamily="18" charset="0"/>
                                <a:ea typeface="Calibri" panose="020F0502020204030204" pitchFamily="34" charset="0"/>
                                <a:cs typeface="Times New Roman" panose="02020603050405020304" pitchFamily="18" charset="0"/>
                              </a:rPr>
                              <m:t>=1</m:t>
                            </m:r>
                          </m:sub>
                          <m:sup>
                            <m:r>
                              <a:rPr lang="ru-RU" sz="1800" i="1">
                                <a:effectLst/>
                                <a:latin typeface="Cambria Math" panose="02040503050406030204" pitchFamily="18" charset="0"/>
                                <a:ea typeface="Calibri" panose="020F0502020204030204" pitchFamily="34" charset="0"/>
                                <a:cs typeface="Times New Roman" panose="02020603050405020304" pitchFamily="18" charset="0"/>
                              </a:rPr>
                              <m:t>𝑘</m:t>
                            </m:r>
                          </m:sup>
                          <m:e>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8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ru-RU" sz="1800" i="1">
                                    <a:effectLst/>
                                    <a:latin typeface="Cambria Math" panose="02040503050406030204" pitchFamily="18" charset="0"/>
                                    <a:ea typeface="Calibri" panose="020F0502020204030204" pitchFamily="34" charset="0"/>
                                    <a:cs typeface="Times New Roman" panose="02020603050405020304" pitchFamily="18" charset="0"/>
                                  </a:rPr>
                                  <m:t>𝑖</m:t>
                                </m:r>
                              </m:sub>
                            </m:sSub>
                          </m:e>
                        </m:nary>
                      </m:den>
                    </m:f>
                  </m:oMath>
                </a14:m>
                <a:r>
                  <a:rPr lang="ru-RU" sz="1800" dirty="0">
                    <a:effectLst/>
                    <a:latin typeface="Calibri" panose="020F0502020204030204" pitchFamily="34" charset="0"/>
                    <a:ea typeface="Times New Roman" panose="02020603050405020304" pitchFamily="18" charset="0"/>
                    <a:cs typeface="Times New Roman" panose="02020603050405020304" pitchFamily="18" charset="0"/>
                  </a:rPr>
                  <a:t>,  </a:t>
                </a:r>
              </a:p>
              <a:p>
                <a:pPr marL="0" indent="0" algn="ctr">
                  <a:lnSpc>
                    <a:spcPct val="107000"/>
                  </a:lnSpc>
                  <a:spcAft>
                    <a:spcPts val="800"/>
                  </a:spcAft>
                  <a:buNone/>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где</a:t>
                </a:r>
                <a:r>
                  <a:rPr lang="ru-RU" sz="1800" dirty="0">
                    <a:effectLst/>
                    <a:latin typeface="Calibri" panose="020F0502020204030204" pitchFamily="34"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8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ru-RU" sz="18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ru-RU" sz="1800" i="1">
                        <a:effectLst/>
                        <a:latin typeface="Cambria Math" panose="02040503050406030204" pitchFamily="18" charset="0"/>
                        <a:ea typeface="Calibri" panose="020F0502020204030204" pitchFamily="34" charset="0"/>
                        <a:cs typeface="Times New Roman" panose="02020603050405020304" pitchFamily="18" charset="0"/>
                      </a:rPr>
                      <m:t>−размер рабочей выборки </m:t>
                    </m:r>
                    <m:r>
                      <a:rPr lang="ru-RU" sz="1800">
                        <a:effectLst/>
                        <a:latin typeface="Cambria Math" panose="02040503050406030204" pitchFamily="18" charset="0"/>
                        <a:ea typeface="Times New Roman" panose="02020603050405020304" pitchFamily="18" charset="0"/>
                        <a:cs typeface="Times New Roman" panose="02020603050405020304" pitchFamily="18" charset="0"/>
                      </a:rPr>
                      <m:t>на </m:t>
                    </m:r>
                    <m:r>
                      <m:rPr>
                        <m:sty m:val="p"/>
                      </m:rPr>
                      <a:rPr lang="en-US" sz="1800">
                        <a:effectLst/>
                        <a:latin typeface="Cambria Math" panose="02040503050406030204" pitchFamily="18" charset="0"/>
                        <a:ea typeface="Times New Roman" panose="02020603050405020304" pitchFamily="18" charset="0"/>
                        <a:cs typeface="Times New Roman" panose="02020603050405020304" pitchFamily="18" charset="0"/>
                      </a:rPr>
                      <m:t>i</m:t>
                    </m:r>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ru-RU" sz="1800">
                        <a:effectLst/>
                        <a:latin typeface="Cambria Math" panose="02040503050406030204" pitchFamily="18" charset="0"/>
                        <a:ea typeface="Times New Roman" panose="02020603050405020304" pitchFamily="18" charset="0"/>
                        <a:cs typeface="Times New Roman" panose="02020603050405020304" pitchFamily="18" charset="0"/>
                      </a:rPr>
                      <m:t>м интервале, </m:t>
                    </m:r>
                  </m:oMath>
                </a14:m>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14:m>
                  <m:oMathPara xmlns:m="http://schemas.openxmlformats.org/officeDocument/2006/math">
                    <m:oMathParaPr>
                      <m:jc m:val="centerGroup"/>
                    </m:oMathParaPr>
                    <m:oMath xmlns:m="http://schemas.openxmlformats.org/officeDocument/2006/math">
                      <m:r>
                        <a:rPr lang="ru-RU" sz="1800" i="1">
                          <a:effectLst/>
                          <a:latin typeface="Cambria Math" panose="02040503050406030204" pitchFamily="18" charset="0"/>
                          <a:ea typeface="Calibri" panose="020F0502020204030204" pitchFamily="34" charset="0"/>
                          <a:cs typeface="Times New Roman" panose="02020603050405020304" pitchFamily="18" charset="0"/>
                        </a:rPr>
                        <m:t>  </m:t>
                      </m:r>
                      <m:r>
                        <a:rPr lang="ru-RU" sz="1800" i="1">
                          <a:effectLst/>
                          <a:latin typeface="Cambria Math" panose="02040503050406030204" pitchFamily="18" charset="0"/>
                          <a:ea typeface="Calibri" panose="020F0502020204030204" pitchFamily="34" charset="0"/>
                          <a:cs typeface="Times New Roman" panose="02020603050405020304" pitchFamily="18" charset="0"/>
                        </a:rPr>
                        <m:t>𝑈𝑝𝐿𝑖𝑓</m:t>
                      </m:r>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800" i="1">
                              <a:effectLst/>
                              <a:latin typeface="Cambria Math" panose="02040503050406030204" pitchFamily="18" charset="0"/>
                              <a:ea typeface="Calibri" panose="020F0502020204030204" pitchFamily="34" charset="0"/>
                              <a:cs typeface="Times New Roman" panose="02020603050405020304" pitchFamily="18" charset="0"/>
                            </a:rPr>
                            <m:t>𝑡</m:t>
                          </m:r>
                        </m:e>
                        <m:sub>
                          <m:r>
                            <a:rPr lang="ru-RU" sz="18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ru-RU" sz="1800" b="0" i="1" smtClean="0">
                          <a:effectLst/>
                          <a:latin typeface="Cambria Math" panose="02040503050406030204" pitchFamily="18" charset="0"/>
                          <a:ea typeface="Calibri" panose="020F0502020204030204" pitchFamily="34" charset="0"/>
                          <a:cs typeface="Times New Roman" panose="02020603050405020304" pitchFamily="18" charset="0"/>
                        </a:rPr>
                        <m:t>−разность конверсий</m:t>
                      </m:r>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r>
                        <a:rPr lang="ru-RU" sz="1800" i="1">
                          <a:effectLst/>
                          <a:latin typeface="Cambria Math" panose="02040503050406030204" pitchFamily="18" charset="0"/>
                          <a:ea typeface="Calibri" panose="020F0502020204030204" pitchFamily="34" charset="0"/>
                          <a:cs typeface="Times New Roman" panose="02020603050405020304" pitchFamily="18" charset="0"/>
                        </a:rPr>
                        <m:t>на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𝑖</m:t>
                      </m:r>
                      <m:r>
                        <a:rPr lang="en-US" sz="1800" i="1">
                          <a:effectLst/>
                          <a:latin typeface="Cambria Math" panose="02040503050406030204" pitchFamily="18" charset="0"/>
                          <a:ea typeface="Calibri" panose="020F0502020204030204" pitchFamily="34" charset="0"/>
                          <a:cs typeface="Times New Roman" panose="02020603050405020304" pitchFamily="18" charset="0"/>
                        </a:rPr>
                        <m:t>−м интервале проценти</m:t>
                      </m:r>
                      <m:r>
                        <a:rPr lang="ru-RU" sz="1800" i="1">
                          <a:effectLst/>
                          <a:latin typeface="Cambria Math" panose="02040503050406030204" pitchFamily="18" charset="0"/>
                          <a:ea typeface="Calibri" panose="020F0502020204030204" pitchFamily="34" charset="0"/>
                          <a:cs typeface="Times New Roman" panose="02020603050405020304" pitchFamily="18" charset="0"/>
                        </a:rPr>
                        <m:t>лей (0%−10%, 11%−20% и </m:t>
                      </m:r>
                      <m:r>
                        <a:rPr lang="ru-RU" sz="1800" b="0" i="1" smtClean="0">
                          <a:effectLst/>
                          <a:latin typeface="Cambria Math" panose="02040503050406030204" pitchFamily="18" charset="0"/>
                          <a:ea typeface="Calibri" panose="020F0502020204030204" pitchFamily="34" charset="0"/>
                          <a:cs typeface="Times New Roman" panose="02020603050405020304" pitchFamily="18" charset="0"/>
                        </a:rPr>
                        <m:t>т.д.).</m:t>
                      </m:r>
                    </m:oMath>
                  </m:oMathPara>
                </a14:m>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ru-RU" sz="2000" dirty="0">
                  <a:latin typeface="Times New Roman" panose="02020603050405020304" pitchFamily="18" charset="0"/>
                </a:endParaRPr>
              </a:p>
              <a:p>
                <a:pPr marL="0" indent="0">
                  <a:buNone/>
                </a:pPr>
                <a:endParaRPr lang="ru-RU" sz="2000" dirty="0"/>
              </a:p>
            </p:txBody>
          </p:sp>
        </mc:Choice>
        <mc:Fallback xmlns="">
          <p:sp>
            <p:nvSpPr>
              <p:cNvPr id="3" name="Объект 2">
                <a:extLst>
                  <a:ext uri="{FF2B5EF4-FFF2-40B4-BE49-F238E27FC236}">
                    <a16:creationId xmlns:a16="http://schemas.microsoft.com/office/drawing/2014/main" id="{1B51B6F4-B8E4-B3BC-7BFD-0430AC731246}"/>
                  </a:ext>
                </a:extLst>
              </p:cNvPr>
              <p:cNvSpPr>
                <a:spLocks noGrp="1" noRot="1" noChangeAspect="1" noMove="1" noResize="1" noEditPoints="1" noAdjustHandles="1" noChangeArrowheads="1" noChangeShapeType="1" noTextEdit="1"/>
              </p:cNvSpPr>
              <p:nvPr>
                <p:ph idx="1"/>
              </p:nvPr>
            </p:nvSpPr>
            <p:spPr>
              <a:xfrm>
                <a:off x="961293" y="1157408"/>
                <a:ext cx="10515600" cy="4920663"/>
              </a:xfrm>
              <a:blipFill>
                <a:blip r:embed="rId3"/>
                <a:stretch>
                  <a:fillRect l="-406" t="-1239"/>
                </a:stretch>
              </a:blipFill>
            </p:spPr>
            <p:txBody>
              <a:bodyPr/>
              <a:lstStyle/>
              <a:p>
                <a:r>
                  <a:rPr lang="ru-RU">
                    <a:noFill/>
                  </a:rPr>
                  <a:t> </a:t>
                </a:r>
              </a:p>
            </p:txBody>
          </p:sp>
        </mc:Fallback>
      </mc:AlternateContent>
      <p:sp>
        <p:nvSpPr>
          <p:cNvPr id="6" name="Полилиния: фигура 5">
            <a:extLst>
              <a:ext uri="{FF2B5EF4-FFF2-40B4-BE49-F238E27FC236}">
                <a16:creationId xmlns:a16="http://schemas.microsoft.com/office/drawing/2014/main" id="{7F968041-80F6-C1F0-7974-A6273DC5A875}"/>
              </a:ext>
            </a:extLst>
          </p:cNvPr>
          <p:cNvSpPr/>
          <p:nvPr/>
        </p:nvSpPr>
        <p:spPr>
          <a:xfrm>
            <a:off x="170754" y="1792941"/>
            <a:ext cx="3513740" cy="3074894"/>
          </a:xfrm>
          <a:custGeom>
            <a:avLst/>
            <a:gdLst>
              <a:gd name="connsiteX0" fmla="*/ 1120164 w 3513740"/>
              <a:gd name="connsiteY0" fmla="*/ 3074894 h 3074894"/>
              <a:gd name="connsiteX1" fmla="*/ 116117 w 3513740"/>
              <a:gd name="connsiteY1" fmla="*/ 1219200 h 3074894"/>
              <a:gd name="connsiteX2" fmla="*/ 3513740 w 3513740"/>
              <a:gd name="connsiteY2" fmla="*/ 0 h 3074894"/>
            </a:gdLst>
            <a:ahLst/>
            <a:cxnLst>
              <a:cxn ang="0">
                <a:pos x="connsiteX0" y="connsiteY0"/>
              </a:cxn>
              <a:cxn ang="0">
                <a:pos x="connsiteX1" y="connsiteY1"/>
              </a:cxn>
              <a:cxn ang="0">
                <a:pos x="connsiteX2" y="connsiteY2"/>
              </a:cxn>
            </a:cxnLst>
            <a:rect l="l" t="t" r="r" b="b"/>
            <a:pathLst>
              <a:path w="3513740" h="3074894">
                <a:moveTo>
                  <a:pt x="1120164" y="3074894"/>
                </a:moveTo>
                <a:cubicBezTo>
                  <a:pt x="418676" y="2403288"/>
                  <a:pt x="-282812" y="1731682"/>
                  <a:pt x="116117" y="1219200"/>
                </a:cubicBezTo>
                <a:cubicBezTo>
                  <a:pt x="515046" y="706718"/>
                  <a:pt x="2014393" y="353359"/>
                  <a:pt x="3513740" y="0"/>
                </a:cubicBezTo>
              </a:path>
            </a:pathLst>
          </a:custGeom>
          <a:noFill/>
          <a:ln>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Номер слайда 7">
            <a:extLst>
              <a:ext uri="{FF2B5EF4-FFF2-40B4-BE49-F238E27FC236}">
                <a16:creationId xmlns:a16="http://schemas.microsoft.com/office/drawing/2014/main" id="{8A93A7E9-406E-F4B2-B6D4-423A68518202}"/>
              </a:ext>
            </a:extLst>
          </p:cNvPr>
          <p:cNvSpPr>
            <a:spLocks noGrp="1"/>
          </p:cNvSpPr>
          <p:nvPr>
            <p:ph type="sldNum" sz="quarter" idx="12"/>
          </p:nvPr>
        </p:nvSpPr>
        <p:spPr/>
        <p:txBody>
          <a:bodyPr/>
          <a:lstStyle/>
          <a:p>
            <a:fld id="{DD52A6CB-90DA-4351-BF49-99661FABD7B0}" type="slidenum">
              <a:rPr lang="ru-RU" sz="2000" smtClean="0"/>
              <a:t>6</a:t>
            </a:fld>
            <a:endParaRPr lang="ru-RU" sz="2000" dirty="0"/>
          </a:p>
        </p:txBody>
      </p:sp>
    </p:spTree>
    <p:extLst>
      <p:ext uri="{BB962C8B-B14F-4D97-AF65-F5344CB8AC3E}">
        <p14:creationId xmlns:p14="http://schemas.microsoft.com/office/powerpoint/2010/main" val="4282141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71A4107-51FC-FB11-A7DB-DD47B7B58BE8}"/>
              </a:ext>
            </a:extLst>
          </p:cNvPr>
          <p:cNvSpPr>
            <a:spLocks noGrp="1"/>
          </p:cNvSpPr>
          <p:nvPr>
            <p:ph type="title"/>
          </p:nvPr>
        </p:nvSpPr>
        <p:spPr>
          <a:xfrm>
            <a:off x="838200" y="118941"/>
            <a:ext cx="10515600" cy="461352"/>
          </a:xfrm>
        </p:spPr>
        <p:txBody>
          <a:bodyPr>
            <a:noAutofit/>
          </a:bodyPr>
          <a:lstStyle/>
          <a:p>
            <a:r>
              <a:rPr lang="ru-RU" sz="4000" dirty="0">
                <a:latin typeface="Times New Roman" panose="02020603050405020304" pitchFamily="18" charset="0"/>
                <a:cs typeface="Times New Roman" panose="02020603050405020304" pitchFamily="18" charset="0"/>
              </a:rPr>
              <a:t>Показатели качества моделирования - 2</a:t>
            </a:r>
          </a:p>
        </p:txBody>
      </p:sp>
      <mc:AlternateContent xmlns:mc="http://schemas.openxmlformats.org/markup-compatibility/2006" xmlns:a14="http://schemas.microsoft.com/office/drawing/2010/main">
        <mc:Choice Requires="a14">
          <p:sp>
            <p:nvSpPr>
              <p:cNvPr id="5" name="Объект 4">
                <a:extLst>
                  <a:ext uri="{FF2B5EF4-FFF2-40B4-BE49-F238E27FC236}">
                    <a16:creationId xmlns:a16="http://schemas.microsoft.com/office/drawing/2014/main" id="{8E307828-F91E-AD5B-1045-FB7269C9D075}"/>
                  </a:ext>
                </a:extLst>
              </p:cNvPr>
              <p:cNvSpPr>
                <a:spLocks noGrp="1"/>
              </p:cNvSpPr>
              <p:nvPr>
                <p:ph idx="1"/>
              </p:nvPr>
            </p:nvSpPr>
            <p:spPr>
              <a:xfrm>
                <a:off x="838200" y="677008"/>
                <a:ext cx="10515600" cy="5499955"/>
              </a:xfrm>
            </p:spPr>
            <p:txBody>
              <a:bodyPr/>
              <a:lstStyle/>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UpLift</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кривая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UpLift Curve</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marL="0" indent="0" algn="ctr">
                  <a:lnSpc>
                    <a:spcPct val="107000"/>
                  </a:lnSpc>
                  <a:spcAft>
                    <a:spcPts val="800"/>
                  </a:spcAft>
                  <a:buNone/>
                </a:pPr>
                <a:r>
                  <a:rPr lang="en-US" sz="1800" dirty="0">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en-US" sz="180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𝑈𝐶</m:t>
                    </m:r>
                    <m:d>
                      <m:dPr>
                        <m:ctrlP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e>
                    </m:d>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d>
                      <m:dPr>
                        <m:ctrlP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𝑡𝑎𝑟𝑔𝑒𝑡</m:t>
                                </m:r>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𝑌</m:t>
                                </m:r>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=1</m:t>
                                </m:r>
                              </m:sub>
                            </m:sSub>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num>
                          <m:den>
                            <m:sSub>
                              <m:sSubPr>
                                <m:ctrlP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𝑡𝑎𝑟𝑔𝑒𝑡</m:t>
                                </m:r>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𝑌</m:t>
                                </m:r>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=0, 1</m:t>
                                </m:r>
                              </m:sub>
                            </m:sSub>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den>
                        </m:f>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f>
                          <m:fPr>
                            <m:ctrlP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𝑐𝑜𝑛𝑡𝑟𝑜𝑙</m:t>
                                </m:r>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𝑌</m:t>
                                </m:r>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=1</m:t>
                                </m:r>
                              </m:sub>
                            </m:sSub>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num>
                          <m:den>
                            <m:sSub>
                              <m:sSubPr>
                                <m:ctrlP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𝑐𝑜𝑛𝑡𝑟𝑜𝑙</m:t>
                                </m:r>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𝑌</m:t>
                                </m:r>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=0, 1</m:t>
                                </m:r>
                              </m:sub>
                            </m:sSub>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den>
                        </m:f>
                      </m:e>
                    </m:d>
                    <m:r>
                      <a:rPr lang="ru-RU"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ru-RU"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𝑡𝑎𝑟𝑔𝑒𝑡</m:t>
                            </m:r>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𝑌</m:t>
                            </m:r>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=0, 1</m:t>
                            </m:r>
                          </m:sub>
                        </m:sSub>
                        <m:d>
                          <m:dPr>
                            <m:ctrlP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e>
                        </m:d>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𝑐𝑜𝑛𝑡𝑟𝑜𝑙</m:t>
                            </m:r>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𝑌</m:t>
                            </m:r>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=0, 1</m:t>
                            </m:r>
                          </m:sub>
                        </m:sSub>
                        <m:d>
                          <m:dPr>
                            <m:ctrlP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e>
                        </m:d>
                      </m:e>
                    </m:d>
                  </m:oMath>
                </a14:m>
                <a:r>
                  <a:rPr lang="ru-RU"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где</a:t>
                </a:r>
                <a:endParaRPr lang="ru-RU"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ctr">
                  <a:lnSpc>
                    <a:spcPct val="107000"/>
                  </a:lnSpc>
                  <a:spcAft>
                    <a:spcPts val="800"/>
                  </a:spcAft>
                  <a:buNone/>
                </a:pPr>
                <a14:m>
                  <m:oMath xmlns:m="http://schemas.openxmlformats.org/officeDocument/2006/math">
                    <m:sSub>
                      <m:sSubPr>
                        <m:ctrlP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𝑡𝑎𝑟𝑔𝑒𝑡</m:t>
                        </m:r>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𝑌</m:t>
                        </m:r>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=0, 1</m:t>
                        </m:r>
                      </m:sub>
                    </m:sSub>
                    <m:d>
                      <m:dPr>
                        <m:ctrlP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e>
                    </m:d>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−размер всей рабочей группы при всей выборке выборки размера </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oMath>
                </a14:m>
                <a:r>
                  <a:rPr lang="ru-RU"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r>
                  <a:rPr lang="ru-RU"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p>
              <a:p>
                <a:pPr marL="0" indent="0" algn="ctr">
                  <a:lnSpc>
                    <a:spcPct val="107000"/>
                  </a:lnSpc>
                  <a:spcAft>
                    <a:spcPts val="800"/>
                  </a:spcAft>
                  <a:buNone/>
                </a:pPr>
                <a14:m>
                  <m:oMath xmlns:m="http://schemas.openxmlformats.org/officeDocument/2006/math">
                    <m:sSub>
                      <m:sSubPr>
                        <m:ctrlP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𝑡𝑎𝑟𝑔𝑒𝑡</m:t>
                        </m:r>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𝑌</m:t>
                        </m:r>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1</m:t>
                        </m:r>
                      </m:sub>
                    </m:sSub>
                    <m:d>
                      <m:dPr>
                        <m:ctrlP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e>
                    </m:d>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−размер рабочей  группы , совершившей целевое действие, при всей выборке размера </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oMath>
                </a14:m>
                <a:r>
                  <a:rPr lang="ru-RU"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endParaRPr lang="ru-RU"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228600" lvl="1">
                  <a:spcBef>
                    <a:spcPts val="1000"/>
                  </a:spcBef>
                </a:pPr>
                <a:endParaRPr lang="en-US" sz="1800" dirty="0">
                  <a:latin typeface="Times New Roman" panose="02020603050405020304" pitchFamily="18" charset="0"/>
                  <a:cs typeface="Times New Roman" panose="02020603050405020304" pitchFamily="18" charset="0"/>
                </a:endParaRPr>
              </a:p>
              <a:p>
                <a:pPr marL="228600" lvl="1">
                  <a:spcBef>
                    <a:spcPts val="1000"/>
                  </a:spcBef>
                </a:pPr>
                <a:r>
                  <a:rPr lang="en-US" sz="1800" dirty="0" err="1">
                    <a:latin typeface="Times New Roman" panose="02020603050405020304" pitchFamily="18" charset="0"/>
                    <a:cs typeface="Times New Roman" panose="02020603050405020304" pitchFamily="18" charset="0"/>
                  </a:rPr>
                  <a:t>Qini</a:t>
                </a:r>
                <a:r>
                  <a:rPr lang="en-US" sz="1800" dirty="0">
                    <a:latin typeface="Times New Roman" panose="02020603050405020304" pitchFamily="18" charset="0"/>
                    <a:cs typeface="Times New Roman" panose="02020603050405020304" pitchFamily="18" charset="0"/>
                  </a:rPr>
                  <a:t> </a:t>
                </a:r>
                <a:r>
                  <a:rPr lang="ru-RU" sz="1800" dirty="0">
                    <a:latin typeface="Times New Roman" panose="02020603050405020304" pitchFamily="18" charset="0"/>
                    <a:cs typeface="Times New Roman" panose="02020603050405020304" pitchFamily="18" charset="0"/>
                  </a:rPr>
                  <a:t>кривая</a:t>
                </a:r>
                <a:r>
                  <a:rPr lang="en-US" sz="1800" dirty="0">
                    <a:latin typeface="Times New Roman" panose="02020603050405020304" pitchFamily="18" charset="0"/>
                    <a:cs typeface="Times New Roman" panose="02020603050405020304" pitchFamily="18" charset="0"/>
                  </a:rPr>
                  <a:t>:</a:t>
                </a:r>
              </a:p>
              <a:p>
                <a:pPr marL="0" indent="0">
                  <a:lnSpc>
                    <a:spcPct val="107000"/>
                  </a:lnSpc>
                  <a:spcAft>
                    <a:spcPts val="800"/>
                  </a:spcAft>
                  <a:buNone/>
                </a:pPr>
                <a:r>
                  <a:rPr lang="ru-RU" sz="1800" dirty="0">
                    <a:effectLst/>
                    <a:latin typeface="Calibri" panose="020F0502020204030204" pitchFamily="34" charset="0"/>
                    <a:ea typeface="Calibri" panose="020F0502020204030204" pitchFamily="34" charset="0"/>
                    <a:cs typeface="Times New Roman" panose="02020603050405020304" pitchFamily="18" charset="0"/>
                  </a:rPr>
                  <a:t>	</a:t>
                </a:r>
                <a14:m>
                  <m:oMath xmlns:m="http://schemas.openxmlformats.org/officeDocument/2006/math">
                    <m:r>
                      <a:rPr lang="ru-RU" sz="1800" i="1">
                        <a:effectLst/>
                        <a:latin typeface="Cambria Math" panose="02040503050406030204" pitchFamily="18" charset="0"/>
                        <a:ea typeface="Calibri" panose="020F0502020204030204" pitchFamily="34" charset="0"/>
                        <a:cs typeface="Times New Roman" panose="02020603050405020304" pitchFamily="18" charset="0"/>
                      </a:rPr>
                      <m:t>𝑄𝑖𝑛𝑖</m:t>
                    </m:r>
                    <m:d>
                      <m:d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ru-RU" sz="1800" i="1">
                            <a:effectLst/>
                            <a:latin typeface="Cambria Math" panose="02040503050406030204" pitchFamily="18" charset="0"/>
                            <a:ea typeface="Calibri" panose="020F0502020204030204" pitchFamily="34" charset="0"/>
                            <a:cs typeface="Times New Roman" panose="02020603050405020304" pitchFamily="18" charset="0"/>
                          </a:rPr>
                          <m:t>𝑡</m:t>
                        </m:r>
                      </m:e>
                    </m:d>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𝑈𝐶</m:t>
                    </m:r>
                    <m:d>
                      <m:d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e>
                    </m:d>
                    <m:r>
                      <a:rPr lang="ru-RU" sz="18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𝑡𝑎𝑟𝑔𝑒𝑡</m:t>
                            </m:r>
                            <m:r>
                              <a:rPr lang="ru-RU"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𝑌</m:t>
                            </m:r>
                            <m:r>
                              <a:rPr lang="ru-RU" sz="1800" i="1">
                                <a:effectLst/>
                                <a:latin typeface="Cambria Math" panose="02040503050406030204" pitchFamily="18" charset="0"/>
                                <a:ea typeface="Calibri" panose="020F0502020204030204" pitchFamily="34" charset="0"/>
                                <a:cs typeface="Times New Roman" panose="02020603050405020304" pitchFamily="18" charset="0"/>
                              </a:rPr>
                              <m:t>=0, 1</m:t>
                            </m:r>
                          </m:sub>
                        </m:sSub>
                        <m:d>
                          <m:d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e>
                        </m:d>
                      </m:num>
                      <m:den>
                        <m:d>
                          <m:d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𝑡𝑎𝑟𝑔𝑒𝑡</m:t>
                                </m:r>
                                <m:r>
                                  <a:rPr lang="ru-RU"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𝑌</m:t>
                                </m:r>
                                <m:r>
                                  <a:rPr lang="ru-RU" sz="1800" i="1">
                                    <a:effectLst/>
                                    <a:latin typeface="Cambria Math" panose="02040503050406030204" pitchFamily="18" charset="0"/>
                                    <a:ea typeface="Calibri" panose="020F0502020204030204" pitchFamily="34" charset="0"/>
                                    <a:cs typeface="Times New Roman" panose="02020603050405020304" pitchFamily="18" charset="0"/>
                                  </a:rPr>
                                  <m:t>=0, 1</m:t>
                                </m:r>
                              </m:sub>
                            </m:sSub>
                            <m:d>
                              <m:d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e>
                            </m:d>
                            <m:r>
                              <a:rPr lang="ru-RU"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𝑐𝑜𝑛𝑡𝑟𝑜𝑙</m:t>
                                </m:r>
                                <m:r>
                                  <a:rPr lang="ru-RU"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𝑌</m:t>
                                </m:r>
                                <m:r>
                                  <a:rPr lang="ru-RU" sz="1800" i="1">
                                    <a:effectLst/>
                                    <a:latin typeface="Cambria Math" panose="02040503050406030204" pitchFamily="18" charset="0"/>
                                    <a:ea typeface="Calibri" panose="020F0502020204030204" pitchFamily="34" charset="0"/>
                                    <a:cs typeface="Times New Roman" panose="02020603050405020304" pitchFamily="18" charset="0"/>
                                  </a:rPr>
                                  <m:t>=0, 1</m:t>
                                </m:r>
                              </m:sub>
                            </m:sSub>
                            <m:d>
                              <m:d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e>
                            </m:d>
                          </m:e>
                        </m:d>
                      </m:den>
                    </m:f>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𝑡𝑎𝑟𝑔𝑒𝑡</m:t>
                                </m:r>
                                <m:r>
                                  <a:rPr lang="ru-RU"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𝑌</m:t>
                                </m:r>
                                <m:r>
                                  <a:rPr lang="ru-RU" sz="1800" i="1">
                                    <a:effectLst/>
                                    <a:latin typeface="Cambria Math" panose="02040503050406030204" pitchFamily="18" charset="0"/>
                                    <a:ea typeface="Calibri" panose="020F0502020204030204" pitchFamily="34" charset="0"/>
                                    <a:cs typeface="Times New Roman" panose="02020603050405020304" pitchFamily="18" charset="0"/>
                                  </a:rPr>
                                  <m:t>=1</m:t>
                                </m:r>
                              </m:sub>
                            </m:sSub>
                            <m:d>
                              <m:d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e>
                            </m:d>
                          </m:num>
                          <m:den>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𝑡𝑎𝑟𝑔𝑒𝑡</m:t>
                                </m:r>
                                <m:r>
                                  <a:rPr lang="ru-RU"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𝑌</m:t>
                                </m:r>
                                <m:r>
                                  <a:rPr lang="ru-RU" sz="1800" i="1">
                                    <a:effectLst/>
                                    <a:latin typeface="Cambria Math" panose="02040503050406030204" pitchFamily="18" charset="0"/>
                                    <a:ea typeface="Calibri" panose="020F0502020204030204" pitchFamily="34" charset="0"/>
                                    <a:cs typeface="Times New Roman" panose="02020603050405020304" pitchFamily="18" charset="0"/>
                                  </a:rPr>
                                  <m:t>=0, 1</m:t>
                                </m:r>
                              </m:sub>
                            </m:sSub>
                            <m:d>
                              <m:d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e>
                            </m:d>
                          </m:den>
                        </m:f>
                        <m:r>
                          <a:rPr lang="ru-RU" sz="18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𝑐𝑜𝑛𝑡𝑟𝑜𝑙</m:t>
                                </m:r>
                                <m:r>
                                  <a:rPr lang="ru-RU"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𝑌</m:t>
                                </m:r>
                                <m:r>
                                  <a:rPr lang="ru-RU" sz="1800" i="1">
                                    <a:effectLst/>
                                    <a:latin typeface="Cambria Math" panose="02040503050406030204" pitchFamily="18" charset="0"/>
                                    <a:ea typeface="Calibri" panose="020F0502020204030204" pitchFamily="34" charset="0"/>
                                    <a:cs typeface="Times New Roman" panose="02020603050405020304" pitchFamily="18" charset="0"/>
                                  </a:rPr>
                                  <m:t>=1</m:t>
                                </m:r>
                              </m:sub>
                            </m:sSub>
                            <m:d>
                              <m:d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e>
                            </m:d>
                          </m:num>
                          <m:den>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𝑐𝑜𝑛𝑡𝑟𝑜𝑙</m:t>
                                </m:r>
                                <m:r>
                                  <a:rPr lang="ru-RU"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𝑌</m:t>
                                </m:r>
                                <m:r>
                                  <a:rPr lang="ru-RU" sz="1800" i="1">
                                    <a:effectLst/>
                                    <a:latin typeface="Cambria Math" panose="02040503050406030204" pitchFamily="18" charset="0"/>
                                    <a:ea typeface="Calibri" panose="020F0502020204030204" pitchFamily="34" charset="0"/>
                                    <a:cs typeface="Times New Roman" panose="02020603050405020304" pitchFamily="18" charset="0"/>
                                  </a:rPr>
                                  <m:t>=0, 1</m:t>
                                </m:r>
                              </m:sub>
                            </m:sSub>
                            <m:d>
                              <m:d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e>
                            </m:d>
                          </m:den>
                        </m:f>
                      </m:e>
                    </m:d>
                  </m:oMath>
                </a14:m>
                <a:r>
                  <a:rPr lang="en-US" sz="1800" i="1" dirty="0">
                    <a:effectLst/>
                    <a:latin typeface="Cambria Math" panose="02040503050406030204" pitchFamily="18" charset="0"/>
                    <a:ea typeface="Calibri" panose="020F0502020204030204" pitchFamily="34" charset="0"/>
                    <a:cs typeface="Times New Roman" panose="02020603050405020304" pitchFamily="18" charset="0"/>
                  </a:rPr>
                  <a:t>*</a:t>
                </a:r>
              </a:p>
              <a:p>
                <a:pPr marL="0" indent="0">
                  <a:lnSpc>
                    <a:spcPct val="107000"/>
                  </a:lnSpc>
                  <a:spcAft>
                    <a:spcPts val="800"/>
                  </a:spcAft>
                  <a:buNone/>
                </a:pPr>
                <a14:m>
                  <m:oMathPara xmlns:m="http://schemas.openxmlformats.org/officeDocument/2006/math">
                    <m:oMathParaPr>
                      <m:jc m:val="centerGroup"/>
                    </m:oMathParaPr>
                    <m:oMath xmlns:m="http://schemas.openxmlformats.org/officeDocument/2006/math">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𝑡𝑎𝑟𝑔𝑒𝑡</m:t>
                          </m:r>
                          <m:r>
                            <a:rPr lang="ru-RU"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𝑌</m:t>
                          </m:r>
                          <m:r>
                            <a:rPr lang="ru-RU" sz="1800" i="1">
                              <a:effectLst/>
                              <a:latin typeface="Cambria Math" panose="02040503050406030204" pitchFamily="18" charset="0"/>
                              <a:ea typeface="Calibri" panose="020F0502020204030204" pitchFamily="34" charset="0"/>
                              <a:cs typeface="Times New Roman" panose="02020603050405020304" pitchFamily="18" charset="0"/>
                            </a:rPr>
                            <m:t>=0, 1</m:t>
                          </m:r>
                        </m:sub>
                      </m:sSub>
                      <m:d>
                        <m:d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e>
                      </m:d>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𝑡𝑎𝑟𝑔𝑒𝑡</m:t>
                          </m:r>
                          <m:r>
                            <a:rPr lang="ru-RU"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𝑌</m:t>
                          </m:r>
                          <m:r>
                            <a:rPr lang="ru-RU" sz="1800" i="1">
                              <a:effectLst/>
                              <a:latin typeface="Cambria Math" panose="02040503050406030204" pitchFamily="18" charset="0"/>
                              <a:ea typeface="Calibri" panose="020F0502020204030204" pitchFamily="34" charset="0"/>
                              <a:cs typeface="Times New Roman" panose="02020603050405020304" pitchFamily="18" charset="0"/>
                            </a:rPr>
                            <m:t>=1</m:t>
                          </m:r>
                        </m:sub>
                      </m:sSub>
                      <m:d>
                        <m:d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e>
                      </m:d>
                      <m:r>
                        <a:rPr lang="ru-RU"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𝑐𝑜𝑛𝑡𝑟𝑜𝑙</m:t>
                          </m:r>
                          <m:r>
                            <a:rPr lang="ru-RU"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𝑌</m:t>
                          </m:r>
                          <m:r>
                            <a:rPr lang="ru-RU" sz="1800" i="1">
                              <a:effectLst/>
                              <a:latin typeface="Cambria Math" panose="02040503050406030204" pitchFamily="18" charset="0"/>
                              <a:ea typeface="Calibri" panose="020F0502020204030204" pitchFamily="34" charset="0"/>
                              <a:cs typeface="Times New Roman" panose="02020603050405020304" pitchFamily="18" charset="0"/>
                            </a:rPr>
                            <m:t>=1</m:t>
                          </m:r>
                        </m:sub>
                      </m:sSub>
                      <m:d>
                        <m:d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e>
                      </m:d>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𝑡𝑎𝑟𝑔𝑒𝑡</m:t>
                              </m:r>
                              <m:r>
                                <a:rPr lang="ru-RU"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𝑌</m:t>
                              </m:r>
                              <m:r>
                                <a:rPr lang="ru-RU" sz="1800" i="1">
                                  <a:effectLst/>
                                  <a:latin typeface="Cambria Math" panose="02040503050406030204" pitchFamily="18" charset="0"/>
                                  <a:ea typeface="Calibri" panose="020F0502020204030204" pitchFamily="34" charset="0"/>
                                  <a:cs typeface="Times New Roman" panose="02020603050405020304" pitchFamily="18" charset="0"/>
                                </a:rPr>
                                <m:t>=0, 1</m:t>
                              </m:r>
                            </m:sub>
                          </m:sSub>
                          <m:d>
                            <m:d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e>
                          </m:d>
                        </m:num>
                        <m:den>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𝑐𝑜𝑛𝑡𝑟𝑜𝑙</m:t>
                              </m:r>
                              <m:r>
                                <a:rPr lang="ru-RU"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𝑌</m:t>
                              </m:r>
                              <m:r>
                                <a:rPr lang="ru-RU" sz="1800" i="1">
                                  <a:effectLst/>
                                  <a:latin typeface="Cambria Math" panose="02040503050406030204" pitchFamily="18" charset="0"/>
                                  <a:ea typeface="Calibri" panose="020F0502020204030204" pitchFamily="34" charset="0"/>
                                  <a:cs typeface="Times New Roman" panose="02020603050405020304" pitchFamily="18" charset="0"/>
                                </a:rPr>
                                <m:t>=0, 1</m:t>
                              </m:r>
                            </m:sub>
                          </m:sSub>
                          <m:d>
                            <m:d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e>
                          </m:d>
                        </m:den>
                      </m:f>
                    </m:oMath>
                  </m:oMathPara>
                </a14:m>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lvl="2" indent="0">
                  <a:spcBef>
                    <a:spcPts val="1000"/>
                  </a:spcBef>
                  <a:buNone/>
                </a:pPr>
                <a:endParaRPr lang="ru-RU" sz="1400" dirty="0">
                  <a:latin typeface="Times New Roman" panose="02020603050405020304" pitchFamily="18" charset="0"/>
                  <a:cs typeface="Times New Roman" panose="02020603050405020304" pitchFamily="18" charset="0"/>
                </a:endParaRPr>
              </a:p>
              <a:p>
                <a:pPr marL="457200" lvl="1" indent="0">
                  <a:buNone/>
                </a:pPr>
                <a:endParaRPr lang="ru-RU" sz="1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mc:Choice>
        <mc:Fallback xmlns="">
          <p:sp>
            <p:nvSpPr>
              <p:cNvPr id="5" name="Объект 4">
                <a:extLst>
                  <a:ext uri="{FF2B5EF4-FFF2-40B4-BE49-F238E27FC236}">
                    <a16:creationId xmlns:a16="http://schemas.microsoft.com/office/drawing/2014/main" id="{8E307828-F91E-AD5B-1045-FB7269C9D075}"/>
                  </a:ext>
                </a:extLst>
              </p:cNvPr>
              <p:cNvSpPr>
                <a:spLocks noGrp="1" noRot="1" noChangeAspect="1" noMove="1" noResize="1" noEditPoints="1" noAdjustHandles="1" noChangeArrowheads="1" noChangeShapeType="1" noTextEdit="1"/>
              </p:cNvSpPr>
              <p:nvPr>
                <p:ph idx="1"/>
              </p:nvPr>
            </p:nvSpPr>
            <p:spPr>
              <a:xfrm>
                <a:off x="838200" y="677008"/>
                <a:ext cx="10515600" cy="5499955"/>
              </a:xfrm>
              <a:blipFill>
                <a:blip r:embed="rId3"/>
                <a:stretch>
                  <a:fillRect l="-406" t="-998"/>
                </a:stretch>
              </a:blipFill>
            </p:spPr>
            <p:txBody>
              <a:bodyPr/>
              <a:lstStyle/>
              <a:p>
                <a:r>
                  <a:rPr lang="ru-RU">
                    <a:noFill/>
                  </a:rPr>
                  <a:t> </a:t>
                </a:r>
              </a:p>
            </p:txBody>
          </p:sp>
        </mc:Fallback>
      </mc:AlternateContent>
      <p:sp>
        <p:nvSpPr>
          <p:cNvPr id="6" name="Номер слайда 5">
            <a:extLst>
              <a:ext uri="{FF2B5EF4-FFF2-40B4-BE49-F238E27FC236}">
                <a16:creationId xmlns:a16="http://schemas.microsoft.com/office/drawing/2014/main" id="{5D32CA80-9B1C-24FA-7114-2B8EA7541462}"/>
              </a:ext>
            </a:extLst>
          </p:cNvPr>
          <p:cNvSpPr>
            <a:spLocks noGrp="1"/>
          </p:cNvSpPr>
          <p:nvPr>
            <p:ph type="sldNum" sz="quarter" idx="12"/>
          </p:nvPr>
        </p:nvSpPr>
        <p:spPr/>
        <p:txBody>
          <a:bodyPr/>
          <a:lstStyle/>
          <a:p>
            <a:fld id="{DD52A6CB-90DA-4351-BF49-99661FABD7B0}" type="slidenum">
              <a:rPr lang="ru-RU" sz="2000" smtClean="0"/>
              <a:t>7</a:t>
            </a:fld>
            <a:endParaRPr lang="ru-RU" sz="2000" dirty="0"/>
          </a:p>
        </p:txBody>
      </p:sp>
    </p:spTree>
    <p:extLst>
      <p:ext uri="{BB962C8B-B14F-4D97-AF65-F5344CB8AC3E}">
        <p14:creationId xmlns:p14="http://schemas.microsoft.com/office/powerpoint/2010/main" val="732475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71A4107-51FC-FB11-A7DB-DD47B7B58BE8}"/>
              </a:ext>
            </a:extLst>
          </p:cNvPr>
          <p:cNvSpPr>
            <a:spLocks noGrp="1"/>
          </p:cNvSpPr>
          <p:nvPr>
            <p:ph type="title"/>
          </p:nvPr>
        </p:nvSpPr>
        <p:spPr>
          <a:xfrm>
            <a:off x="838200" y="118941"/>
            <a:ext cx="10515600" cy="461352"/>
          </a:xfrm>
        </p:spPr>
        <p:txBody>
          <a:bodyPr>
            <a:noAutofit/>
          </a:bodyPr>
          <a:lstStyle/>
          <a:p>
            <a:r>
              <a:rPr lang="ru-RU" sz="3600" dirty="0">
                <a:latin typeface="Times New Roman" panose="02020603050405020304" pitchFamily="18" charset="0"/>
                <a:cs typeface="Times New Roman" panose="02020603050405020304" pitchFamily="18" charset="0"/>
              </a:rPr>
              <a:t>Структуры моделей </a:t>
            </a:r>
            <a:r>
              <a:rPr lang="en-US" sz="3600" dirty="0">
                <a:latin typeface="Times New Roman" panose="02020603050405020304" pitchFamily="18" charset="0"/>
                <a:cs typeface="Times New Roman" panose="02020603050405020304" pitchFamily="18" charset="0"/>
              </a:rPr>
              <a:t>UpLift</a:t>
            </a:r>
            <a:endParaRPr lang="ru-RU" sz="3600" dirty="0">
              <a:latin typeface="Times New Roman" panose="02020603050405020304" pitchFamily="18" charset="0"/>
              <a:cs typeface="Times New Roman" panose="02020603050405020304" pitchFamily="18" charset="0"/>
            </a:endParaRPr>
          </a:p>
        </p:txBody>
      </p:sp>
      <p:sp>
        <p:nvSpPr>
          <p:cNvPr id="6" name="Номер слайда 5">
            <a:extLst>
              <a:ext uri="{FF2B5EF4-FFF2-40B4-BE49-F238E27FC236}">
                <a16:creationId xmlns:a16="http://schemas.microsoft.com/office/drawing/2014/main" id="{5D32CA80-9B1C-24FA-7114-2B8EA7541462}"/>
              </a:ext>
            </a:extLst>
          </p:cNvPr>
          <p:cNvSpPr>
            <a:spLocks noGrp="1"/>
          </p:cNvSpPr>
          <p:nvPr>
            <p:ph type="sldNum" sz="quarter" idx="12"/>
          </p:nvPr>
        </p:nvSpPr>
        <p:spPr/>
        <p:txBody>
          <a:bodyPr/>
          <a:lstStyle/>
          <a:p>
            <a:fld id="{DD52A6CB-90DA-4351-BF49-99661FABD7B0}" type="slidenum">
              <a:rPr lang="ru-RU" sz="2000" smtClean="0"/>
              <a:t>8</a:t>
            </a:fld>
            <a:endParaRPr lang="ru-RU" sz="2000" dirty="0"/>
          </a:p>
        </p:txBody>
      </p:sp>
      <p:pic>
        <p:nvPicPr>
          <p:cNvPr id="10" name="Рисунок 9">
            <a:extLst>
              <a:ext uri="{FF2B5EF4-FFF2-40B4-BE49-F238E27FC236}">
                <a16:creationId xmlns:a16="http://schemas.microsoft.com/office/drawing/2014/main" id="{B2BD0C84-45FD-B67C-25FA-A200BB868E4A}"/>
              </a:ext>
            </a:extLst>
          </p:cNvPr>
          <p:cNvPicPr>
            <a:picLocks noChangeAspect="1"/>
          </p:cNvPicPr>
          <p:nvPr/>
        </p:nvPicPr>
        <p:blipFill>
          <a:blip r:embed="rId3"/>
          <a:stretch>
            <a:fillRect/>
          </a:stretch>
        </p:blipFill>
        <p:spPr>
          <a:xfrm>
            <a:off x="228598" y="757766"/>
            <a:ext cx="5495925" cy="2514600"/>
          </a:xfrm>
          <a:prstGeom prst="rect">
            <a:avLst/>
          </a:prstGeom>
        </p:spPr>
      </p:pic>
      <p:pic>
        <p:nvPicPr>
          <p:cNvPr id="14" name="Рисунок 13">
            <a:extLst>
              <a:ext uri="{FF2B5EF4-FFF2-40B4-BE49-F238E27FC236}">
                <a16:creationId xmlns:a16="http://schemas.microsoft.com/office/drawing/2014/main" id="{49B6CA24-8DA1-5ECE-9C5B-08431080F938}"/>
              </a:ext>
            </a:extLst>
          </p:cNvPr>
          <p:cNvPicPr>
            <a:picLocks noChangeAspect="1"/>
          </p:cNvPicPr>
          <p:nvPr/>
        </p:nvPicPr>
        <p:blipFill>
          <a:blip r:embed="rId4"/>
          <a:stretch>
            <a:fillRect/>
          </a:stretch>
        </p:blipFill>
        <p:spPr>
          <a:xfrm>
            <a:off x="6011333" y="757767"/>
            <a:ext cx="5867400" cy="2533650"/>
          </a:xfrm>
          <a:prstGeom prst="rect">
            <a:avLst/>
          </a:prstGeom>
        </p:spPr>
      </p:pic>
      <p:pic>
        <p:nvPicPr>
          <p:cNvPr id="16" name="Рисунок 15">
            <a:extLst>
              <a:ext uri="{FF2B5EF4-FFF2-40B4-BE49-F238E27FC236}">
                <a16:creationId xmlns:a16="http://schemas.microsoft.com/office/drawing/2014/main" id="{2E11A749-EB4D-108F-3D24-8347F15D7434}"/>
              </a:ext>
            </a:extLst>
          </p:cNvPr>
          <p:cNvPicPr>
            <a:picLocks noChangeAspect="1"/>
          </p:cNvPicPr>
          <p:nvPr/>
        </p:nvPicPr>
        <p:blipFill>
          <a:blip r:embed="rId5"/>
          <a:stretch>
            <a:fillRect/>
          </a:stretch>
        </p:blipFill>
        <p:spPr>
          <a:xfrm>
            <a:off x="295274" y="3585634"/>
            <a:ext cx="5362575" cy="2667000"/>
          </a:xfrm>
          <a:prstGeom prst="rect">
            <a:avLst/>
          </a:prstGeom>
        </p:spPr>
      </p:pic>
      <p:pic>
        <p:nvPicPr>
          <p:cNvPr id="18" name="Рисунок 17">
            <a:extLst>
              <a:ext uri="{FF2B5EF4-FFF2-40B4-BE49-F238E27FC236}">
                <a16:creationId xmlns:a16="http://schemas.microsoft.com/office/drawing/2014/main" id="{0F3F85BF-3D14-714C-6BC9-FD5A2D0E00EA}"/>
              </a:ext>
            </a:extLst>
          </p:cNvPr>
          <p:cNvPicPr>
            <a:picLocks noChangeAspect="1"/>
          </p:cNvPicPr>
          <p:nvPr/>
        </p:nvPicPr>
        <p:blipFill>
          <a:blip r:embed="rId6"/>
          <a:stretch>
            <a:fillRect/>
          </a:stretch>
        </p:blipFill>
        <p:spPr>
          <a:xfrm>
            <a:off x="6096000" y="3566584"/>
            <a:ext cx="4933950" cy="2962275"/>
          </a:xfrm>
          <a:prstGeom prst="rect">
            <a:avLst/>
          </a:prstGeom>
        </p:spPr>
      </p:pic>
    </p:spTree>
    <p:extLst>
      <p:ext uri="{BB962C8B-B14F-4D97-AF65-F5344CB8AC3E}">
        <p14:creationId xmlns:p14="http://schemas.microsoft.com/office/powerpoint/2010/main" val="637627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A9EDCCB-C9F9-D8F2-4BDB-29276D58193A}"/>
              </a:ext>
            </a:extLst>
          </p:cNvPr>
          <p:cNvSpPr>
            <a:spLocks noGrp="1"/>
          </p:cNvSpPr>
          <p:nvPr>
            <p:ph type="title"/>
          </p:nvPr>
        </p:nvSpPr>
        <p:spPr/>
        <p:txBody>
          <a:bodyPr>
            <a:normAutofit/>
          </a:bodyPr>
          <a:lstStyle/>
          <a:p>
            <a:r>
              <a:rPr lang="ru-RU" sz="4000" dirty="0">
                <a:latin typeface="Times New Roman" panose="02020603050405020304" pitchFamily="18" charset="0"/>
                <a:cs typeface="Times New Roman" panose="02020603050405020304" pitchFamily="18" charset="0"/>
              </a:rPr>
              <a:t>Выбор используемых моделей и исследование их качества работы – </a:t>
            </a:r>
            <a:r>
              <a:rPr lang="en-US" sz="4000" dirty="0">
                <a:latin typeface="Times New Roman" panose="02020603050405020304" pitchFamily="18" charset="0"/>
                <a:cs typeface="Times New Roman" panose="02020603050405020304" pitchFamily="18" charset="0"/>
              </a:rPr>
              <a:t>X5-Retail.</a:t>
            </a:r>
            <a:endParaRPr lang="ru-RU" sz="4000" dirty="0"/>
          </a:p>
        </p:txBody>
      </p:sp>
      <p:sp>
        <p:nvSpPr>
          <p:cNvPr id="9" name="Номер слайда 8">
            <a:extLst>
              <a:ext uri="{FF2B5EF4-FFF2-40B4-BE49-F238E27FC236}">
                <a16:creationId xmlns:a16="http://schemas.microsoft.com/office/drawing/2014/main" id="{FC3A69AA-2D2B-5E5A-69DA-0C8CA48C2FC1}"/>
              </a:ext>
            </a:extLst>
          </p:cNvPr>
          <p:cNvSpPr>
            <a:spLocks noGrp="1"/>
          </p:cNvSpPr>
          <p:nvPr>
            <p:ph type="sldNum" sz="quarter" idx="12"/>
          </p:nvPr>
        </p:nvSpPr>
        <p:spPr/>
        <p:txBody>
          <a:bodyPr/>
          <a:lstStyle/>
          <a:p>
            <a:fld id="{DD52A6CB-90DA-4351-BF49-99661FABD7B0}" type="slidenum">
              <a:rPr lang="ru-RU" sz="2000" smtClean="0"/>
              <a:t>9</a:t>
            </a:fld>
            <a:endParaRPr lang="ru-RU" sz="2000" dirty="0"/>
          </a:p>
        </p:txBody>
      </p:sp>
      <p:pic>
        <p:nvPicPr>
          <p:cNvPr id="12" name="Рисунок 11">
            <a:extLst>
              <a:ext uri="{FF2B5EF4-FFF2-40B4-BE49-F238E27FC236}">
                <a16:creationId xmlns:a16="http://schemas.microsoft.com/office/drawing/2014/main" id="{BD168732-29D6-C5B9-DF5C-BF224BF40912}"/>
              </a:ext>
            </a:extLst>
          </p:cNvPr>
          <p:cNvPicPr>
            <a:picLocks noChangeAspect="1"/>
          </p:cNvPicPr>
          <p:nvPr/>
        </p:nvPicPr>
        <p:blipFill>
          <a:blip r:embed="rId3"/>
          <a:stretch>
            <a:fillRect/>
          </a:stretch>
        </p:blipFill>
        <p:spPr>
          <a:xfrm>
            <a:off x="637090" y="1690688"/>
            <a:ext cx="10917819" cy="1608741"/>
          </a:xfrm>
          <a:prstGeom prst="rect">
            <a:avLst/>
          </a:prstGeom>
        </p:spPr>
      </p:pic>
    </p:spTree>
    <p:extLst>
      <p:ext uri="{BB962C8B-B14F-4D97-AF65-F5344CB8AC3E}">
        <p14:creationId xmlns:p14="http://schemas.microsoft.com/office/powerpoint/2010/main" val="2713943564"/>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TM04033929[[fn=Сланец]]</Template>
  <TotalTime>499</TotalTime>
  <Words>1456</Words>
  <Application>Microsoft Office PowerPoint</Application>
  <PresentationFormat>Широкоэкранный</PresentationFormat>
  <Paragraphs>156</Paragraphs>
  <Slides>23</Slides>
  <Notes>8</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23</vt:i4>
      </vt:variant>
    </vt:vector>
  </HeadingPairs>
  <TitlesOfParts>
    <vt:vector size="30" baseType="lpstr">
      <vt:lpstr>Arial</vt:lpstr>
      <vt:lpstr>Calibri</vt:lpstr>
      <vt:lpstr>Calibri Light</vt:lpstr>
      <vt:lpstr>Cambria Math</vt:lpstr>
      <vt:lpstr>Courier New</vt:lpstr>
      <vt:lpstr>Times New Roman</vt:lpstr>
      <vt:lpstr>Тема Office</vt:lpstr>
      <vt:lpstr>Разработка алгоритма UpLift моделирования для рекламной кампании </vt:lpstr>
      <vt:lpstr>Актуальность</vt:lpstr>
      <vt:lpstr>Цель работы</vt:lpstr>
      <vt:lpstr>Описание набора данных X5</vt:lpstr>
      <vt:lpstr>Описание набора данных косметической ретейл компании</vt:lpstr>
      <vt:lpstr>Показатели качества моделирования - 1</vt:lpstr>
      <vt:lpstr>Показатели качества моделирования - 2</vt:lpstr>
      <vt:lpstr>Структуры моделей UpLift</vt:lpstr>
      <vt:lpstr>Выбор используемых моделей и исследование их качества работы – X5-Retail.</vt:lpstr>
      <vt:lpstr>Выбор используемых моделей и исследование их качества работы – собственные данные.</vt:lpstr>
      <vt:lpstr>Выводы</vt:lpstr>
      <vt:lpstr>Спасибо за внимание !</vt:lpstr>
      <vt:lpstr>Графические результаты работы моделей на данных X5 - 1</vt:lpstr>
      <vt:lpstr>Графические результаты работы моделей на данных X5 - 2</vt:lpstr>
      <vt:lpstr>Графические результаты работы моделей на данных X5 - 3</vt:lpstr>
      <vt:lpstr>Графические результаты работы моделей на данных X5 - 4</vt:lpstr>
      <vt:lpstr>Графические результаты работы моделей на собственных данных - 1</vt:lpstr>
      <vt:lpstr>Графические результаты работы моделей на собственных данных - 2</vt:lpstr>
      <vt:lpstr>Графические результаты работы моделей на собственных данных - 3</vt:lpstr>
      <vt:lpstr>Графические результаты работы моделей на собственных данных - 4</vt:lpstr>
      <vt:lpstr>Графические результаты работы моделей на собственных данных - 5</vt:lpstr>
      <vt:lpstr>Графические результаты работы моделей на собственных данных - 6</vt:lpstr>
      <vt:lpstr>Графические результаты работы моделей на собственных данных - 7</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Распознавание морских судов на аэрофотоснимках методами компьютерного зрения</dc:title>
  <dc:creator>KirillKirillллин</dc:creator>
  <cp:lastModifiedBy>KirillKirillллин</cp:lastModifiedBy>
  <cp:revision>48</cp:revision>
  <dcterms:created xsi:type="dcterms:W3CDTF">2021-12-15T08:05:33Z</dcterms:created>
  <dcterms:modified xsi:type="dcterms:W3CDTF">2023-05-23T17:11:50Z</dcterms:modified>
</cp:coreProperties>
</file>