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6" r:id="rId7"/>
    <p:sldId id="270" r:id="rId8"/>
    <p:sldId id="272" r:id="rId9"/>
    <p:sldId id="268" r:id="rId10"/>
    <p:sldId id="273" r:id="rId11"/>
    <p:sldId id="271" r:id="rId12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8" autoAdjust="0"/>
  </p:normalViewPr>
  <p:slideViewPr>
    <p:cSldViewPr snapToGrid="0">
      <p:cViewPr varScale="1">
        <p:scale>
          <a:sx n="81" d="100"/>
          <a:sy n="81" d="100"/>
        </p:scale>
        <p:origin x="48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6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DF452-7448-4852-9314-306C8A6C3119}" type="datetime1">
              <a:rPr lang="ru-RU" smtClean="0"/>
              <a:t>30.11.2020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7252-BFB3-4CA4-8C10-C48F125F367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454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720F1-B25C-4E3A-B0CB-A1993D0DE272}" type="datetime1">
              <a:rPr lang="ru-RU" smtClean="0"/>
              <a:pPr/>
              <a:t>30.11.2020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D79418-37EB-4378-AD22-89DBB000B0D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543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Примечания для докладчика: </a:t>
            </a:r>
          </a:p>
          <a:p>
            <a:pPr rtl="0"/>
            <a:r>
              <a:rPr lang="ru-RU" i="1" dirty="0">
                <a:latin typeface="Segoe UI" panose="020B0502040204020203" pitchFamily="34" charset="0"/>
                <a:cs typeface="Segoe UI" panose="020B0502040204020203" pitchFamily="34" charset="0"/>
              </a:rPr>
              <a:t>С какой целью вы рассказываете об этом анализе?</a:t>
            </a:r>
          </a:p>
          <a:p>
            <a:pPr rtl="0"/>
            <a:r>
              <a:rPr lang="ru-RU" i="1" dirty="0">
                <a:latin typeface="Segoe UI" panose="020B0502040204020203" pitchFamily="34" charset="0"/>
                <a:cs typeface="Segoe UI" panose="020B0502040204020203" pitchFamily="34" charset="0"/>
              </a:rPr>
              <a:t>Он завершает учебный модуль или весь проект?  </a:t>
            </a:r>
          </a:p>
          <a:p>
            <a:pPr rtl="0"/>
            <a:r>
              <a:rPr lang="ru-RU" i="1" dirty="0">
                <a:latin typeface="Segoe UI" panose="020B0502040204020203" pitchFamily="34" charset="0"/>
                <a:cs typeface="Segoe UI" panose="020B0502040204020203" pitchFamily="34" charset="0"/>
              </a:rPr>
              <a:t>Была ли достигнута цель обучения, которую вы поставили перед собой?  </a:t>
            </a:r>
          </a:p>
          <a:p>
            <a:pPr rtl="0"/>
            <a:r>
              <a:rPr lang="ru-RU" i="1" dirty="0">
                <a:latin typeface="Segoe UI" panose="020B0502040204020203" pitchFamily="34" charset="0"/>
                <a:cs typeface="Segoe UI" panose="020B0502040204020203" pitchFamily="34" charset="0"/>
              </a:rPr>
              <a:t>Этот анализ производится в конце курса?  </a:t>
            </a:r>
          </a:p>
          <a:p>
            <a:pPr rtl="0"/>
            <a:endParaRPr lang="ru-RU" baseline="0" dirty="0"/>
          </a:p>
          <a:p>
            <a:pPr rtl="0"/>
            <a:r>
              <a:rPr lang="ru-RU" dirty="0"/>
              <a:t>Сформулируйте цель анализа или даже цель учебного процесса.  Формулировка должна быть четкой и конкретной.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b="1" dirty="0"/>
              <a:t>Примечания для докладчика: 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Своими словами опишите то, чему вы научились, на одной стороне слайда.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Включите информацию по теме обучения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Также будут полезны более подробные сведения о теме. 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Расскажите о том, что вы испытали во время обучения.  Как и во всяком рассказе, здесь должны быть начало, середина и конец.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[На другой стороне слайда можно добавить рисунок как доказательство того, что вы изучили]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Для иллюстрирования процесса можно использовать несколько слайдов.  Кроме того, будет полезно добавить видеоролики учебного процесса.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b="1" dirty="0"/>
              <a:t>Примечания для докладчика: 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О чем вы думали в первую очередь?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Какие препятствия возникли перед вами в ходе процесса?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Как вы преодолели эти препятствия?</a:t>
            </a:r>
          </a:p>
          <a:p>
            <a:pPr rtl="0"/>
            <a:r>
              <a:rPr lang="ru-RU" b="0" i="1" dirty="0">
                <a:latin typeface="Segoe UI" panose="020B0502040204020203" pitchFamily="34" charset="0"/>
                <a:cs typeface="Segoe UI" panose="020B0502040204020203" pitchFamily="34" charset="0"/>
              </a:rPr>
              <a:t>Какие изображения можно добавить в помощь процессу?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Этот элемент </a:t>
            </a:r>
            <a:r>
              <a:rPr lang="ru-RU" dirty="0" err="1"/>
              <a:t>SmartArt</a:t>
            </a:r>
            <a:r>
              <a:rPr lang="ru-RU" dirty="0"/>
              <a:t> позволяет добавлять изображения и текст для общего изложения процесса.  Если рисунок стоит тысячи слов, то рисунки и слова помогут вам отлично представить этот анализ пройденного материала!  Вы всегда можете изменить этот графический объект командами "Вставка &gt; </a:t>
            </a:r>
            <a:r>
              <a:rPr lang="ru-RU" dirty="0" err="1"/>
              <a:t>SmartArt</a:t>
            </a:r>
            <a:r>
              <a:rPr lang="ru-RU" dirty="0"/>
              <a:t>" или выделить графический объект и изменить цвета с помощью контекстного меню "Дизайн".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Для иллюстрирования процесса можно использовать несколько слайдов.  Кроме того, будет полезно добавить видеоролики учебного процесса.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Графический объект 9" descr="Одно колесо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Графический объект 10" descr="Одно колесо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Прямоугольник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rtlCol="0" anchor="b">
            <a:noAutofit/>
          </a:bodyPr>
          <a:lstStyle>
            <a:lvl1pPr algn="ctr">
              <a:defRPr sz="54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 rtlCol="0"/>
          <a:lstStyle/>
          <a:p>
            <a:pPr rtl="0"/>
            <a:fld id="{A79FDCCF-06A5-4C0C-ABFF-93AF4A8F91D0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Графический объект 17" descr="Одно колесо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Графический объект 18" descr="Одно колесо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Графический объект 19" descr="Одно колесо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Графический объект 20" descr="Одно колесо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BF5AAA8D-4090-4274-96AA-AD6B0F42534A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Графический объект 17" descr="Одно колесо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Графический объект 18" descr="Одно колесо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Графический объект 19" descr="Одно колесо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Графический объект 20" descr="Одно колесо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450BFE99-D7C0-40E7-B8AB-A5E5CCFB9A18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6" name="Рисунок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Рисунок 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rtlCol="0" anchor="ctr" anchorCtr="0">
            <a:normAutofit/>
          </a:bodyPr>
          <a:lstStyle>
            <a:lvl1pPr>
              <a:defRPr sz="24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AEECF-DDF2-4378-AEB2-48186B35FAC4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3" name="Графический элемент SmartArt 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 rtlCol="0"/>
          <a:lstStyle/>
          <a:p>
            <a:pPr rtl="0"/>
            <a:r>
              <a:rPr lang="ru-RU" noProof="0" smtClean="0"/>
              <a:t>Вставка рисунка SmartArt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Графический объект 16" descr="Одно колесо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Рисунок 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Прямоугольник 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794419-A28C-4EDB-8F38-9C37AFF16850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Графический объект 18" descr="Одно колесо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Графический объект 19" descr="Одно колесо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Графический объект 20" descr="Одно колесо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Графический объект 21" descr="Одно колесо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Рисунок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Рисунок 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Прямоугольник 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Прямоугольник 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2" name="Текст 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7CA3C0-BA25-49FE-9954-25288131DA86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6" name="Надпись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Надпись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7200" noProof="0" dirty="0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Графический объект 16" descr="Одно колесо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Рисунок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Прямоугольник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 rtlCol="0"/>
          <a:lstStyle/>
          <a:p>
            <a:pPr rtl="0"/>
            <a:fld id="{D5E5F78F-9D46-4F2C-BD6F-D7C29B5C0995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Графический объект 23" descr="Одно колесо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Графический объект 24" descr="Одно колесо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Графический объект 25" descr="Одно колесо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Графический объект 26" descr="Одно колесо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Рисунок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Рисунок 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Прямоугольник 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Прямоугольник 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7" name="Текст 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9" name="Текст 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1" name="Текст 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D7FB0F-7C69-48CD-BB58-095078AA9853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Графический объект 18" descr="Одно колесо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Графический объект 19" descr="Одно колесо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Графический объект 20" descr="Одно колесо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Графический объект 21" descr="Одно колесо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Графический объект 22" descr="Одно колесо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Рисунок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Рисунок 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Прямоугольник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 rtlCol="0"/>
          <a:lstStyle/>
          <a:p>
            <a:pPr rtl="0"/>
            <a:fld id="{95E0CC53-ACCE-429F-8F1D-1DAEC546233C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ru-RU" sz="2400" noProof="0" dirty="0"/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Заголовок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06132" y="735087"/>
            <a:ext cx="3060802" cy="1080938"/>
          </a:xfrm>
        </p:spPr>
        <p:txBody>
          <a:bodyPr rtlCol="0" anchor="ctr" anchorCtr="0"/>
          <a:lstStyle>
            <a:lvl1pPr algn="ctr">
              <a:defRPr b="0"/>
            </a:lvl1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53" name="Текст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7" name="Объект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8" name="Объект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9" name="Объект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3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Графический объект 28" descr="Одно колесо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Графический объект 30" descr="Одно колесо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Графический объект 31" descr="Одно колесо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Графический объект 32" descr="Одно колесо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Рисунок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Рисунок 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Прямоугольник 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Прямоугольник 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Заголовок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0" name="Рисунок 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Текст 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5" name="Текст 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42E129-06A7-4AFC-94A4-3F7580A4770F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различное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Графический объект 11" descr="Одно колесо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Графический объект 18" descr="Одно колесо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Рисунок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Рисунок 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Прямоугольник 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Прямоугольник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E251A-C5C0-4504-9052-0D643F118318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4" name="Текст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25" name="Текст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26" name="Текст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Графический объект 11" descr="Одно колесо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Графический объект 16" descr="Одно колесо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Рисунок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Рисунок 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8BC9F-1804-4FF3-9E20-A0E015F19291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Рисунок 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8E6915-CF68-40C4-847A-0EA80C190CCE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Два типа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Графический объект 16" descr="Одно колесо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rtlCol="0"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1C953673-56B5-4EA3-8F30-1C5A6A2AF000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Графический объект 16" descr="Одно колесо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Графический объект 17" descr="Одно колесо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Графический объект 18" descr="Одно колесо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Рисунок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Рисунок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D5D628-E559-4D78-A66C-06C3A7EEF17A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Графический объект 15" descr="Одно колесо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Графический объект 16" descr="Одно колесо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0E5874C0-9939-4299-A6F1-96FC5CBE5794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Графический объект 10" descr="Одно колесо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Графический объект 11" descr="Одно колесо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Графический объект 12" descr="Одно колесо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Графический объект 13" descr="Одно колесо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Графический объект 14" descr="Одно колесо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Рисунок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Рисунок 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CBC50C-F90C-4877-B7A7-F51A71B0245F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Графический объект 7" descr="Одно колесо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Графический объект 8" descr="Одно колесо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Графический объект 9" descr="Одно колесо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Графический объект 10" descr="Одно колесо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Рисунок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Прямоугольник 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FFD88-FA86-4F08-85AA-7654CCCCCB65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92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451D678-49A0-4EA1-BD84-3EC88371B20F}" type="datetime1">
              <a:rPr lang="ru-RU" noProof="0" smtClean="0"/>
              <a:t>30.11.2020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3FA76C-C565-46B6-8652-D75785E2521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67" r:id="rId9"/>
    <p:sldLayoutId id="2147483668" r:id="rId10"/>
    <p:sldLayoutId id="2147483681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8" r:id="rId17"/>
    <p:sldLayoutId id="2147483675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Repos\JacKira\OOP\ObjectPool.doc" TargetMode="Externa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293" y="2639832"/>
            <a:ext cx="8494463" cy="1558457"/>
          </a:xfrm>
        </p:spPr>
        <p:txBody>
          <a:bodyPr rtlCol="0" anchor="ctr" anchorCtr="0"/>
          <a:lstStyle/>
          <a:p>
            <a:pPr rtl="0"/>
            <a:r>
              <a:rPr lang="ru-RU" sz="4800" dirty="0" smtClean="0"/>
              <a:t>Паттерн проектирования </a:t>
            </a:r>
            <a:r>
              <a:rPr lang="en-US" sz="4800" dirty="0" smtClean="0"/>
              <a:t>Object Pool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913" y="4362235"/>
            <a:ext cx="9899373" cy="1124166"/>
          </a:xfrm>
        </p:spPr>
        <p:txBody>
          <a:bodyPr rtlCol="0">
            <a:normAutofit/>
          </a:bodyPr>
          <a:lstStyle/>
          <a:p>
            <a:pPr rtl="0"/>
            <a:r>
              <a:rPr lang="ru-RU" sz="2800" dirty="0" smtClean="0"/>
              <a:t>Выполнил</a:t>
            </a:r>
            <a:r>
              <a:rPr lang="ru-RU" sz="2800" dirty="0"/>
              <a:t> </a:t>
            </a:r>
            <a:r>
              <a:rPr lang="ru-RU" sz="2800" dirty="0" smtClean="0"/>
              <a:t>студент группы ПМБ 4-1</a:t>
            </a:r>
          </a:p>
          <a:p>
            <a:pPr rtl="0"/>
            <a:r>
              <a:rPr lang="ru-RU" sz="2800" dirty="0" smtClean="0"/>
              <a:t>Фейзуллин Кирилл</a:t>
            </a:r>
            <a:endParaRPr lang="ru-RU" sz="2800" dirty="0"/>
          </a:p>
        </p:txBody>
      </p:sp>
      <p:pic>
        <p:nvPicPr>
          <p:cNvPr id="9" name="Графический объект 8" descr="Книга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92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Цель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algn="just" rtl="0"/>
            <a:r>
              <a:rPr lang="ru-RU" sz="2400" dirty="0" smtClean="0"/>
              <a:t>Целью данной работы является ознакомление с принципами применения паттерна, его основными элементами и способами описания паттерна с помощью </a:t>
            </a:r>
            <a:r>
              <a:rPr lang="en-US" sz="2400" dirty="0" smtClean="0"/>
              <a:t>UML </a:t>
            </a:r>
            <a:r>
              <a:rPr lang="ru-RU" sz="2400" dirty="0" smtClean="0"/>
              <a:t>диаграмм.</a:t>
            </a:r>
            <a:endParaRPr lang="ru-RU" sz="2400" dirty="0"/>
          </a:p>
          <a:p>
            <a:pPr rtl="0"/>
            <a:endParaRPr lang="ru-RU" sz="2400" dirty="0"/>
          </a:p>
        </p:txBody>
      </p:sp>
      <p:pic>
        <p:nvPicPr>
          <p:cNvPr id="5" name="Графический объект 4" descr="Цель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Условия применения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2123318" y="2053889"/>
            <a:ext cx="9923462" cy="3598863"/>
          </a:xfrm>
        </p:spPr>
        <p:txBody>
          <a:bodyPr rtlCol="0"/>
          <a:lstStyle/>
          <a:p>
            <a:pPr rtl="0"/>
            <a:r>
              <a:rPr lang="en-US" dirty="0" smtClean="0"/>
              <a:t>“</a:t>
            </a:r>
            <a:r>
              <a:rPr lang="ru-RU" dirty="0" smtClean="0"/>
              <a:t>Дорогое</a:t>
            </a:r>
            <a:r>
              <a:rPr lang="en-US" dirty="0" smtClean="0"/>
              <a:t>”</a:t>
            </a:r>
            <a:r>
              <a:rPr lang="ru-RU" dirty="0" smtClean="0"/>
              <a:t> создание объектов</a:t>
            </a:r>
            <a:endParaRPr lang="ru-RU" dirty="0"/>
          </a:p>
          <a:p>
            <a:pPr rtl="0"/>
            <a:r>
              <a:rPr lang="ru-RU" dirty="0" smtClean="0"/>
              <a:t>Во время работы программы, количество объектов ограничено</a:t>
            </a:r>
          </a:p>
          <a:p>
            <a:pPr rtl="0"/>
            <a:r>
              <a:rPr lang="ru-RU" dirty="0" smtClean="0"/>
              <a:t>Объекты используются очень часто</a:t>
            </a:r>
            <a:endParaRPr lang="ru-RU" dirty="0"/>
          </a:p>
          <a:p>
            <a:pPr rtl="0"/>
            <a:endParaRPr lang="ru-RU" dirty="0"/>
          </a:p>
        </p:txBody>
      </p:sp>
      <p:pic>
        <p:nvPicPr>
          <p:cNvPr id="6" name="Графический объект 5" descr="Обучение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Составляющие элементы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2432921" y="1988546"/>
            <a:ext cx="8396755" cy="291596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Приватный конструктор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Пул </a:t>
            </a:r>
            <a:r>
              <a:rPr lang="en-US" sz="2400" dirty="0" smtClean="0"/>
              <a:t>(</a:t>
            </a:r>
            <a:r>
              <a:rPr lang="ru-RU" sz="2400" dirty="0" smtClean="0"/>
              <a:t>массив, стек, список) </a:t>
            </a:r>
            <a:r>
              <a:rPr lang="ru-RU" sz="2400" dirty="0" smtClean="0"/>
              <a:t>объектов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Метод выдачи объекта из пула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Метод возвращения объекта в пул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Опционально: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ru-RU" sz="2400" dirty="0" smtClean="0"/>
              <a:t>Максимальное количество объектов пула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ru-RU" sz="2400" dirty="0" smtClean="0"/>
              <a:t>Используемое количество объектов пула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ru-RU" sz="2400" dirty="0" smtClean="0"/>
              <a:t>Другие модификации</a:t>
            </a:r>
            <a:r>
              <a:rPr lang="ru-RU" sz="2400" dirty="0" smtClean="0"/>
              <a:t>…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092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описания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2137175" y="1983178"/>
            <a:ext cx="9358862" cy="187568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Пул с фиксированным размером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Заранее созданный пул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Наполняемый пул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690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диаграмма классов паттерна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945" y="2203378"/>
            <a:ext cx="6570867" cy="4304300"/>
          </a:xfrm>
        </p:spPr>
      </p:pic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Перейдем к рассмотрению практической части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662615"/>
              </p:ext>
            </p:extLst>
          </p:nvPr>
        </p:nvGraphicFramePr>
        <p:xfrm>
          <a:off x="1358430" y="2377438"/>
          <a:ext cx="2577465" cy="4338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3" imgW="5862962" imgH="9214234" progId="Word.Document.8">
                  <p:link updateAutomatic="1"/>
                </p:oleObj>
              </mc:Choice>
              <mc:Fallback>
                <p:oleObj name="Document" r:id="rId3" imgW="5862962" imgH="9214234" progId="Word.Document.8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lum bright="-100000"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358430" y="2377438"/>
                        <a:ext cx="2577465" cy="4338353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80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8397" y="2297928"/>
            <a:ext cx="7871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71163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50822_TF67421116" id="{D19693A2-898A-4C96-8A07-698D1CD8C3EE}" vid="{A42CD5B5-F8A9-496B-983F-A5216AA872B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6D6F43F-4C69-4843-A937-9D003759F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873FAD-10D7-4DE7-A029-14288C05F5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DDD245-D6FC-4A3B-8DDB-348DE94B95C6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fb0879af-3eba-417a-a55a-ffe6dcd6ca77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6dc4bcd6-49db-4c07-9060-8acfc67cef9f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Анализ пройденного материала </Template>
  <TotalTime>0</TotalTime>
  <Words>377</Words>
  <Application>Microsoft Office PowerPoint</Application>
  <PresentationFormat>Широкоэкранный</PresentationFormat>
  <Paragraphs>53</Paragraphs>
  <Slides>8</Slides>
  <Notes>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Связи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Segoe UI</vt:lpstr>
      <vt:lpstr>Trebuchet MS</vt:lpstr>
      <vt:lpstr>Берлин</vt:lpstr>
      <vt:lpstr>file:///E:\Repos\JacKira\OOP\ObjectPool.doc</vt:lpstr>
      <vt:lpstr>Паттерн проектирования Object Pool</vt:lpstr>
      <vt:lpstr>Цель</vt:lpstr>
      <vt:lpstr>Условия применения</vt:lpstr>
      <vt:lpstr>Составляющие элементы</vt:lpstr>
      <vt:lpstr>Способы описания</vt:lpstr>
      <vt:lpstr>UML диаграмма классов паттерна</vt:lpstr>
      <vt:lpstr>Перейдем к рассмотрению практической части</vt:lpstr>
      <vt:lpstr>Презентация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2020-11-27T16:16:32Z</dcterms:created>
  <dcterms:modified xsi:type="dcterms:W3CDTF">2020-11-30T06:04:21Z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