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p14">
  <w:body>
    <w:p w:rsidR="003150CB" w:rsidRDefault="003150CB" w:rsidP="003150CB">
      <w:pPr>
        <w:spacing w:after="0"/>
        <w:ind w:right="228"/>
        <w:jc w:val="right"/>
      </w:pPr>
      <w:r>
        <w:rPr>
          <w:noProof/>
          <w:lang w:eastAsia="ru-RU"/>
        </w:rPr>
        <w:drawing>
          <wp:anchor distT="0" distB="0" distL="114300" distR="114300" simplePos="0" relativeHeight="251659264" behindDoc="1" locked="0" layoutInCell="1" allowOverlap="0" wp14:anchorId="435FA215" wp14:editId="46D9E65B">
            <wp:simplePos x="0" y="0"/>
            <wp:positionH relativeFrom="column">
              <wp:posOffset>-205492</wp:posOffset>
            </wp:positionH>
            <wp:positionV relativeFrom="paragraph">
              <wp:posOffset>-20375</wp:posOffset>
            </wp:positionV>
            <wp:extent cx="6223000" cy="1041621"/>
            <wp:effectExtent l="0" t="0" r="6350" b="6350"/>
            <wp:wrapNone/>
            <wp:docPr id="12407" name="Picture 12407"/>
            <wp:cNvGraphicFramePr/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2407" name="Picture 12407"/>
                    <pic:cNvPicPr/>
                  </pic:nvPicPr>
                  <pic:blipFill>
                    <a:blip r:embed="rId4"/>
                    <a:stretch>
                      <a:fillRect/>
                    </a:stretch>
                  </pic:blipFill>
                  <pic:spPr>
                    <a:xfrm>
                      <a:off x="0" y="0"/>
                      <a:ext cx="6252514" cy="1046561"/>
                    </a:xfrm>
                    <a:prstGeom prst="rect">
                      <a:avLst/>
                    </a:prstGeom>
                  </pic:spPr>
                </pic:pic>
              </a:graphicData>
            </a:graphic>
            <wp14:sizeRelH relativeFrom="margin">
              <wp14:pctWidth>0</wp14:pctWidth>
            </wp14:sizeRelH>
            <wp14:sizeRelV relativeFrom="margin">
              <wp14:pctHeight>0</wp14:pctHeight>
            </wp14:sizeRelV>
          </wp:anchor>
        </w:drawing>
      </w:r>
      <w:r>
        <w:rPr>
          <w:rFonts w:eastAsia="Times New Roman"/>
          <w:sz w:val="20"/>
        </w:rPr>
        <w:t xml:space="preserve">МИНИСТЕРСТВО НАУКИ И ВЫСШЕГО ОБРАЗОВАНИЯ РОССИЙСКОЙ ФЕДЕРАЦИИ </w:t>
      </w:r>
    </w:p>
    <w:p w:rsidR="003150CB" w:rsidRDefault="003150CB" w:rsidP="003150CB">
      <w:pPr>
        <w:spacing w:after="0"/>
        <w:ind w:left="1025"/>
        <w:jc w:val="center"/>
      </w:pPr>
      <w:r>
        <w:rPr>
          <w:rFonts w:eastAsia="Times New Roman"/>
          <w:sz w:val="20"/>
        </w:rPr>
        <w:t xml:space="preserve"> </w:t>
      </w:r>
    </w:p>
    <w:p w:rsidR="003150CB" w:rsidRDefault="003150CB" w:rsidP="003150CB">
      <w:pPr>
        <w:spacing w:after="0"/>
        <w:ind w:left="1713" w:hanging="10"/>
      </w:pPr>
      <w:r>
        <w:rPr>
          <w:rFonts w:eastAsia="Times New Roman"/>
          <w:sz w:val="20"/>
        </w:rPr>
        <w:t xml:space="preserve">ФЕДЕРАЛЬНОЕ ГОСУДАРСТВЕННОЕ БЮДЖЕТНОЕ ОБРАЗОВАТЕЛЬНОЕ    </w:t>
      </w:r>
    </w:p>
    <w:p w:rsidR="003150CB" w:rsidRDefault="003150CB" w:rsidP="003150CB">
      <w:pPr>
        <w:spacing w:after="0"/>
        <w:ind w:left="1118"/>
        <w:jc w:val="center"/>
      </w:pPr>
      <w:r>
        <w:rPr>
          <w:rFonts w:eastAsia="Times New Roman"/>
          <w:sz w:val="20"/>
        </w:rPr>
        <w:t xml:space="preserve"> УЧРЕЖДЕНИЕ ВЫСШЕГО ОБРАЗОВАНИЯ </w:t>
      </w:r>
    </w:p>
    <w:p w:rsidR="003150CB" w:rsidRDefault="003150CB" w:rsidP="003150CB">
      <w:pPr>
        <w:spacing w:after="0"/>
        <w:ind w:left="2749" w:hanging="10"/>
      </w:pPr>
      <w:r>
        <w:rPr>
          <w:rFonts w:eastAsia="Times New Roman"/>
          <w:sz w:val="20"/>
        </w:rPr>
        <w:t xml:space="preserve">«МОСКОВСКИЙ АВИАЦИОННЫЙ ИНСТИТУТ </w:t>
      </w:r>
    </w:p>
    <w:p w:rsidR="003150CB" w:rsidRDefault="003150CB" w:rsidP="003150CB">
      <w:pPr>
        <w:spacing w:after="175" w:line="221" w:lineRule="auto"/>
        <w:ind w:right="2062"/>
        <w:jc w:val="center"/>
      </w:pPr>
      <w:r>
        <w:rPr>
          <w:rFonts w:eastAsia="Times New Roman"/>
          <w:sz w:val="20"/>
        </w:rPr>
        <w:t xml:space="preserve">                                                        (национальный исследовательский университет)»</w:t>
      </w:r>
    </w:p>
    <w:p w:rsidR="003150CB" w:rsidRDefault="003150CB" w:rsidP="003150CB">
      <w:pPr>
        <w:spacing w:after="90"/>
        <w:ind w:left="464"/>
        <w:jc w:val="center"/>
      </w:pPr>
    </w:p>
    <w:p w:rsidR="003150CB" w:rsidRDefault="003150CB" w:rsidP="003150CB">
      <w:pPr>
        <w:spacing w:after="90"/>
        <w:ind w:left="464"/>
        <w:jc w:val="center"/>
      </w:pPr>
    </w:p>
    <w:p w:rsidR="003150CB" w:rsidRDefault="003150CB" w:rsidP="003150CB">
      <w:pPr>
        <w:spacing w:after="90"/>
        <w:ind w:left="464"/>
        <w:jc w:val="center"/>
      </w:pPr>
    </w:p>
    <w:p w:rsidR="003150CB" w:rsidRDefault="003150CB" w:rsidP="003150CB">
      <w:pPr>
        <w:spacing w:after="90"/>
        <w:ind w:left="464"/>
        <w:jc w:val="center"/>
        <w:rPr>
          <w:rFonts w:eastAsia="Times New Roman"/>
        </w:rPr>
      </w:pPr>
      <w:r>
        <w:rPr>
          <w:rFonts w:eastAsia="Times New Roman"/>
        </w:rPr>
        <w:t xml:space="preserve"> </w:t>
      </w:r>
    </w:p>
    <w:p w:rsidR="003150CB" w:rsidRDefault="003150CB" w:rsidP="003150CB">
      <w:pPr>
        <w:spacing w:after="90"/>
        <w:ind w:left="464"/>
        <w:jc w:val="center"/>
      </w:pPr>
    </w:p>
    <w:p w:rsidR="003150CB" w:rsidRDefault="003150CB" w:rsidP="003150CB">
      <w:pPr>
        <w:spacing w:after="90"/>
        <w:ind w:left="464"/>
        <w:jc w:val="center"/>
      </w:pPr>
      <w:r>
        <w:rPr>
          <w:rFonts w:eastAsia="Times New Roman"/>
        </w:rPr>
        <w:t xml:space="preserve"> </w:t>
      </w:r>
    </w:p>
    <w:p w:rsidR="003150CB" w:rsidRDefault="003150CB" w:rsidP="003150CB">
      <w:pPr>
        <w:spacing w:after="134"/>
        <w:ind w:left="464"/>
        <w:jc w:val="center"/>
      </w:pPr>
      <w:r>
        <w:rPr>
          <w:rFonts w:eastAsia="Times New Roman"/>
        </w:rPr>
        <w:t xml:space="preserve"> </w:t>
      </w:r>
    </w:p>
    <w:p w:rsidR="003150CB" w:rsidRDefault="005D7110" w:rsidP="003150CB">
      <w:pPr>
        <w:spacing w:after="12" w:line="334" w:lineRule="auto"/>
        <w:jc w:val="center"/>
        <w:rPr>
          <w:rFonts w:eastAsia="Times New Roman"/>
          <w:sz w:val="32"/>
        </w:rPr>
      </w:pPr>
      <w:r>
        <w:rPr>
          <w:rFonts w:eastAsia="Times New Roman"/>
          <w:sz w:val="32"/>
        </w:rPr>
        <w:t>ОТЧЕТ ПО ЛАБОРАТОРНЫМ</w:t>
      </w:r>
      <w:r w:rsidR="0013047C">
        <w:rPr>
          <w:rFonts w:eastAsia="Times New Roman"/>
          <w:sz w:val="32"/>
        </w:rPr>
        <w:t xml:space="preserve"> РАБОТАМ</w:t>
      </w:r>
      <w:r w:rsidR="003150CB">
        <w:rPr>
          <w:rFonts w:eastAsia="Times New Roman"/>
          <w:sz w:val="32"/>
        </w:rPr>
        <w:t xml:space="preserve"> №5</w:t>
      </w:r>
      <w:r w:rsidR="0013047C">
        <w:rPr>
          <w:rFonts w:eastAsia="Times New Roman"/>
          <w:sz w:val="32"/>
        </w:rPr>
        <w:t>-6</w:t>
      </w:r>
      <w:r w:rsidR="003150CB">
        <w:rPr>
          <w:rFonts w:eastAsia="Times New Roman"/>
          <w:sz w:val="32"/>
        </w:rPr>
        <w:t xml:space="preserve"> </w:t>
      </w:r>
    </w:p>
    <w:p w:rsidR="003150CB" w:rsidRDefault="003150CB" w:rsidP="003150CB">
      <w:pPr>
        <w:spacing w:after="12" w:line="334" w:lineRule="auto"/>
        <w:jc w:val="center"/>
        <w:rPr>
          <w:rFonts w:eastAsia="Times New Roman"/>
        </w:rPr>
      </w:pPr>
      <w:r>
        <w:rPr>
          <w:rFonts w:eastAsia="Times New Roman"/>
        </w:rPr>
        <w:t>по курсу «</w:t>
      </w:r>
      <w:r>
        <w:rPr>
          <w:bCs/>
          <w:szCs w:val="28"/>
        </w:rPr>
        <w:t>Виртуальные динамические модели и цифровые двойники</w:t>
      </w:r>
      <w:r>
        <w:rPr>
          <w:rFonts w:eastAsia="Times New Roman"/>
        </w:rPr>
        <w:t>»</w:t>
      </w:r>
    </w:p>
    <w:p w:rsidR="003150CB" w:rsidRPr="00881277" w:rsidRDefault="003150CB" w:rsidP="003150CB">
      <w:pPr>
        <w:spacing w:after="12" w:line="334" w:lineRule="auto"/>
        <w:jc w:val="center"/>
        <w:rPr>
          <w:rFonts w:eastAsia="Times New Roman"/>
          <w:sz w:val="32"/>
        </w:rPr>
      </w:pPr>
    </w:p>
    <w:p w:rsidR="003150CB" w:rsidRDefault="003150CB" w:rsidP="003150CB">
      <w:pPr>
        <w:spacing w:after="88"/>
      </w:pPr>
    </w:p>
    <w:p w:rsidR="003150CB" w:rsidRDefault="003150CB" w:rsidP="003150CB">
      <w:pPr>
        <w:spacing w:after="88"/>
        <w:ind w:left="474"/>
        <w:jc w:val="center"/>
      </w:pPr>
      <w:r>
        <w:rPr>
          <w:rFonts w:eastAsia="Times New Roman"/>
          <w:sz w:val="32"/>
        </w:rPr>
        <w:t xml:space="preserve"> </w:t>
      </w:r>
    </w:p>
    <w:p w:rsidR="003150CB" w:rsidRDefault="003150CB" w:rsidP="003150CB">
      <w:pPr>
        <w:spacing w:after="90"/>
        <w:ind w:left="474"/>
        <w:jc w:val="center"/>
      </w:pPr>
      <w:r>
        <w:rPr>
          <w:rFonts w:eastAsia="Times New Roman"/>
          <w:sz w:val="32"/>
        </w:rPr>
        <w:t xml:space="preserve"> </w:t>
      </w:r>
    </w:p>
    <w:p w:rsidR="003150CB" w:rsidRPr="003261E4" w:rsidRDefault="003150CB" w:rsidP="003150CB">
      <w:pPr>
        <w:spacing w:after="88"/>
        <w:ind w:left="474"/>
        <w:jc w:val="center"/>
        <w:rPr>
          <w:rFonts w:eastAsia="Times New Roman"/>
          <w:sz w:val="32"/>
        </w:rPr>
      </w:pPr>
      <w:r>
        <w:rPr>
          <w:rFonts w:eastAsia="Times New Roman"/>
          <w:sz w:val="32"/>
        </w:rPr>
        <w:t xml:space="preserve"> </w:t>
      </w:r>
    </w:p>
    <w:p w:rsidR="003150CB" w:rsidRDefault="003150CB" w:rsidP="003150CB">
      <w:pPr>
        <w:spacing w:after="90"/>
        <w:ind w:left="557"/>
      </w:pPr>
      <w:r>
        <w:rPr>
          <w:rFonts w:eastAsia="Times New Roman"/>
        </w:rPr>
        <w:t xml:space="preserve"> </w:t>
      </w:r>
    </w:p>
    <w:p w:rsidR="003150CB" w:rsidRDefault="003150CB" w:rsidP="003150CB">
      <w:pPr>
        <w:spacing w:after="90"/>
        <w:ind w:right="88"/>
        <w:jc w:val="right"/>
        <w:rPr>
          <w:rFonts w:eastAsia="Times New Roman"/>
        </w:rPr>
      </w:pPr>
    </w:p>
    <w:p w:rsidR="003150CB" w:rsidRDefault="003150CB" w:rsidP="003150CB">
      <w:pPr>
        <w:spacing w:after="90"/>
        <w:ind w:right="88"/>
        <w:jc w:val="right"/>
        <w:rPr>
          <w:rFonts w:eastAsia="Times New Roman"/>
        </w:rPr>
      </w:pPr>
      <w:r w:rsidRPr="00747A7D">
        <w:rPr>
          <w:rFonts w:eastAsia="Times New Roman"/>
        </w:rPr>
        <w:t xml:space="preserve">                                      </w:t>
      </w:r>
      <w:r>
        <w:rPr>
          <w:rFonts w:eastAsia="Times New Roman"/>
        </w:rPr>
        <w:t xml:space="preserve">    </w:t>
      </w:r>
    </w:p>
    <w:p w:rsidR="003150CB" w:rsidRDefault="003150CB" w:rsidP="003150CB">
      <w:pPr>
        <w:spacing w:after="90"/>
        <w:ind w:right="88"/>
        <w:jc w:val="right"/>
        <w:rPr>
          <w:rFonts w:eastAsia="Times New Roman"/>
        </w:rPr>
      </w:pPr>
      <w:r>
        <w:rPr>
          <w:rFonts w:eastAsia="Times New Roman"/>
        </w:rPr>
        <w:t>Выполнил:</w:t>
      </w:r>
    </w:p>
    <w:p w:rsidR="003150CB" w:rsidRDefault="003150CB" w:rsidP="003150CB">
      <w:pPr>
        <w:spacing w:after="90"/>
        <w:ind w:right="88"/>
        <w:jc w:val="right"/>
        <w:rPr>
          <w:rFonts w:eastAsia="Times New Roman"/>
        </w:rPr>
      </w:pPr>
      <w:r w:rsidRPr="00747A7D">
        <w:rPr>
          <w:rFonts w:eastAsia="Times New Roman"/>
        </w:rPr>
        <w:t xml:space="preserve">                                                                             </w:t>
      </w:r>
      <w:r>
        <w:rPr>
          <w:rFonts w:eastAsia="Times New Roman"/>
        </w:rPr>
        <w:t>Студент группы</w:t>
      </w:r>
      <w:r w:rsidRPr="00EC37DB">
        <w:rPr>
          <w:rFonts w:eastAsia="Times New Roman"/>
        </w:rPr>
        <w:t>:</w:t>
      </w:r>
      <w:r>
        <w:rPr>
          <w:rFonts w:eastAsia="Times New Roman"/>
        </w:rPr>
        <w:t xml:space="preserve"> М80-2</w:t>
      </w:r>
      <w:r w:rsidRPr="004E5637">
        <w:rPr>
          <w:rFonts w:eastAsia="Times New Roman"/>
        </w:rPr>
        <w:t>0</w:t>
      </w:r>
      <w:r>
        <w:rPr>
          <w:rFonts w:eastAsia="Times New Roman"/>
        </w:rPr>
        <w:t>1</w:t>
      </w:r>
      <w:r w:rsidRPr="004E5637">
        <w:rPr>
          <w:rFonts w:eastAsia="Times New Roman"/>
        </w:rPr>
        <w:t>М-2</w:t>
      </w:r>
      <w:r>
        <w:rPr>
          <w:rFonts w:eastAsia="Times New Roman"/>
        </w:rPr>
        <w:t>1</w:t>
      </w:r>
    </w:p>
    <w:p w:rsidR="003150CB" w:rsidRDefault="003150CB" w:rsidP="003150CB">
      <w:pPr>
        <w:spacing w:after="90"/>
        <w:ind w:right="88"/>
        <w:jc w:val="right"/>
        <w:rPr>
          <w:rFonts w:eastAsia="Times New Roman"/>
        </w:rPr>
      </w:pPr>
      <w:r>
        <w:rPr>
          <w:rFonts w:eastAsia="Times New Roman"/>
        </w:rPr>
        <w:t>ФИО</w:t>
      </w:r>
      <w:r w:rsidRPr="00EC37DB">
        <w:rPr>
          <w:rFonts w:eastAsia="Times New Roman"/>
        </w:rPr>
        <w:t xml:space="preserve">: </w:t>
      </w:r>
      <w:r>
        <w:rPr>
          <w:rFonts w:eastAsia="Times New Roman"/>
        </w:rPr>
        <w:t>Андреев Максим Владимирович</w:t>
      </w:r>
    </w:p>
    <w:p w:rsidR="003150CB" w:rsidRDefault="003150CB" w:rsidP="003150CB">
      <w:pPr>
        <w:spacing w:after="90"/>
        <w:ind w:right="88"/>
        <w:jc w:val="center"/>
        <w:rPr>
          <w:rFonts w:eastAsia="Times New Roman"/>
        </w:rPr>
      </w:pPr>
      <w:r w:rsidRPr="00747A7D">
        <w:rPr>
          <w:rFonts w:eastAsia="Times New Roman"/>
        </w:rPr>
        <w:t xml:space="preserve">                                              </w:t>
      </w:r>
    </w:p>
    <w:p w:rsidR="003150CB" w:rsidRDefault="003150CB" w:rsidP="003150CB">
      <w:pPr>
        <w:spacing w:after="90"/>
        <w:ind w:right="88"/>
        <w:jc w:val="right"/>
      </w:pPr>
    </w:p>
    <w:p w:rsidR="003150CB" w:rsidRPr="0052309F" w:rsidRDefault="003150CB" w:rsidP="003150CB">
      <w:pPr>
        <w:spacing w:after="90"/>
        <w:ind w:right="88"/>
        <w:jc w:val="right"/>
      </w:pPr>
      <w:r>
        <w:rPr>
          <w:rFonts w:eastAsia="Times New Roman"/>
        </w:rPr>
        <w:t xml:space="preserve"> </w:t>
      </w:r>
    </w:p>
    <w:p w:rsidR="003150CB" w:rsidRPr="00B60018" w:rsidRDefault="003150CB" w:rsidP="003150CB">
      <w:pPr>
        <w:spacing w:after="97"/>
      </w:pPr>
    </w:p>
    <w:p w:rsidR="003150CB" w:rsidRDefault="003150CB" w:rsidP="003150CB">
      <w:pPr>
        <w:jc w:val="center"/>
        <w:rPr>
          <w:rFonts w:eastAsia="Times New Roman"/>
        </w:rPr>
      </w:pPr>
    </w:p>
    <w:p w:rsidR="003150CB" w:rsidRDefault="003150CB" w:rsidP="003150CB">
      <w:pPr>
        <w:jc w:val="center"/>
        <w:rPr>
          <w:rFonts w:eastAsia="Times New Roman"/>
        </w:rPr>
      </w:pPr>
    </w:p>
    <w:p w:rsidR="003150CB" w:rsidRDefault="003150CB" w:rsidP="003150CB">
      <w:pPr>
        <w:jc w:val="center"/>
        <w:rPr>
          <w:rFonts w:eastAsia="Times New Roman"/>
        </w:rPr>
      </w:pPr>
    </w:p>
    <w:p w:rsidR="003150CB" w:rsidRDefault="003150CB" w:rsidP="003150CB">
      <w:pPr>
        <w:jc w:val="center"/>
        <w:rPr>
          <w:rFonts w:eastAsia="Times New Roman"/>
        </w:rPr>
      </w:pPr>
      <w:r>
        <w:rPr>
          <w:rFonts w:eastAsia="Times New Roman"/>
        </w:rPr>
        <w:t>Москва, 2022</w:t>
      </w:r>
    </w:p>
    <w:p w:rsidR="003150CB" w:rsidRDefault="003150CB" w:rsidP="003150CB">
      <w:pPr>
        <w:rPr>
          <w:b/>
        </w:rPr>
      </w:pPr>
      <w:r>
        <w:rPr>
          <w:rFonts w:eastAsia="Times New Roman"/>
        </w:rPr>
        <w:br w:type="page"/>
      </w:r>
      <w:r>
        <w:rPr>
          <w:b/>
        </w:rPr>
        <w:lastRenderedPageBreak/>
        <w:t>Лабораторная работа №5</w:t>
      </w:r>
    </w:p>
    <w:p w:rsidR="003150CB" w:rsidRDefault="006E143D" w:rsidP="003150CB">
      <w:pPr>
        <w:rPr>
          <w:b/>
        </w:rPr>
      </w:pPr>
      <w:r>
        <w:rPr>
          <w:b/>
        </w:rPr>
        <w:t>Задание</w:t>
      </w:r>
    </w:p>
    <w:p w:rsidR="003150CB" w:rsidRPr="000367D0" w:rsidRDefault="006E143D" w:rsidP="003150CB">
      <w:r>
        <w:t xml:space="preserve">По заданной схеме </w:t>
      </w:r>
      <w:r w:rsidR="0013047C">
        <w:t>смоделировать</w:t>
      </w:r>
      <w:r>
        <w:t xml:space="preserve"> кинематику системы</w:t>
      </w:r>
      <w:r w:rsidR="0013047C">
        <w:t xml:space="preserve"> плоских тел</w:t>
      </w:r>
      <w:r>
        <w:t>.</w:t>
      </w:r>
    </w:p>
    <w:p w:rsidR="003150CB" w:rsidRPr="000367D0" w:rsidRDefault="003150CB" w:rsidP="003150CB">
      <w:pPr>
        <w:rPr>
          <w:b/>
        </w:rPr>
      </w:pPr>
      <w:r>
        <w:rPr>
          <w:b/>
        </w:rPr>
        <w:t>Вариант 11</w:t>
      </w:r>
    </w:p>
    <w:p w:rsidR="003150CB" w:rsidRDefault="003150CB" w:rsidP="00C92BA6">
      <w:pPr>
        <w:jc w:val="center"/>
      </w:pPr>
      <w:r w:rsidRPr="003150CB">
        <w:rPr>
          <w:noProof/>
          <w:lang w:eastAsia="ru-RU"/>
        </w:rPr>
        <w:drawing>
          <wp:inline distT="0" distB="0" distL="0" distR="0" wp14:anchorId="776FED23" wp14:editId="61492AD7">
            <wp:extent cx="2095792" cy="2152950"/>
            <wp:effectExtent l="0" t="0" r="0" b="0"/>
            <wp:docPr id="1" name="Рисунок 1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"/>
                    <pic:cNvPicPr/>
                  </pic:nvPicPr>
                  <pic:blipFill>
                    <a:blip r:embed="rId5"/>
                    <a:stretch>
                      <a:fillRect/>
                    </a:stretch>
                  </pic:blipFill>
                  <pic:spPr>
                    <a:xfrm>
                      <a:off x="0" y="0"/>
                      <a:ext cx="2095792" cy="2152950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</w:p>
    <w:p w:rsidR="003150CB" w:rsidRDefault="003150CB" w:rsidP="003150CB">
      <w:pPr>
        <w:rPr>
          <w:b/>
        </w:rPr>
      </w:pPr>
      <w:r w:rsidRPr="000367D0">
        <w:rPr>
          <w:b/>
        </w:rPr>
        <w:t>Результат работы</w:t>
      </w:r>
    </w:p>
    <w:p w:rsidR="003150CB" w:rsidRDefault="003150CB" w:rsidP="003150CB">
      <w:r>
        <w:t>Код программы:</w:t>
      </w:r>
    </w:p>
    <w:p w:rsidR="003150CB" w:rsidRPr="005D7110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eastAsia="ru-RU"/>
        </w:rPr>
      </w:pP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package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laba</w:t>
      </w:r>
      <w:proofErr w:type="spellEnd"/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eastAsia="ru-RU"/>
        </w:rPr>
        <w:t>5_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Body2D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3150CB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Body_Out.X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Body_Out.Y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Y;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Phi;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Body2D;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connector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connector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Rod2D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extends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Andreev_labs_2022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laba5_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kinematic.Body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RodShape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 -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Y -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Rod2D;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FreeRod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 = L, Color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Palka.X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(time);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Palka.Y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(time);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time;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FreeRod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Wheel2D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extends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Andreev_labs_2022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laba5_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kinematic.Body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WheelShape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"cylinder"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R, height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{X, Y,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BoxShape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R, height = 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0.7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{X, Y,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Wheel2D;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FreeWheel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Wheel2D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Wheel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 = R, Color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Wheel.X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R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(time);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Wheel.Y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R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(time);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Wheel.Phi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time;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FreeWheel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Support2D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3150CB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SupportShape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"cylinder"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-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Body_In.X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In.Phi</w:t>
      </w:r>
      <w:proofErr w:type="spellEnd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In.Y</w:t>
      </w:r>
      <w:proofErr w:type="spellEnd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+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Support2D;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PinnedWheel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Wheel2D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Koleso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R=R, Color={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=-R*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time;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PinnedWheel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Joint2D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Xt1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Yt1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Xt2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Yt2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3150CB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200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SupportShape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"cylinder"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-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Body_In1;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Body_In2;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 + Xt1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- Yt1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Y + Xt1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+ Yt1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 + Xt2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- Yt2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Y + Xt2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+ Yt2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Joint2D;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DvePalkiNaOpore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(L=L1,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(L=L2,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=-L1/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Xt1=L1/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 = time;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 =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(time);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DvePalkiNaOpore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TriPalki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L3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phi0_3 = -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Xo2 =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L2*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(phi0_2) + L3*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Yo2 =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L2*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(phi0_2) + L3*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(start=phi0_1), L=L1,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(start=phi0_2), L=L2,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(start=phi0_3), L=L3,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=-L1/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=Xo2,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=Yo2,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=L3/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Xt2=-L3/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Opora1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Palka3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Palka3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Opora2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;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TriPalki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Slider2D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5D7110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5D7110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5D7110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SliderShape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>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Body_In.X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In.Phi</w:t>
      </w:r>
      <w:proofErr w:type="spellEnd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In.Y</w:t>
      </w:r>
      <w:proofErr w:type="spellEnd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+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Slider2D;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DvePalkiPlusPolzun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(L=L1,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(L=L2,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=-L1/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Xt1=L1/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Slider2D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Polzun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Polzun.Body_In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 = time;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6.3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0.000200006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DvePalkiPlusPolzun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5D7110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5D7110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5D7110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5D7110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5D7110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>Modelica.Mechanics.MultiBody.Frames.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*R;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FlatShape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+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Body_In.X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R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In.Y</w:t>
      </w:r>
      <w:proofErr w:type="spellEnd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R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(S) = -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In.Phi</w:t>
      </w:r>
      <w:proofErr w:type="spellEnd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)*R;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PalkiPlusLoleso</w:t>
      </w:r>
      <w:proofErr w:type="spell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1.57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0.7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XK =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L2*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(phi0_2) + R*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YK =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L2*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(phi0_2) - R*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(L=L1,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(start=phi0_1));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(L=L2,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(start=phi0_2));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=-L1/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Wheel2D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Koleso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R=R, Color={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150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Kachenie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R=R,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=XK,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=YK,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Sharnir2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Kachenie.Body_In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;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6.3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0.000200006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PalkiPlusLoleso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Zadanie11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L4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phi0_1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phi0_2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phi0_3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1.05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; </w:t>
      </w:r>
      <w:r w:rsidRPr="003150CB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pi/3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phi0_4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2.1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phiC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1.57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X0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Y0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XK = X0 +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L2*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+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*R*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YK = Y0 +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L2*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-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*R*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XC = X0 + L1*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(phi0_1) + L4*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(phi0_4);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(L=L1,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(start=phi0_1));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(L=L2,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(start=phi0_2));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=X0,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=X0,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=-L1/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(Xt1=L1/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Xt2=R*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(phi0_3), Yt2=R*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Wheel2D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Koleso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R=R, Color={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150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Kachenie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R=R,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=XK,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=YK,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Rod2D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Palka4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(L=L4, Color</w:t>
      </w:r>
      <w:proofErr w:type="gram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={</w:t>
      </w:r>
      <w:proofErr w:type="gramEnd"/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(start=phi0_4));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(Xt1=-L2/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Yt1=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Xt2=-L4/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Yt2=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Slider2D </w:t>
      </w:r>
      <w:proofErr w:type="spellStart"/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Polzun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=XC,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phiC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=L4/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=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Sharnir2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Kachenie.Body_In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Sharnir3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Palka4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Sharnir3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Palka4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Polzun.Body_In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;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gramStart"/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3150CB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6.3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3150CB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0.000200006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Zadanie11;</w:t>
      </w:r>
    </w:p>
    <w:p w:rsidR="003150CB" w:rsidRPr="003150CB" w:rsidRDefault="003150CB" w:rsidP="003150CB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3150CB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3150CB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laba5_kinematic;</w:t>
      </w:r>
    </w:p>
    <w:p w:rsidR="003150CB" w:rsidRPr="005D7110" w:rsidRDefault="003150CB" w:rsidP="003150CB">
      <w:pPr>
        <w:rPr>
          <w:lang w:val="en-US"/>
        </w:rPr>
      </w:pPr>
    </w:p>
    <w:p w:rsidR="00D6106E" w:rsidRDefault="003150CB" w:rsidP="003150CB">
      <w:r>
        <w:t>Графики:</w:t>
      </w:r>
    </w:p>
    <w:p w:rsidR="003150CB" w:rsidRDefault="006E143D" w:rsidP="00C92BA6">
      <w:pPr>
        <w:keepNext/>
        <w:jc w:val="center"/>
      </w:pPr>
      <w:r w:rsidRPr="006E143D">
        <w:rPr>
          <w:noProof/>
          <w:lang w:eastAsia="ru-RU"/>
        </w:rPr>
        <w:drawing>
          <wp:inline distT="0" distB="0" distL="0" distR="0" wp14:anchorId="286DFDBB" wp14:editId="26953CA6">
            <wp:extent cx="5400000" cy="3365836"/>
            <wp:effectExtent l="0" t="0" r="0" b="6350"/>
            <wp:docPr id="9" name="Рисунок 9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"/>
                    <pic:cNvPicPr/>
                  </pic:nvPicPr>
                  <pic:blipFill>
                    <a:blip r:embed="rId6"/>
                    <a:stretch>
                      <a:fillRect/>
                    </a:stretch>
                  </pic:blipFill>
                  <pic:spPr>
                    <a:xfrm>
                      <a:off x="0" y="0"/>
                      <a:ext cx="5400000" cy="3365836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</w:p>
    <w:p w:rsidR="004D7187" w:rsidRDefault="003150CB" w:rsidP="006E143D">
      <w:pPr>
        <w:pStyle w:val="a3"/>
      </w:pPr>
      <w:r>
        <w:t xml:space="preserve">Рисунок </w:t>
      </w:r>
      <w:fldSimple w:instr=" SEQ Рисунок \* ARABIC ">
        <w:r w:rsidR="00D6106E">
          <w:rPr>
            <w:noProof/>
          </w:rPr>
          <w:t>1</w:t>
        </w:r>
      </w:fldSimple>
      <w:r>
        <w:t xml:space="preserve">. </w:t>
      </w:r>
      <w:r w:rsidR="006E143D">
        <w:t>Анимация системы</w:t>
      </w:r>
    </w:p>
    <w:p w:rsidR="00D6106E" w:rsidRDefault="00D6106E" w:rsidP="00C92BA6">
      <w:pPr>
        <w:jc w:val="center"/>
      </w:pPr>
      <w:r w:rsidRPr="00D6106E">
        <w:drawing>
          <wp:inline distT="0" distB="0" distL="0" distR="0" wp14:anchorId="0539B638" wp14:editId="5E681579">
            <wp:extent cx="5940425" cy="2411095"/>
            <wp:effectExtent l="0" t="0" r="3175" b="8255"/>
            <wp:docPr id="3" name="Рисунок 3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"/>
                    <pic:cNvPicPr/>
                  </pic:nvPicPr>
                  <pic:blipFill>
                    <a:blip r:embed="rId7"/>
                    <a:stretch>
                      <a:fillRect/>
                    </a:stretch>
                  </pic:blipFill>
                  <pic:spPr>
                    <a:xfrm>
                      <a:off x="0" y="0"/>
                      <a:ext cx="5940425" cy="2411095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</w:p>
    <w:p w:rsidR="0013047C" w:rsidRDefault="00D6106E" w:rsidP="00D6106E">
      <w:pPr>
        <w:pStyle w:val="a3"/>
      </w:pPr>
      <w:r>
        <w:t xml:space="preserve">Рисунок </w:t>
      </w:r>
      <w:fldSimple w:instr=" SEQ Рисунок \* ARABIC ">
        <w:r>
          <w:rPr>
            <w:noProof/>
          </w:rPr>
          <w:t>2</w:t>
        </w:r>
      </w:fldSimple>
      <w:r>
        <w:t xml:space="preserve">. Зависимость углов от времени </w:t>
      </w:r>
    </w:p>
    <w:p w:rsidR="0013047C" w:rsidRDefault="0013047C" w:rsidP="0013047C">
      <w:pPr>
        <w:rPr>
          <w:b/>
        </w:rPr>
      </w:pPr>
      <w:r>
        <w:rPr>
          <w:b/>
        </w:rPr>
        <w:lastRenderedPageBreak/>
        <w:t>Лабораторная работа №6</w:t>
      </w:r>
    </w:p>
    <w:p w:rsidR="0013047C" w:rsidRDefault="0013047C" w:rsidP="0013047C">
      <w:pPr>
        <w:rPr>
          <w:b/>
        </w:rPr>
      </w:pPr>
      <w:r>
        <w:rPr>
          <w:b/>
        </w:rPr>
        <w:t>Задание</w:t>
      </w:r>
    </w:p>
    <w:p w:rsidR="0013047C" w:rsidRPr="000367D0" w:rsidRDefault="0013047C" w:rsidP="0013047C">
      <w:r>
        <w:t>По заданной схеме смоделировать динамику системы плоских тел.</w:t>
      </w:r>
    </w:p>
    <w:p w:rsidR="0013047C" w:rsidRPr="000367D0" w:rsidRDefault="0013047C" w:rsidP="0013047C">
      <w:pPr>
        <w:rPr>
          <w:b/>
        </w:rPr>
      </w:pPr>
      <w:r>
        <w:rPr>
          <w:b/>
        </w:rPr>
        <w:t>Вариант 11</w:t>
      </w:r>
    </w:p>
    <w:p w:rsidR="0013047C" w:rsidRDefault="0013047C" w:rsidP="00C92BA6">
      <w:pPr>
        <w:jc w:val="center"/>
      </w:pPr>
      <w:r w:rsidRPr="003150CB">
        <w:rPr>
          <w:noProof/>
          <w:lang w:eastAsia="ru-RU"/>
        </w:rPr>
        <w:drawing>
          <wp:inline distT="0" distB="0" distL="0" distR="0" wp14:anchorId="4D911F15" wp14:editId="53624DC8">
            <wp:extent cx="2095792" cy="2152950"/>
            <wp:effectExtent l="0" t="0" r="0" b="0"/>
            <wp:docPr id="2" name="Рисунок 2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"/>
                    <pic:cNvPicPr/>
                  </pic:nvPicPr>
                  <pic:blipFill>
                    <a:blip r:embed="rId5"/>
                    <a:stretch>
                      <a:fillRect/>
                    </a:stretch>
                  </pic:blipFill>
                  <pic:spPr>
                    <a:xfrm>
                      <a:off x="0" y="0"/>
                      <a:ext cx="2095792" cy="2152950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</w:p>
    <w:p w:rsidR="0013047C" w:rsidRDefault="0013047C" w:rsidP="0013047C">
      <w:pPr>
        <w:rPr>
          <w:b/>
        </w:rPr>
      </w:pPr>
      <w:r w:rsidRPr="000367D0">
        <w:rPr>
          <w:b/>
        </w:rPr>
        <w:t>Результат работы</w:t>
      </w:r>
    </w:p>
    <w:p w:rsidR="0013047C" w:rsidRDefault="0013047C" w:rsidP="0013047C">
      <w:r>
        <w:t>Код программы: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package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Lab6_Dynamic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//extends Modelica.Units.SI;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connector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connector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connector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input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Modelica.Units.SI.MomentOfForce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M;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connector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output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Modelica.Units.SI.MomentOfForce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M;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TwoPortBody2D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9F4E04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Modelica.Units.SI.Acceleration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g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9.81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Modelica.Units.SI.Mass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//parameter 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Modelica.Units.SI.MomentOfInertia</w:t>
      </w:r>
      <w:proofErr w:type="spellEnd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 J = 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Modelica.Units.SI.AngularVelocity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Omega;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CA[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CB[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F_A;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F_B;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Phi;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(Y)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(Phi) = Omega;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CA = {F_A.X - X, 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A.Y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Y};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CB = {F_B.X - X, 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Y};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m*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A.Fx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m*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A.Fy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m*g;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m*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(Omega) =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CA[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CA[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F_A.M + CB[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CB[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F_B.M;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TwoPortBody2D;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TwoPortRod2D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extends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Andreev_labs_2022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Lab6_Dynamic.TwoPortBody2D;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//parameter 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Modelica.Units.SI.Mass</w:t>
      </w:r>
      <w:proofErr w:type="spellEnd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 m = 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RodShape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>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Y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Modelica.Units.SI.MomentOfInertia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 = m*L^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/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TwoPortRod2D;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TwoPortWheel2D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extends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Andreev_labs_2022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Lab6_Dynamic.TwoPortBody2D;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//parameter 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Modelica.Units.SI.Mass</w:t>
      </w:r>
      <w:proofErr w:type="spellEnd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 m = 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WheelShape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"cylinder"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{X, Y,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BoxShape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R, height = 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0.7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{X, Y,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Modelica.Units.SI.MomentOfInertia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 = m*R^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/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TwoPortWheel2D;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Support2D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9F4E04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SupportShape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"cylinder"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-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Dynamics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FO;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In.Phi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Dynamics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FO.X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FO.Fx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Rx;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Ry;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Support2D;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FreeEnd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FO;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FO.X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FO.Fx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FreeEnd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KolesoSOporoi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Modelica.Units.SI.AngularVelocity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Omega_0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TwoPortWheel2D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Koleso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 = R,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Omega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(start = Omega_0));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-R *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FreeEnd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Hvost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Koleso.F_A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Opora.FO);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Koleso.F_B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Hvost.FO);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KolesoSOporoi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Joint2D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9F4E04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200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SupportShape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"cylinder"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lastRenderedPageBreak/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-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R = orientation,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r_shape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Body_In1;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Body_In2;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Dynamics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FO1;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FO2;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 + Xt1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- Yt1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Y + Xt1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+ Yt1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 + Xt2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- Yt2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Body_In2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Y + Xt2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Phi) + Yt2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(Body_In2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Dynamics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Y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Fx = Rx;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Fy = Ry;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Y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Ysh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Fx = -Rx;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Fy = -Ry;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Joint2D;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DvePalkiNaOpore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L1,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L2,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Xt1 = 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FreeEnd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Hvost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Opora.FO);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Sharnir.FO1);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Sharnir.FO2);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Hvost.FO);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DvePalkiNaOpore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TriPalki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L3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phi0_3 = -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Xo2 =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+ L3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Yo2 =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+ L3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phi0_1), L = L1,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phi0_2), L = L2,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phi0_3), L = L3,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Xo2,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Yo2,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L3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-L3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Opora1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Opora2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Opora1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Opora2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TriPalki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Slider2D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9F4E04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SliderShape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N;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FO;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In.Phi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Dynamics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FO.X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Ypol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FO.Fx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-N*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N*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Slider2D;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DvePalkiPlusPolzun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L1,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L2,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Xt1 = 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Slider2D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Polzun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Sharnir.Body_In2);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Polzun.Body_In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Opora.FO);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Sharnir.FO1);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Sharnir.FO2);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Polzun.FO);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6.3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0.000200006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DvePalkiPlusPolzun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S;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9F4E04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FlatShape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r = {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+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Dinamics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N;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Modelica.Units.SI.Force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Ftr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FO;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Body_In.X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S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(S) = -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In.Phi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 * R;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Dynamics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FO.X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Yk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FO.Fx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-N*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Ftr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FO.Fy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N*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-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Ftr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*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FO.M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PalkiPlusKoleso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1.57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0.7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XK =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+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YK =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-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L1,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phi0_1),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L2,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phi0_2),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TwoPortWheel2D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Koleso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 = R,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150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Kachenie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R = 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XK,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YK,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Kachenie.Body_In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Opora.FO);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Koleso.F_A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Koleso.F_B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Kachenie.FO);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6.3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0.000200006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PalkiPlusKoleso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Zadanie11_Dynamic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L4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phi0_3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1.05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// pi/3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phi0_4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phiC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1.57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X0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Y0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R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XK = X0 +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+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YK = Y0 +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L2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(phi0_2) -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XC = X0 + L1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(phi0_1) + L4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(phi0_4);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L1,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80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phi0_1),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ThreePortRod2D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L2,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phi0_2),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Support2D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Opora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X0,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X0,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-L1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L1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(phi0_3), Yt2 = R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(phi0_3));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TwoPortWheel2D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Koleso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 = R,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150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RollCircleOnLine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Kachenie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R = 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XK,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YK,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TwoPortRod2D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Palka4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(L = L4, Color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Phi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 = phi0_4), m=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Joint2D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Sharnir3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(Xt1 = -L2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Yt1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Xt2 = -L4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Yt2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Slider2D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Polzun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XC,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Phip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phiC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Xt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L4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Yt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Opora.Body_In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Kachenie.Body_In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Palka4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Body_Out, Sharnir3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Body_In2);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Palka4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Body_Out,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Polzun.Body_In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Opora.FO);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Sharnir1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Koleso.F_A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Sharnir2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Koleso.F_B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, Kachenie.FO);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F_C, Sharnir3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FO1);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Palka4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F_A, Sharnir3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FO2);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connect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Palka4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F_B, Polzun.FO);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gram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annotation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gram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  </w:t>
      </w:r>
      <w:proofErr w:type="gram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experiment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StartTime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StopTime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6.3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Tolerance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1e-06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Interval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0.000200006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));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Zadanie11_Dynamic;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ThreePortBody2D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.Orientation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orientation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Modelica.Mechanics.MultiBody.Frames.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axesRotations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r w:rsidRPr="009F4E04">
        <w:rPr>
          <w:rFonts w:ascii="Courier New" w:eastAsia="Times New Roman" w:hAnsi="Courier New" w:cs="Courier New"/>
          <w:color w:val="FF0A0A"/>
          <w:sz w:val="24"/>
          <w:szCs w:val="24"/>
          <w:lang w:val="en-US" w:eastAsia="ru-RU"/>
        </w:rPr>
        <w:t>Real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Color[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3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255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Modelica.Units.SI.Acceleration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g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9.81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Modelica.Units.SI.Mass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m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//parameter 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Modelica.Units.SI.MomentOfInertia</w:t>
      </w:r>
      <w:proofErr w:type="spellEnd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 J = 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Modelica.Units.SI.Angle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Phi;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Modelica.Units.SI.AngularVelocity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Omega;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CA[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CB[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CC[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KinematicOutput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F_A;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F_B;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ForceInput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F_C;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X;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Y;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Body_Out.Phi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Phi;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(X)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(Y)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(Phi) = Omega;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CA = {F_A.X - X, 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A.Y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Y};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CB = {F_B.X - X, 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B.Y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Y};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CC = {F_C.X - X, 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C.Y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Y};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m*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A.Fx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F_C.Fx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m*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Vy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) =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A.Fy</w:t>
      </w:r>
      <w:proofErr w:type="spellEnd"/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F_C.Fy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m*g;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lastRenderedPageBreak/>
        <w:t xml:space="preserve">    m*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der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(Omega) = </w:t>
      </w:r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CA[</w:t>
      </w:r>
      <w:proofErr w:type="gramEnd"/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CA[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F_A.Fx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F_A.M + CB[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CB[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F_B.Fx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F_B.M + CC[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F_C.Fy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- CC[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]*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F_C.Fx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+ F_C.M;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ThreePortBody2D;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ThreePortWheel2D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extends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Andreev_labs_2022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Lab6_Dynamic.ThreePortBody2D;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//parameter 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Modelica.Units.SI.Mass</w:t>
      </w:r>
      <w:proofErr w:type="spellEnd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 m = 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RodShape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Y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Modelica.Units.SI.MomentOfInertia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 = m*L^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/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proofErr w:type="spell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eastAsia="ru-RU"/>
        </w:rPr>
        <w:t>equation</w:t>
      </w:r>
      <w:proofErr w:type="spellEnd"/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eastAsia="ru-RU"/>
        </w:rPr>
        <w:t xml:space="preserve">  </w:t>
      </w:r>
      <w:proofErr w:type="spellStart"/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eastAsia="ru-RU"/>
        </w:rPr>
        <w:t>end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eastAsia="ru-RU"/>
        </w:rPr>
        <w:t xml:space="preserve"> ThreePortWheel2D;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model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ThreePortRod2D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extends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Andreev_labs_2022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.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Lab6_Dynamic.ThreePortBody2D;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Modelica.Units.SI.Length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//parameter </w:t>
      </w:r>
      <w:proofErr w:type="spellStart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>Modelica.Units.SI.Mass</w:t>
      </w:r>
      <w:proofErr w:type="spellEnd"/>
      <w:r w:rsidRPr="009F4E04">
        <w:rPr>
          <w:rFonts w:ascii="Courier New" w:eastAsia="Times New Roman" w:hAnsi="Courier New" w:cs="Courier New"/>
          <w:color w:val="009600"/>
          <w:sz w:val="24"/>
          <w:szCs w:val="24"/>
          <w:lang w:val="en-US" w:eastAsia="ru-RU"/>
        </w:rPr>
        <w:t xml:space="preserve"> m = 1;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proofErr w:type="spellStart"/>
      <w:proofErr w:type="gram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Modelica.Mechanics.MultiBody.Visualizers</w:t>
      </w:r>
      <w:proofErr w:type="gram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.Advanced.Shape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RodShape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(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shapeType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008B00"/>
          <w:sz w:val="24"/>
          <w:szCs w:val="24"/>
          <w:lang w:val="en-US" w:eastAsia="ru-RU"/>
        </w:rPr>
        <w:t>"box"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length = L, width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height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lengthDirection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widthDirection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{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}, color = Color,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specularCoefficient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=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0.5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, r = {X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cos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Y - L /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* </w:t>
      </w:r>
      <w:r w:rsidRPr="009F4E04">
        <w:rPr>
          <w:rFonts w:ascii="Courier New" w:eastAsia="Times New Roman" w:hAnsi="Courier New" w:cs="Courier New"/>
          <w:color w:val="0000FF"/>
          <w:sz w:val="24"/>
          <w:szCs w:val="24"/>
          <w:lang w:val="en-US" w:eastAsia="ru-RU"/>
        </w:rPr>
        <w:t>sin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(Phi), 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0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}, R = orientation);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parameter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</w:t>
      </w:r>
      <w:proofErr w:type="spellStart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Modelica.Units.SI.MomentOfInertia</w:t>
      </w:r>
      <w:proofErr w:type="spellEnd"/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J = m*L^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/</w:t>
      </w:r>
      <w:r w:rsidRPr="009F4E04">
        <w:rPr>
          <w:rFonts w:ascii="Courier New" w:eastAsia="Times New Roman" w:hAnsi="Courier New" w:cs="Courier New"/>
          <w:color w:val="8B008B"/>
          <w:sz w:val="24"/>
          <w:szCs w:val="24"/>
          <w:lang w:val="en-US" w:eastAsia="ru-RU"/>
        </w:rPr>
        <w:t>12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>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  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equation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 </w:t>
      </w: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ThreePortRod2D;</w:t>
      </w:r>
    </w:p>
    <w:p w:rsidR="009F4E04" w:rsidRPr="009F4E04" w:rsidRDefault="009F4E04" w:rsidP="009F4E04">
      <w:pPr>
        <w:tabs>
          <w:tab w:val="left" w:pos="916"/>
          <w:tab w:val="left" w:pos="1832"/>
          <w:tab w:val="left" w:pos="2748"/>
          <w:tab w:val="left" w:pos="3664"/>
          <w:tab w:val="left" w:pos="4580"/>
          <w:tab w:val="left" w:pos="5496"/>
          <w:tab w:val="left" w:pos="6412"/>
          <w:tab w:val="left" w:pos="7328"/>
          <w:tab w:val="left" w:pos="8244"/>
          <w:tab w:val="left" w:pos="9160"/>
          <w:tab w:val="left" w:pos="10076"/>
          <w:tab w:val="left" w:pos="10992"/>
          <w:tab w:val="left" w:pos="11908"/>
          <w:tab w:val="left" w:pos="12824"/>
          <w:tab w:val="left" w:pos="13740"/>
          <w:tab w:val="left" w:pos="14656"/>
        </w:tabs>
        <w:spacing w:after="0" w:line="240" w:lineRule="auto"/>
        <w:rPr>
          <w:rFonts w:ascii="Courier New" w:eastAsia="Times New Roman" w:hAnsi="Courier New" w:cs="Courier New"/>
          <w:sz w:val="20"/>
          <w:szCs w:val="20"/>
          <w:lang w:val="en-US" w:eastAsia="ru-RU"/>
        </w:rPr>
      </w:pPr>
      <w:r w:rsidRPr="009F4E04">
        <w:rPr>
          <w:rFonts w:ascii="Courier New" w:eastAsia="Times New Roman" w:hAnsi="Courier New" w:cs="Courier New"/>
          <w:color w:val="8B0000"/>
          <w:sz w:val="24"/>
          <w:szCs w:val="24"/>
          <w:lang w:val="en-US" w:eastAsia="ru-RU"/>
        </w:rPr>
        <w:t>end</w:t>
      </w:r>
      <w:r w:rsidRPr="009F4E04">
        <w:rPr>
          <w:rFonts w:ascii="Courier New" w:eastAsia="Times New Roman" w:hAnsi="Courier New" w:cs="Courier New"/>
          <w:color w:val="000000"/>
          <w:sz w:val="24"/>
          <w:szCs w:val="24"/>
          <w:lang w:val="en-US" w:eastAsia="ru-RU"/>
        </w:rPr>
        <w:t xml:space="preserve"> Lab6_Dynamic;</w:t>
      </w:r>
    </w:p>
    <w:p w:rsidR="009F4E04" w:rsidRDefault="009F4E04" w:rsidP="0013047C">
      <w:pPr>
        <w:rPr>
          <w:lang w:val="en-US"/>
        </w:rPr>
      </w:pPr>
    </w:p>
    <w:p w:rsidR="009F4E04" w:rsidRDefault="009F4E04">
      <w:r>
        <w:br w:type="page"/>
      </w:r>
    </w:p>
    <w:p w:rsidR="0013047C" w:rsidRDefault="009F4E04" w:rsidP="0013047C">
      <w:r>
        <w:lastRenderedPageBreak/>
        <w:t>Графики:</w:t>
      </w:r>
    </w:p>
    <w:p w:rsidR="009F4E04" w:rsidRDefault="00C92BA6" w:rsidP="00C92BA6">
      <w:pPr>
        <w:jc w:val="center"/>
      </w:pPr>
      <w:r w:rsidRPr="00C92BA6">
        <w:drawing>
          <wp:inline distT="0" distB="0" distL="0" distR="0" wp14:anchorId="40E20F4F" wp14:editId="638FCD71">
            <wp:extent cx="5940425" cy="3841750"/>
            <wp:effectExtent l="0" t="0" r="3175" b="6350"/>
            <wp:docPr id="7" name="Рисунок 7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"/>
                    <pic:cNvPicPr/>
                  </pic:nvPicPr>
                  <pic:blipFill>
                    <a:blip r:embed="rId8"/>
                    <a:stretch>
                      <a:fillRect/>
                    </a:stretch>
                  </pic:blipFill>
                  <pic:spPr>
                    <a:xfrm>
                      <a:off x="0" y="0"/>
                      <a:ext cx="5940425" cy="3841750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</w:p>
    <w:p w:rsidR="009F4E04" w:rsidRDefault="009F4E04" w:rsidP="009F4E04">
      <w:pPr>
        <w:pStyle w:val="a3"/>
      </w:pPr>
      <w:r>
        <w:t xml:space="preserve">Рисунок </w:t>
      </w:r>
      <w:fldSimple w:instr=" SEQ Рисунок \* ARABIC ">
        <w:r>
          <w:rPr>
            <w:noProof/>
          </w:rPr>
          <w:t>1</w:t>
        </w:r>
      </w:fldSimple>
      <w:r>
        <w:t>. Анимация системы</w:t>
      </w:r>
    </w:p>
    <w:p w:rsidR="009F4E04" w:rsidRDefault="009F4E04" w:rsidP="00C92BA6">
      <w:pPr>
        <w:jc w:val="center"/>
      </w:pPr>
      <w:bookmarkStart w:id="0" w:name="_GoBack"/>
      <w:r w:rsidRPr="009F4E04">
        <w:drawing>
          <wp:inline distT="0" distB="0" distL="0" distR="0" wp14:anchorId="454244B5" wp14:editId="51067186">
            <wp:extent cx="5940425" cy="2468245"/>
            <wp:effectExtent l="0" t="0" r="3175" b="8255"/>
            <wp:docPr id="6" name="Рисунок 6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"/>
                    <pic:cNvPicPr/>
                  </pic:nvPicPr>
                  <pic:blipFill>
                    <a:blip r:embed="rId9"/>
                    <a:stretch>
                      <a:fillRect/>
                    </a:stretch>
                  </pic:blipFill>
                  <pic:spPr>
                    <a:xfrm>
                      <a:off x="0" y="0"/>
                      <a:ext cx="5940425" cy="2468245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  <w:bookmarkEnd w:id="0"/>
    </w:p>
    <w:p w:rsidR="009F4E04" w:rsidRDefault="009F4E04" w:rsidP="009F4E04">
      <w:pPr>
        <w:pStyle w:val="a3"/>
      </w:pPr>
      <w:r>
        <w:t xml:space="preserve">Рисунок </w:t>
      </w:r>
      <w:fldSimple w:instr=" SEQ Рисунок \* ARABIC ">
        <w:r>
          <w:rPr>
            <w:noProof/>
          </w:rPr>
          <w:t>2</w:t>
        </w:r>
      </w:fldSimple>
      <w:r>
        <w:t xml:space="preserve">. Зависимость углов от времени </w:t>
      </w:r>
    </w:p>
    <w:p w:rsidR="009F4E04" w:rsidRPr="009F4E04" w:rsidRDefault="009F4E04" w:rsidP="0013047C"/>
    <w:p w:rsidR="0013047C" w:rsidRPr="0013047C" w:rsidRDefault="0013047C" w:rsidP="0013047C"/>
    <w:sectPr w:rsidR="0013047C" w:rsidRPr="0013047C">
      <w:pgSz w:w="11906" w:h="16838"/>
      <w:pgMar w:top="1134" w:right="850" w:bottom="1134" w:left="1701" w:header="708" w:footer="708" w:gutter="0"/>
      <w:cols w:space="708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font w:name="Times New Roman">
    <w:panose1 w:val="02020603050405020304"/>
    <w:charset w:val="CC"/>
    <w:family w:val="roman"/>
    <w:pitch w:val="variable"/>
    <w:sig w:usb0="E0002EFF" w:usb1="C000785B" w:usb2="00000009" w:usb3="00000000" w:csb0="000001FF" w:csb1="00000000"/>
  </w:font>
  <w:font w:name="Calibri">
    <w:panose1 w:val="020F0502020204030204"/>
    <w:charset w:val="CC"/>
    <w:family w:val="swiss"/>
    <w:pitch w:val="variable"/>
    <w:sig w:usb0="E4002EFF" w:usb1="C000247B" w:usb2="00000009" w:usb3="00000000" w:csb0="000001FF" w:csb1="00000000"/>
  </w:font>
  <w:font w:name="Courier New">
    <w:panose1 w:val="02070309020205020404"/>
    <w:charset w:val="CC"/>
    <w:family w:val="modern"/>
    <w:pitch w:val="fixed"/>
    <w:sig w:usb0="E0002EFF" w:usb1="C0007843" w:usb2="00000009" w:usb3="00000000" w:csb0="000001FF" w:csb1="00000000"/>
  </w:font>
  <w:font w:name="Calibri Light">
    <w:panose1 w:val="020F0302020204030204"/>
    <w:charset w:val="CC"/>
    <w:family w:val="swiss"/>
    <w:pitch w:val="variable"/>
    <w:sig w:usb0="E4002EFF" w:usb1="C000247B" w:usb2="00000009" w:usb3="00000000" w:csb0="0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sl="http://schemas.openxmlformats.org/schemaLibrary/2006/main" mc:Ignorable="w14 w15 w16se">
  <w:zoom w:percent="100"/>
  <w:proofState w:spelling="clean" w:grammar="clean"/>
  <w:defaultTabStop w:val="708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rsids>
    <w:rsidRoot w:val="007F221F"/>
    <w:rsid w:val="00066D78"/>
    <w:rsid w:val="0013047C"/>
    <w:rsid w:val="00215F1F"/>
    <w:rsid w:val="003150CB"/>
    <w:rsid w:val="00357E5C"/>
    <w:rsid w:val="00434B06"/>
    <w:rsid w:val="004448FC"/>
    <w:rsid w:val="004D7187"/>
    <w:rsid w:val="005B1C0A"/>
    <w:rsid w:val="005D7110"/>
    <w:rsid w:val="006E143D"/>
    <w:rsid w:val="007F221F"/>
    <w:rsid w:val="009F4E04"/>
    <w:rsid w:val="00B51B03"/>
    <w:rsid w:val="00C92BA6"/>
    <w:rsid w:val="00D6106E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ru-RU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,"/>
  <w:listSeparator w:val=";"/>
  <w14:docId w14:val="37BA1581"/>
  <w15:chartTrackingRefBased/>
  <w15:docId w15:val="{B6C421DE-D135-4D9B-804C-B48EF8FBD56C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ocDefaults>
    <w:rPrDefault>
      <w:rPr>
        <w:rFonts w:ascii="Times New Roman" w:eastAsiaTheme="minorHAnsi" w:hAnsi="Times New Roman" w:cs="Times New Roman"/>
        <w:sz w:val="28"/>
        <w:szCs w:val="22"/>
        <w:lang w:val="ru-RU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1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</w:latentStyles>
  <w:style w:type="paragraph" w:default="1" w:styleId="a">
    <w:name w:val="Normal"/>
    <w:qFormat/>
    <w:rsid w:val="009F4E04"/>
  </w:style>
  <w:style w:type="character" w:default="1" w:styleId="a0">
    <w:name w:val="Default Paragraph Font"/>
    <w:uiPriority w:val="1"/>
    <w:semiHidden/>
    <w:unhideWhenUsed/>
  </w:style>
  <w:style w:type="table" w:default="1" w:styleId="a1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2">
    <w:name w:val="No List"/>
    <w:uiPriority w:val="99"/>
    <w:semiHidden/>
    <w:unhideWhenUsed/>
  </w:style>
  <w:style w:type="paragraph" w:styleId="a3">
    <w:name w:val="caption"/>
    <w:basedOn w:val="a"/>
    <w:next w:val="a"/>
    <w:uiPriority w:val="35"/>
    <w:unhideWhenUsed/>
    <w:qFormat/>
    <w:rsid w:val="003150CB"/>
    <w:pPr>
      <w:spacing w:after="200" w:line="240" w:lineRule="auto"/>
      <w:jc w:val="center"/>
    </w:pPr>
    <w:rPr>
      <w:iCs/>
      <w:szCs w:val="18"/>
    </w:rPr>
  </w:style>
  <w:style w:type="character" w:customStyle="1" w:styleId="HTML">
    <w:name w:val="Стандартный HTML Знак"/>
    <w:basedOn w:val="a0"/>
    <w:link w:val="HTML0"/>
    <w:uiPriority w:val="99"/>
    <w:semiHidden/>
    <w:rsid w:val="003150CB"/>
    <w:rPr>
      <w:rFonts w:ascii="Courier New" w:eastAsia="Times New Roman" w:hAnsi="Courier New" w:cs="Courier New"/>
      <w:sz w:val="20"/>
      <w:szCs w:val="20"/>
      <w:lang w:eastAsia="ru-RU"/>
    </w:rPr>
  </w:style>
  <w:style w:type="paragraph" w:styleId="HTML0">
    <w:name w:val="HTML Preformatted"/>
    <w:basedOn w:val="a"/>
    <w:link w:val="HTML"/>
    <w:uiPriority w:val="99"/>
    <w:semiHidden/>
    <w:unhideWhenUsed/>
    <w:rsid w:val="003150CB"/>
    <w:pPr>
      <w:tabs>
        <w:tab w:val="left" w:pos="916"/>
        <w:tab w:val="left" w:pos="1832"/>
        <w:tab w:val="left" w:pos="2748"/>
        <w:tab w:val="left" w:pos="3664"/>
        <w:tab w:val="left" w:pos="4580"/>
        <w:tab w:val="left" w:pos="5496"/>
        <w:tab w:val="left" w:pos="6412"/>
        <w:tab w:val="left" w:pos="7328"/>
        <w:tab w:val="left" w:pos="8244"/>
        <w:tab w:val="left" w:pos="9160"/>
        <w:tab w:val="left" w:pos="10076"/>
        <w:tab w:val="left" w:pos="10992"/>
        <w:tab w:val="left" w:pos="11908"/>
        <w:tab w:val="left" w:pos="12824"/>
        <w:tab w:val="left" w:pos="13740"/>
        <w:tab w:val="left" w:pos="14656"/>
      </w:tabs>
      <w:spacing w:after="0" w:line="240" w:lineRule="auto"/>
    </w:pPr>
    <w:rPr>
      <w:rFonts w:ascii="Courier New" w:eastAsia="Times New Roman" w:hAnsi="Courier New" w:cs="Courier New"/>
      <w:sz w:val="20"/>
      <w:szCs w:val="20"/>
      <w:lang w:eastAsia="ru-RU"/>
    </w:rPr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ivs>
    <w:div w:id="256601377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</w:div>
    <w:div w:id="755596821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</w:div>
  </w:divs>
  <w:optimizeForBrowser/>
  <w:relyOnVML/>
  <w:allowPNG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image" Target="media/image5.png"/><Relationship Id="rId3" Type="http://schemas.openxmlformats.org/officeDocument/2006/relationships/webSettings" Target="webSettings.xml"/><Relationship Id="rId7" Type="http://schemas.openxmlformats.org/officeDocument/2006/relationships/image" Target="media/image4.png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6" Type="http://schemas.openxmlformats.org/officeDocument/2006/relationships/image" Target="media/image3.png"/><Relationship Id="rId11" Type="http://schemas.openxmlformats.org/officeDocument/2006/relationships/theme" Target="theme/theme1.xml"/><Relationship Id="rId5" Type="http://schemas.openxmlformats.org/officeDocument/2006/relationships/image" Target="media/image2.png"/><Relationship Id="rId10" Type="http://schemas.openxmlformats.org/officeDocument/2006/relationships/fontTable" Target="fontTable.xml"/><Relationship Id="rId4" Type="http://schemas.openxmlformats.org/officeDocument/2006/relationships/image" Target="media/image1.png"/><Relationship Id="rId9" Type="http://schemas.openxmlformats.org/officeDocument/2006/relationships/image" Target="media/image6.png"/></Relationships>
</file>

<file path=word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74</TotalTime>
  <Pages>23</Pages>
  <Words>5322</Words>
  <Characters>30341</Characters>
  <Application>Microsoft Office Word</Application>
  <DocSecurity>0</DocSecurity>
  <Lines>252</Lines>
  <Paragraphs>71</Paragraphs>
  <ScaleCrop>false</ScaleCrop>
  <HeadingPairs>
    <vt:vector size="2" baseType="variant">
      <vt:variant>
        <vt:lpstr>Название</vt:lpstr>
      </vt:variant>
      <vt:variant>
        <vt:i4>1</vt:i4>
      </vt:variant>
    </vt:vector>
  </HeadingPairs>
  <TitlesOfParts>
    <vt:vector size="1" baseType="lpstr">
      <vt:lpstr/>
    </vt:vector>
  </TitlesOfParts>
  <Company>diakov.net</Company>
  <LinksUpToDate>false</LinksUpToDate>
  <CharactersWithSpaces>35592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Максим Андреев</dc:creator>
  <cp:keywords/>
  <dc:description/>
  <cp:lastModifiedBy>Максим Андреев</cp:lastModifiedBy>
  <cp:revision>5</cp:revision>
  <dcterms:created xsi:type="dcterms:W3CDTF">2022-12-02T09:55:00Z</dcterms:created>
  <dcterms:modified xsi:type="dcterms:W3CDTF">2022-12-07T10:57:00Z</dcterms:modified>
</cp:coreProperties>
</file>