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17" r:id="rId3"/>
    <p:sldId id="319" r:id="rId4"/>
    <p:sldId id="326" r:id="rId5"/>
    <p:sldId id="327" r:id="rId6"/>
    <p:sldId id="328" r:id="rId7"/>
    <p:sldId id="324" r:id="rId8"/>
    <p:sldId id="32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p:scale>
          <a:sx n="100" d="100"/>
          <a:sy n="100" d="100"/>
        </p:scale>
        <p:origin x="954" y="4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09.12.2023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09.12.2023</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09.12.2023</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09.12.2023</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09.12.2023</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09.12.2023</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09.12.2023</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09.12.2023</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09.12.2023</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09.12.2023</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09.12.2023</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09.12.2023</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09.12.2023</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076731" y="3429000"/>
            <a:ext cx="10555365" cy="625415"/>
          </a:xfrm>
        </p:spPr>
        <p:txBody>
          <a:bodyPr>
            <a:noAutofit/>
          </a:bodyPr>
          <a:lstStyle/>
          <a:p>
            <a:pPr algn="ctr"/>
            <a:r>
              <a:rPr lang="ru-RU" sz="2400" dirty="0">
                <a:latin typeface="Times New Roman" panose="02020603050405020304" pitchFamily="18" charset="0"/>
                <a:ea typeface="Calibri" panose="020F0502020204030204" pitchFamily="34" charset="0"/>
              </a:rPr>
              <a:t>Тема</a:t>
            </a:r>
            <a:r>
              <a:rPr lang="en-US" sz="2400" dirty="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«Проблемы интеллектуальной собственности в информационном обществе»</a:t>
            </a:r>
            <a:br>
              <a:rPr lang="ru-RU" sz="2400" dirty="0">
                <a:effectLst/>
                <a:latin typeface="Times New Roman" panose="02020603050405020304" pitchFamily="18" charset="0"/>
                <a:ea typeface="Calibri" panose="020F0502020204030204" pitchFamily="34" charset="0"/>
              </a:rPr>
            </a:br>
            <a:endParaRPr lang="ru-RU" sz="24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586553" y="3647115"/>
            <a:ext cx="8327255" cy="738664"/>
          </a:xfrm>
          <a:prstGeom prst="rect">
            <a:avLst/>
          </a:prstGeom>
        </p:spPr>
        <p:txBody>
          <a:bodyPr wrap="square">
            <a:spAutoFit/>
          </a:bodyPr>
          <a:lstStyle/>
          <a:p>
            <a:pPr algn="r"/>
            <a:r>
              <a:rPr lang="ru-RU" sz="1400" b="1" dirty="0">
                <a:latin typeface="Times New Roman" panose="02020603050405020304" pitchFamily="18" charset="0"/>
                <a:cs typeface="Times New Roman" panose="02020603050405020304" pitchFamily="18" charset="0"/>
              </a:rPr>
              <a:t>Выполнил: </a:t>
            </a:r>
          </a:p>
          <a:p>
            <a:pPr algn="r"/>
            <a:r>
              <a:rPr lang="ru-RU" sz="1400" dirty="0">
                <a:latin typeface="Times New Roman" panose="02020603050405020304" pitchFamily="18" charset="0"/>
                <a:cs typeface="Times New Roman" panose="02020603050405020304" pitchFamily="18" charset="0"/>
              </a:rPr>
              <a:t>студент группы М8О-201М-21 </a:t>
            </a:r>
          </a:p>
          <a:p>
            <a:pPr algn="r"/>
            <a:r>
              <a:rPr lang="ru-RU" sz="1400" dirty="0">
                <a:latin typeface="Times New Roman" panose="02020603050405020304" pitchFamily="18" charset="0"/>
                <a:cs typeface="Times New Roman" panose="02020603050405020304" pitchFamily="18" charset="0"/>
              </a:rPr>
              <a:t>Фейзуллин Кирилл Маратович</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endParaRPr lang="ru-RU"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
        <p:nvSpPr>
          <p:cNvPr id="4" name="Заголовок 1">
            <a:extLst>
              <a:ext uri="{FF2B5EF4-FFF2-40B4-BE49-F238E27FC236}">
                <a16:creationId xmlns:a16="http://schemas.microsoft.com/office/drawing/2014/main" id="{18FA0099-699B-CC18-0547-C7CAF9BEFFF0}"/>
              </a:ext>
            </a:extLst>
          </p:cNvPr>
          <p:cNvSpPr txBox="1">
            <a:spLocks/>
          </p:cNvSpPr>
          <p:nvPr/>
        </p:nvSpPr>
        <p:spPr>
          <a:xfrm>
            <a:off x="999566" y="1679647"/>
            <a:ext cx="3937891" cy="80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endParaRPr lang="ru-RU" sz="16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0BCF6F8-3655-787B-6F5E-C29E19241052}"/>
              </a:ext>
            </a:extLst>
          </p:cNvPr>
          <p:cNvSpPr txBox="1">
            <a:spLocks/>
          </p:cNvSpPr>
          <p:nvPr/>
        </p:nvSpPr>
        <p:spPr>
          <a:xfrm>
            <a:off x="483600" y="1059956"/>
            <a:ext cx="11174500" cy="17335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ru-RU" sz="2000" dirty="0">
                <a:effectLst/>
                <a:latin typeface="Times New Roman" panose="02020603050405020304" pitchFamily="18" charset="0"/>
                <a:cs typeface="Times New Roman" panose="02020603050405020304" pitchFamily="18" charset="0"/>
              </a:rPr>
              <a:t>Концепция интеллектуальной собственности становится все более актуальной в современном информационном обществе. С быстрым развитием технологий и упрощением доступа к информации возникают вопросы о том, кому принадлежат права на определенные типы данных, как эти права защищены и что представляет собой добросовестное использование. Философы рассматривали эти проблемы с теоретической точки зрения, пытаясь создать рамки для их понимания и решения.</a:t>
            </a: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ru-RU" sz="20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91BDA621-0ADD-4831-0C8F-AE9B1A7EF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161" y="2568036"/>
            <a:ext cx="6076775" cy="3603528"/>
          </a:xfrm>
          <a:prstGeom prst="rect">
            <a:avLst/>
          </a:prstGeom>
        </p:spPr>
      </p:pic>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43725"/>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891901"/>
            <a:ext cx="10713718" cy="606699"/>
          </a:xfrm>
        </p:spPr>
        <p:txBody>
          <a:bodyPr>
            <a:normAutofit fontScale="92500" lnSpcReduction="20000"/>
          </a:bodyPr>
          <a:lstStyle/>
          <a:p>
            <a:pPr marL="0" indent="450000" algn="just"/>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в информационном обществе</a:t>
            </a: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1570509"/>
            <a:ext cx="11537943" cy="2308324"/>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 Определить понятие собственности в философии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понятие интеллектуальной собственности в философии</a:t>
            </a:r>
          </a:p>
          <a:p>
            <a:pPr marL="877887" indent="-342900">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Определить проблемы интеллектуальной собственности из человеческой практики</a:t>
            </a:r>
            <a:endParaRPr lang="en-US" sz="2400" dirty="0">
              <a:latin typeface="Times New Roman" panose="02020603050405020304" pitchFamily="18" charset="0"/>
              <a:cs typeface="Times New Roman" panose="02020603050405020304" pitchFamily="18" charset="0"/>
            </a:endParaRPr>
          </a:p>
          <a:p>
            <a:pPr marL="877887" indent="-342900">
              <a:buFont typeface="Arial" panose="020B0604020202020204" pitchFamily="34" charset="0"/>
              <a:buChar char="•"/>
            </a:pPr>
            <a:endParaRPr lang="ru-RU" sz="2400" dirty="0">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pic>
        <p:nvPicPr>
          <p:cNvPr id="7" name="Рисунок 6">
            <a:extLst>
              <a:ext uri="{FF2B5EF4-FFF2-40B4-BE49-F238E27FC236}">
                <a16:creationId xmlns:a16="http://schemas.microsoft.com/office/drawing/2014/main" id="{3F0696BA-BB65-A8D6-0138-232F136B6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578" y="3607188"/>
            <a:ext cx="7331890" cy="2503886"/>
          </a:xfrm>
          <a:prstGeom prst="rect">
            <a:avLst/>
          </a:prstGeom>
        </p:spPr>
      </p:pic>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a:t>
            </a:r>
            <a:r>
              <a:rPr lang="ru-RU" dirty="0" err="1"/>
              <a:t>Г.Гегель</a:t>
            </a:r>
            <a:endParaRPr lang="ru-RU" dirty="0"/>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lnSpcReduction="10000"/>
          </a:bodyPr>
          <a:lstStyle/>
          <a:p>
            <a:pPr algn="just"/>
            <a:r>
              <a:rPr lang="ru-RU" dirty="0">
                <a:latin typeface="Times New Roman" panose="02020603050405020304" pitchFamily="18" charset="0"/>
                <a:cs typeface="Times New Roman" panose="02020603050405020304" pitchFamily="18" charset="0"/>
              </a:rPr>
              <a:t>Гегель в труде «Философия права» определил связь между понятием собственности и понятием свободы</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в собственности, по его мнению, лицо дает себе внешнюю сферу свободы.</a:t>
            </a:r>
          </a:p>
          <a:p>
            <a:pPr algn="just"/>
            <a:r>
              <a:rPr lang="ru-RU" dirty="0">
                <a:latin typeface="Times New Roman" panose="02020603050405020304" pitchFamily="18" charset="0"/>
                <a:cs typeface="Times New Roman" panose="02020603050405020304" pitchFamily="18" charset="0"/>
              </a:rPr>
              <a:t>То есть разумность собственности заключается не в удовлетворении потребностей, а  в том, что снимается голая субъективность личности и она приобретает наличное бытие.</a:t>
            </a:r>
          </a:p>
          <a:p>
            <a:pPr algn="just"/>
            <a:r>
              <a:rPr lang="ru-RU" dirty="0">
                <a:latin typeface="Times New Roman" panose="02020603050405020304" pitchFamily="18" charset="0"/>
                <a:cs typeface="Times New Roman" panose="02020603050405020304" pitchFamily="18" charset="0"/>
              </a:rPr>
              <a:t>Таким образом, собственностью могут быть как вещи, так и знания, науки, таланты.</a:t>
            </a:r>
          </a:p>
          <a:p>
            <a:pPr algn="just"/>
            <a:r>
              <a:rPr lang="ru-RU" dirty="0">
                <a:latin typeface="Times New Roman" panose="02020603050405020304" pitchFamily="18" charset="0"/>
                <a:cs typeface="Times New Roman" panose="02020603050405020304" pitchFamily="18" charset="0"/>
              </a:rPr>
              <a:t>Основу учения о собственности у Гегеля составляют отношения воли к вещам, формирующиеся по принципу триады</a:t>
            </a:r>
            <a:r>
              <a:rPr lang="en-US" dirty="0">
                <a:latin typeface="Times New Roman" panose="02020603050405020304" pitchFamily="18" charset="0"/>
                <a:cs typeface="Times New Roman" panose="02020603050405020304" pitchFamily="18" charset="0"/>
              </a:rPr>
              <a:t>.</a:t>
            </a:r>
          </a:p>
          <a:p>
            <a:pPr algn="just"/>
            <a:r>
              <a:rPr lang="ru-RU" dirty="0">
                <a:latin typeface="Times New Roman" panose="02020603050405020304" pitchFamily="18" charset="0"/>
                <a:cs typeface="Times New Roman" panose="02020603050405020304" pitchFamily="18" charset="0"/>
              </a:rPr>
              <a:t>По Гегелю, собственность есть</a:t>
            </a:r>
            <a:r>
              <a:rPr lang="en-US"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Непосредственное вступление по владение, поскольку воля имеет свое наличное бытие в вещи как в чем-то позитивном</a:t>
            </a:r>
            <a:r>
              <a:rPr lang="en-US" sz="1600" dirty="0">
                <a:latin typeface="Times New Roman" panose="02020603050405020304" pitchFamily="18" charset="0"/>
                <a:cs typeface="Times New Roman" panose="02020603050405020304" pitchFamily="18" charset="0"/>
              </a:rPr>
              <a:t>;</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Поскольку вещь есть нечто негативное по отношению к воле, последняя имеет свое наличное бытие в вещи как в чем-то, что должно быть отрицаемо – потребление</a:t>
            </a:r>
          </a:p>
          <a:p>
            <a:pPr marL="800100" lvl="1" indent="-342900" algn="just">
              <a:buFont typeface="+mj-lt"/>
              <a:buAutoNum type="alphaLcParenR"/>
            </a:pPr>
            <a:r>
              <a:rPr lang="ru-RU" sz="1600" dirty="0">
                <a:latin typeface="Times New Roman" panose="02020603050405020304" pitchFamily="18" charset="0"/>
                <a:cs typeface="Times New Roman" panose="02020603050405020304" pitchFamily="18" charset="0"/>
              </a:rPr>
              <a:t>Рефлексия воли из вещи в себя – отчуждение… - позитивное, негативное и бесконечное суждение воли о вещах</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4</a:t>
            </a:fld>
            <a:endParaRPr lang="ru-RU"/>
          </a:p>
        </p:txBody>
      </p:sp>
      <p:pic>
        <p:nvPicPr>
          <p:cNvPr id="17" name="Рисунок 16">
            <a:extLst>
              <a:ext uri="{FF2B5EF4-FFF2-40B4-BE49-F238E27FC236}">
                <a16:creationId xmlns:a16="http://schemas.microsoft.com/office/drawing/2014/main" id="{4FA758BE-F1CC-C890-B249-4D5B1465877C}"/>
              </a:ext>
            </a:extLst>
          </p:cNvPr>
          <p:cNvPicPr>
            <a:picLocks noChangeAspect="1"/>
          </p:cNvPicPr>
          <p:nvPr/>
        </p:nvPicPr>
        <p:blipFill>
          <a:blip r:embed="rId2"/>
          <a:stretch>
            <a:fillRect/>
          </a:stretch>
        </p:blipFill>
        <p:spPr>
          <a:xfrm>
            <a:off x="7226770" y="1739900"/>
            <a:ext cx="4686223" cy="2914650"/>
          </a:xfrm>
          <a:prstGeom prst="rect">
            <a:avLst/>
          </a:prstGeom>
        </p:spPr>
      </p:pic>
    </p:spTree>
    <p:extLst>
      <p:ext uri="{BB962C8B-B14F-4D97-AF65-F5344CB8AC3E}">
        <p14:creationId xmlns:p14="http://schemas.microsoft.com/office/powerpoint/2010/main" val="415431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В.С Соловьев</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sz="1600" dirty="0">
                <a:latin typeface="Times New Roman" panose="02020603050405020304" pitchFamily="18" charset="0"/>
                <a:cs typeface="Times New Roman" panose="02020603050405020304" pitchFamily="18" charset="0"/>
              </a:rPr>
              <a:t>Соловьев подходит к пониманию собственности с </a:t>
            </a:r>
            <a:r>
              <a:rPr lang="ru-RU" sz="1600" dirty="0" err="1">
                <a:latin typeface="Times New Roman" panose="02020603050405020304" pitchFamily="18" charset="0"/>
                <a:cs typeface="Times New Roman" panose="02020603050405020304" pitchFamily="18" charset="0"/>
              </a:rPr>
              <a:t>персоналистских</a:t>
            </a:r>
            <a:r>
              <a:rPr lang="ru-RU" sz="1600" dirty="0">
                <a:latin typeface="Times New Roman" panose="02020603050405020304" pitchFamily="18" charset="0"/>
                <a:cs typeface="Times New Roman" panose="02020603050405020304" pitchFamily="18" charset="0"/>
              </a:rPr>
              <a:t> позиций, основания собственности заключается в сущности человеческой личности.</a:t>
            </a:r>
            <a:endParaRPr lang="ru-RU" dirty="0">
              <a:latin typeface="Times New Roman" panose="02020603050405020304" pitchFamily="18" charset="0"/>
              <a:cs typeface="Times New Roman" panose="02020603050405020304" pitchFamily="18" charset="0"/>
            </a:endParaRPr>
          </a:p>
          <a:p>
            <a:pPr algn="just"/>
            <a:r>
              <a:rPr lang="ru-RU" sz="1600" dirty="0">
                <a:latin typeface="Times New Roman" panose="02020603050405020304" pitchFamily="18" charset="0"/>
                <a:cs typeface="Times New Roman" panose="02020603050405020304" pitchFamily="18" charset="0"/>
              </a:rPr>
              <a:t>Он пишет, что уже в содержании внутреннего психического опыта мы необходимо различаем себя от своего – все являющиеся в нас мысли, чувства и желания мы различаем как свои от того, кому они принадлежат, т.е. от себя, как мыслящего, чувствующего, желающего.</a:t>
            </a:r>
          </a:p>
          <a:p>
            <a:pPr algn="just"/>
            <a:r>
              <a:rPr lang="ru-RU" dirty="0">
                <a:latin typeface="Times New Roman" panose="02020603050405020304" pitchFamily="18" charset="0"/>
                <a:cs typeface="Times New Roman" panose="02020603050405020304" pitchFamily="18" charset="0"/>
              </a:rPr>
              <a:t>В понимании </a:t>
            </a:r>
            <a:r>
              <a:rPr lang="ru-RU" dirty="0" err="1">
                <a:latin typeface="Times New Roman" panose="02020603050405020304" pitchFamily="18" charset="0"/>
                <a:cs typeface="Times New Roman" panose="02020603050405020304" pitchFamily="18" charset="0"/>
              </a:rPr>
              <a:t>Соловеьва</a:t>
            </a:r>
            <a:r>
              <a:rPr lang="ru-RU" dirty="0">
                <a:latin typeface="Times New Roman" panose="02020603050405020304" pitchFamily="18" charset="0"/>
                <a:cs typeface="Times New Roman" panose="02020603050405020304" pitchFamily="18" charset="0"/>
              </a:rPr>
              <a:t>, собственность в материальном мире есть идеальное продолжение личности в вещах или ее перенесении на вещи, осуществляемое посредством завладения и трудом.</a:t>
            </a:r>
          </a:p>
          <a:p>
            <a:pPr algn="just"/>
            <a:endParaRPr lang="ru-RU"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5</a:t>
            </a:fld>
            <a:endParaRPr lang="ru-RU"/>
          </a:p>
        </p:txBody>
      </p:sp>
      <p:pic>
        <p:nvPicPr>
          <p:cNvPr id="7" name="Рисунок 6">
            <a:extLst>
              <a:ext uri="{FF2B5EF4-FFF2-40B4-BE49-F238E27FC236}">
                <a16:creationId xmlns:a16="http://schemas.microsoft.com/office/drawing/2014/main" id="{9B9B707D-AF11-9120-D8EC-478E664B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3583817"/>
            <a:ext cx="4657725" cy="2974290"/>
          </a:xfrm>
          <a:prstGeom prst="rect">
            <a:avLst/>
          </a:prstGeom>
        </p:spPr>
      </p:pic>
    </p:spTree>
    <p:extLst>
      <p:ext uri="{BB962C8B-B14F-4D97-AF65-F5344CB8AC3E}">
        <p14:creationId xmlns:p14="http://schemas.microsoft.com/office/powerpoint/2010/main" val="387698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428F3-7507-69D5-ADF6-5C1267E63071}"/>
              </a:ext>
            </a:extLst>
          </p:cNvPr>
          <p:cNvSpPr>
            <a:spLocks noGrp="1"/>
          </p:cNvSpPr>
          <p:nvPr>
            <p:ph type="title"/>
          </p:nvPr>
        </p:nvSpPr>
        <p:spPr>
          <a:xfrm>
            <a:off x="839788" y="457200"/>
            <a:ext cx="10426627" cy="531812"/>
          </a:xfrm>
        </p:spPr>
        <p:txBody>
          <a:bodyPr/>
          <a:lstStyle/>
          <a:p>
            <a:r>
              <a:rPr lang="ru-RU" dirty="0"/>
              <a:t>Понятие собственности в философии – С.Л Франк</a:t>
            </a:r>
          </a:p>
        </p:txBody>
      </p:sp>
      <p:sp>
        <p:nvSpPr>
          <p:cNvPr id="4" name="Текст 3">
            <a:extLst>
              <a:ext uri="{FF2B5EF4-FFF2-40B4-BE49-F238E27FC236}">
                <a16:creationId xmlns:a16="http://schemas.microsoft.com/office/drawing/2014/main" id="{EC0A738D-C4CB-ED0F-23C9-E7E9771516E2}"/>
              </a:ext>
            </a:extLst>
          </p:cNvPr>
          <p:cNvSpPr>
            <a:spLocks noGrp="1"/>
          </p:cNvSpPr>
          <p:nvPr>
            <p:ph type="body" sz="half" idx="2"/>
          </p:nvPr>
        </p:nvSpPr>
        <p:spPr>
          <a:xfrm>
            <a:off x="839788" y="989012"/>
            <a:ext cx="6215353" cy="4879976"/>
          </a:xfrm>
        </p:spPr>
        <p:txBody>
          <a:bodyPr>
            <a:normAutofit/>
          </a:bodyPr>
          <a:lstStyle/>
          <a:p>
            <a:pPr algn="just"/>
            <a:r>
              <a:rPr lang="ru-RU" dirty="0">
                <a:latin typeface="Times New Roman" panose="02020603050405020304" pitchFamily="18" charset="0"/>
                <a:cs typeface="Times New Roman" panose="02020603050405020304" pitchFamily="18" charset="0"/>
              </a:rPr>
              <a:t>У С.Л. Франка, раскрывающего проблему собственности в аспекте единства человека и окружающего мира, частная собственность есть продолжение телесности вовне тела человека, так как последний осуществляет себя и через окружающий его предметный мир. «Эта  непосредственная власть человеческой воли над окружающей средой, это интимная связь человеческого Я с определенной сферой внешнего мира и есть подлинное существо собственности».</a:t>
            </a:r>
          </a:p>
          <a:p>
            <a:pPr algn="just"/>
            <a:r>
              <a:rPr lang="ru-RU" dirty="0">
                <a:latin typeface="Times New Roman" panose="02020603050405020304" pitchFamily="18" charset="0"/>
                <a:cs typeface="Times New Roman" panose="02020603050405020304" pitchFamily="18" charset="0"/>
              </a:rPr>
              <a:t>Кроме того, Франк, раскрывая взаимоотношения качественной и количественной сторон собственности, уделяет внимание ее государственно-правовому аспекту. Так, будучи неограниченной по своему качественному содержанию, т.е. возможности полного и свободного владения, частная собственность не безграничная в количественном отношении. Последнее «ограничено интересами общественного целого, задачи наиболее плодотворного сотрудничества</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государство имеет право и обязанность его регулировать, объективное право нормирует его и может ставить ему известные пределы и налагать на собственника определенные обязанности.</a:t>
            </a:r>
          </a:p>
        </p:txBody>
      </p:sp>
      <p:sp>
        <p:nvSpPr>
          <p:cNvPr id="5" name="Номер слайда 4">
            <a:extLst>
              <a:ext uri="{FF2B5EF4-FFF2-40B4-BE49-F238E27FC236}">
                <a16:creationId xmlns:a16="http://schemas.microsoft.com/office/drawing/2014/main" id="{B01FBAAB-357D-D3A5-1B7E-534B5F525DBD}"/>
              </a:ext>
            </a:extLst>
          </p:cNvPr>
          <p:cNvSpPr>
            <a:spLocks noGrp="1"/>
          </p:cNvSpPr>
          <p:nvPr>
            <p:ph type="sldNum" sz="quarter" idx="12"/>
          </p:nvPr>
        </p:nvSpPr>
        <p:spPr/>
        <p:txBody>
          <a:bodyPr/>
          <a:lstStyle/>
          <a:p>
            <a:fld id="{DD52A6CB-90DA-4351-BF49-99661FABD7B0}" type="slidenum">
              <a:rPr lang="ru-RU" smtClean="0"/>
              <a:t>6</a:t>
            </a:fld>
            <a:endParaRPr lang="ru-RU"/>
          </a:p>
        </p:txBody>
      </p:sp>
      <p:pic>
        <p:nvPicPr>
          <p:cNvPr id="9" name="Рисунок 8">
            <a:extLst>
              <a:ext uri="{FF2B5EF4-FFF2-40B4-BE49-F238E27FC236}">
                <a16:creationId xmlns:a16="http://schemas.microsoft.com/office/drawing/2014/main" id="{19CF2E88-337E-DA8D-BDD0-356FDAAF6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599" y="1698625"/>
            <a:ext cx="4681728" cy="3352800"/>
          </a:xfrm>
          <a:prstGeom prst="rect">
            <a:avLst/>
          </a:prstGeom>
        </p:spPr>
      </p:pic>
    </p:spTree>
    <p:extLst>
      <p:ext uri="{BB962C8B-B14F-4D97-AF65-F5344CB8AC3E}">
        <p14:creationId xmlns:p14="http://schemas.microsoft.com/office/powerpoint/2010/main" val="14394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
        <p:nvSpPr>
          <p:cNvPr id="6" name="Объект 5">
            <a:extLst>
              <a:ext uri="{FF2B5EF4-FFF2-40B4-BE49-F238E27FC236}">
                <a16:creationId xmlns:a16="http://schemas.microsoft.com/office/drawing/2014/main" id="{7D7FC26D-3262-C6E2-8B98-245C7C2D378A}"/>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87944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608</TotalTime>
  <Words>709</Words>
  <Application>Microsoft Office PowerPoint</Application>
  <PresentationFormat>Широкоэкранный</PresentationFormat>
  <Paragraphs>45</Paragraphs>
  <Slides>8</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Calibri Light</vt:lpstr>
      <vt:lpstr>Times New Roman</vt:lpstr>
      <vt:lpstr>Тема Office</vt:lpstr>
      <vt:lpstr>Тема: «Проблемы интеллектуальной собственности в информационном обществе» </vt:lpstr>
      <vt:lpstr>Актуальность</vt:lpstr>
      <vt:lpstr>Цель работы</vt:lpstr>
      <vt:lpstr>Понятие собственности в философии – Г.Гегель</vt:lpstr>
      <vt:lpstr>Понятие собственности в философии – В.С Соловьев</vt:lpstr>
      <vt:lpstr>Понятие собственности в философии – С.Л Франк</vt:lpstr>
      <vt:lpstr>Выводы</vt:lpstr>
      <vt:lpstr>Спасибо за внимание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Кирилл Фейзуллин</cp:lastModifiedBy>
  <cp:revision>54</cp:revision>
  <dcterms:created xsi:type="dcterms:W3CDTF">2021-12-15T08:05:33Z</dcterms:created>
  <dcterms:modified xsi:type="dcterms:W3CDTF">2023-12-09T13:14:53Z</dcterms:modified>
</cp:coreProperties>
</file>