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317" r:id="rId3"/>
    <p:sldId id="319" r:id="rId4"/>
    <p:sldId id="326" r:id="rId5"/>
    <p:sldId id="327" r:id="rId6"/>
    <p:sldId id="328" r:id="rId7"/>
    <p:sldId id="329" r:id="rId8"/>
    <p:sldId id="330" r:id="rId9"/>
    <p:sldId id="324" r:id="rId10"/>
    <p:sldId id="325"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40" autoAdjust="0"/>
  </p:normalViewPr>
  <p:slideViewPr>
    <p:cSldViewPr snapToGrid="0">
      <p:cViewPr>
        <p:scale>
          <a:sx n="90" d="100"/>
          <a:sy n="90" d="100"/>
        </p:scale>
        <p:origin x="1356" y="63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2A444-7A35-48DA-B328-982FA082261C}" type="datetimeFigureOut">
              <a:rPr lang="ru-RU" smtClean="0"/>
              <a:t>10.12.2023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BEF0AD-2EB4-4EDF-B0D5-693549730528}" type="slidenum">
              <a:rPr lang="ru-RU" smtClean="0"/>
              <a:t>‹#›</a:t>
            </a:fld>
            <a:endParaRPr lang="ru-RU"/>
          </a:p>
        </p:txBody>
      </p:sp>
    </p:spTree>
    <p:extLst>
      <p:ext uri="{BB962C8B-B14F-4D97-AF65-F5344CB8AC3E}">
        <p14:creationId xmlns:p14="http://schemas.microsoft.com/office/powerpoint/2010/main" val="119451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r>
              <a:rPr lang="ru-RU" dirty="0"/>
              <a:t>Актуальность – с ростом глобализации и цифровизации появилась возможность работать с потребительскими данными, активно взаимодействовать с потребителями путем разных акций, особых предложений. Чтобы клиент не забывал о поставщике потребительских услуг, производитель может напомнить о себе посредством коммуникации. Но стоит взять во внимание, что каждая коммуникация стоит денег. Если клиентская база составляет 1 </a:t>
            </a:r>
            <a:r>
              <a:rPr lang="ru-RU" dirty="0" err="1"/>
              <a:t>тыс</a:t>
            </a:r>
            <a:r>
              <a:rPr lang="ru-RU" dirty="0"/>
              <a:t> клиентов, то прислать всем </a:t>
            </a:r>
            <a:r>
              <a:rPr lang="en-US" dirty="0"/>
              <a:t>SMS </a:t>
            </a:r>
            <a:r>
              <a:rPr lang="ru-RU" dirty="0"/>
              <a:t>стоит не дорого. Но что если база составляет миллион? А если несколько миллионов? Даже если у компании большой оборот выручки, каждая такая коммуникация будет ощутимо сказываться на общем бюджете. Поэтому коммуникацию можно организовать гораздо более оптимальным способом. Но как это сделать? Как можно предиктивно оценить, на какого клиента коммуникация окажет положительное влияния?</a:t>
            </a:r>
          </a:p>
        </p:txBody>
      </p:sp>
      <p:sp>
        <p:nvSpPr>
          <p:cNvPr id="4" name="Номер слайда 3"/>
          <p:cNvSpPr>
            <a:spLocks noGrp="1"/>
          </p:cNvSpPr>
          <p:nvPr>
            <p:ph type="sldNum" sz="quarter" idx="5"/>
          </p:nvPr>
        </p:nvSpPr>
        <p:spPr/>
        <p:txBody>
          <a:bodyPr/>
          <a:lstStyle/>
          <a:p>
            <a:fld id="{19BEF0AD-2EB4-4EDF-B0D5-693549730528}" type="slidenum">
              <a:rPr lang="ru-RU" smtClean="0"/>
              <a:t>2</a:t>
            </a:fld>
            <a:endParaRPr lang="ru-RU"/>
          </a:p>
        </p:txBody>
      </p:sp>
    </p:spTree>
    <p:extLst>
      <p:ext uri="{BB962C8B-B14F-4D97-AF65-F5344CB8AC3E}">
        <p14:creationId xmlns:p14="http://schemas.microsoft.com/office/powerpoint/2010/main" val="355580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269CBD-5F75-424B-BA42-61FAC09A534B}"/>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1749FE02-D925-41F6-99FA-C32E3E4CD8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682E01BA-6A93-4B04-8ED0-27BA93160FD3}"/>
              </a:ext>
            </a:extLst>
          </p:cNvPr>
          <p:cNvSpPr>
            <a:spLocks noGrp="1"/>
          </p:cNvSpPr>
          <p:nvPr>
            <p:ph type="dt" sz="half" idx="10"/>
          </p:nvPr>
        </p:nvSpPr>
        <p:spPr/>
        <p:txBody>
          <a:bodyPr/>
          <a:lstStyle/>
          <a:p>
            <a:fld id="{CE67568C-EEB0-4DC9-AE5A-BF4C8292B1DF}" type="datetime1">
              <a:rPr lang="ru-RU" smtClean="0"/>
              <a:t>10.12.2023</a:t>
            </a:fld>
            <a:endParaRPr lang="ru-RU"/>
          </a:p>
        </p:txBody>
      </p:sp>
      <p:sp>
        <p:nvSpPr>
          <p:cNvPr id="5" name="Нижний колонтитул 4">
            <a:extLst>
              <a:ext uri="{FF2B5EF4-FFF2-40B4-BE49-F238E27FC236}">
                <a16:creationId xmlns:a16="http://schemas.microsoft.com/office/drawing/2014/main" id="{1FF98A75-FC5C-46B6-86F5-3C119B6951C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F391C56-688A-4754-956A-E0D48DC1A1C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3006068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FABBF0-FB7B-438E-93AD-2ED5B937E6A2}"/>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FC1E3778-A37A-4B41-B30A-E158462F7C4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A89CDD7-6E32-4114-9DEB-07AE58DD3C29}"/>
              </a:ext>
            </a:extLst>
          </p:cNvPr>
          <p:cNvSpPr>
            <a:spLocks noGrp="1"/>
          </p:cNvSpPr>
          <p:nvPr>
            <p:ph type="dt" sz="half" idx="10"/>
          </p:nvPr>
        </p:nvSpPr>
        <p:spPr/>
        <p:txBody>
          <a:bodyPr/>
          <a:lstStyle/>
          <a:p>
            <a:fld id="{C4BCE22F-461D-4E3B-B90B-D4C17BCF6E04}" type="datetime1">
              <a:rPr lang="ru-RU" smtClean="0"/>
              <a:t>10.12.2023</a:t>
            </a:fld>
            <a:endParaRPr lang="ru-RU"/>
          </a:p>
        </p:txBody>
      </p:sp>
      <p:sp>
        <p:nvSpPr>
          <p:cNvPr id="5" name="Нижний колонтитул 4">
            <a:extLst>
              <a:ext uri="{FF2B5EF4-FFF2-40B4-BE49-F238E27FC236}">
                <a16:creationId xmlns:a16="http://schemas.microsoft.com/office/drawing/2014/main" id="{CEA76303-F867-48D7-B74A-CB12DFAD371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C177F80-AE74-430E-BA32-FF5811D3ED9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258473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178E222B-78CC-46C1-BFAE-A11F2D6C9E91}"/>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CC291C25-7002-4DED-B26D-55858E3FF7F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B8855AE-8E63-4117-A787-8D317D523E4B}"/>
              </a:ext>
            </a:extLst>
          </p:cNvPr>
          <p:cNvSpPr>
            <a:spLocks noGrp="1"/>
          </p:cNvSpPr>
          <p:nvPr>
            <p:ph type="dt" sz="half" idx="10"/>
          </p:nvPr>
        </p:nvSpPr>
        <p:spPr/>
        <p:txBody>
          <a:bodyPr/>
          <a:lstStyle/>
          <a:p>
            <a:fld id="{028FC9C9-A8BF-46D2-98A4-CE15F9706EAE}" type="datetime1">
              <a:rPr lang="ru-RU" smtClean="0"/>
              <a:t>10.12.2023</a:t>
            </a:fld>
            <a:endParaRPr lang="ru-RU"/>
          </a:p>
        </p:txBody>
      </p:sp>
      <p:sp>
        <p:nvSpPr>
          <p:cNvPr id="5" name="Нижний колонтитул 4">
            <a:extLst>
              <a:ext uri="{FF2B5EF4-FFF2-40B4-BE49-F238E27FC236}">
                <a16:creationId xmlns:a16="http://schemas.microsoft.com/office/drawing/2014/main" id="{09CF7D9D-3E9B-4439-9550-9A3B4B1517D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D43B87B-1E52-47CC-B8F3-8F350B939E4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113241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4C3988-A44D-48E8-97CA-7352F36489D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CD4B46F-9CDB-4622-8FC7-6F5A75DC5A5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8389E4C-03BF-482A-A04A-F14C645ACAE1}"/>
              </a:ext>
            </a:extLst>
          </p:cNvPr>
          <p:cNvSpPr>
            <a:spLocks noGrp="1"/>
          </p:cNvSpPr>
          <p:nvPr>
            <p:ph type="dt" sz="half" idx="10"/>
          </p:nvPr>
        </p:nvSpPr>
        <p:spPr/>
        <p:txBody>
          <a:bodyPr/>
          <a:lstStyle/>
          <a:p>
            <a:fld id="{770671C5-343A-4A74-90BB-AB4D9057279E}" type="datetime1">
              <a:rPr lang="ru-RU" smtClean="0"/>
              <a:t>10.12.2023</a:t>
            </a:fld>
            <a:endParaRPr lang="ru-RU"/>
          </a:p>
        </p:txBody>
      </p:sp>
      <p:sp>
        <p:nvSpPr>
          <p:cNvPr id="5" name="Нижний колонтитул 4">
            <a:extLst>
              <a:ext uri="{FF2B5EF4-FFF2-40B4-BE49-F238E27FC236}">
                <a16:creationId xmlns:a16="http://schemas.microsoft.com/office/drawing/2014/main" id="{FF9A70AD-534D-4E3A-A639-91400E2E7D3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A18A7ED-A4B0-45E9-8A70-B6585FDEFF37}"/>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2249027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5AAA3B-7F27-448F-A771-1A85399E9C04}"/>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D789C672-4ED0-4B93-8C54-A5AE116F85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D357007C-3990-42C9-B94E-BE69F3EE4E4B}"/>
              </a:ext>
            </a:extLst>
          </p:cNvPr>
          <p:cNvSpPr>
            <a:spLocks noGrp="1"/>
          </p:cNvSpPr>
          <p:nvPr>
            <p:ph type="dt" sz="half" idx="10"/>
          </p:nvPr>
        </p:nvSpPr>
        <p:spPr/>
        <p:txBody>
          <a:bodyPr/>
          <a:lstStyle/>
          <a:p>
            <a:fld id="{28B5E58E-4B59-4D10-9A36-7ED0BF0785C6}" type="datetime1">
              <a:rPr lang="ru-RU" smtClean="0"/>
              <a:t>10.12.2023</a:t>
            </a:fld>
            <a:endParaRPr lang="ru-RU"/>
          </a:p>
        </p:txBody>
      </p:sp>
      <p:sp>
        <p:nvSpPr>
          <p:cNvPr id="5" name="Нижний колонтитул 4">
            <a:extLst>
              <a:ext uri="{FF2B5EF4-FFF2-40B4-BE49-F238E27FC236}">
                <a16:creationId xmlns:a16="http://schemas.microsoft.com/office/drawing/2014/main" id="{1DDA47C7-5481-42FE-AEE7-7218AB5539B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04C94F0-ACA7-4E1A-BE4E-56F9CE922065}"/>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912436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AB1540-12E8-4966-AD76-E40305FA9F3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9AF6648-CB4A-4E2E-BA79-A5BB08ADF11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1768DFA-C78A-4EB9-B5AC-75CEEA20D7A3}"/>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F5D66DB-F1A8-48CB-B078-AB79BE4204A0}"/>
              </a:ext>
            </a:extLst>
          </p:cNvPr>
          <p:cNvSpPr>
            <a:spLocks noGrp="1"/>
          </p:cNvSpPr>
          <p:nvPr>
            <p:ph type="dt" sz="half" idx="10"/>
          </p:nvPr>
        </p:nvSpPr>
        <p:spPr/>
        <p:txBody>
          <a:bodyPr/>
          <a:lstStyle/>
          <a:p>
            <a:fld id="{DC25EC56-5D0F-4611-9C3E-3F31AA54334B}" type="datetime1">
              <a:rPr lang="ru-RU" smtClean="0"/>
              <a:t>10.12.2023</a:t>
            </a:fld>
            <a:endParaRPr lang="ru-RU"/>
          </a:p>
        </p:txBody>
      </p:sp>
      <p:sp>
        <p:nvSpPr>
          <p:cNvPr id="6" name="Нижний колонтитул 5">
            <a:extLst>
              <a:ext uri="{FF2B5EF4-FFF2-40B4-BE49-F238E27FC236}">
                <a16:creationId xmlns:a16="http://schemas.microsoft.com/office/drawing/2014/main" id="{E399871D-35E3-4085-9B1A-263F4432191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C8D1F81-D85D-41E2-81E7-C91C65BEEC64}"/>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287647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249052-3DAB-45D8-A0A9-7D131A1A96F6}"/>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B2139ADA-187D-47C6-9EB8-93934EBF91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852C9F56-ECE6-4F32-B7B6-0325A6B0D146}"/>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D671697-804D-4870-9459-015AF56D8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A6029A76-2C9A-45F5-A7DC-C1E8A44591B6}"/>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D926868A-33FF-4C2F-873A-37A0993C1115}"/>
              </a:ext>
            </a:extLst>
          </p:cNvPr>
          <p:cNvSpPr>
            <a:spLocks noGrp="1"/>
          </p:cNvSpPr>
          <p:nvPr>
            <p:ph type="dt" sz="half" idx="10"/>
          </p:nvPr>
        </p:nvSpPr>
        <p:spPr/>
        <p:txBody>
          <a:bodyPr/>
          <a:lstStyle/>
          <a:p>
            <a:fld id="{ED8BC0DC-C970-4224-9EFA-620AE9FAD989}" type="datetime1">
              <a:rPr lang="ru-RU" smtClean="0"/>
              <a:t>10.12.2023</a:t>
            </a:fld>
            <a:endParaRPr lang="ru-RU"/>
          </a:p>
        </p:txBody>
      </p:sp>
      <p:sp>
        <p:nvSpPr>
          <p:cNvPr id="8" name="Нижний колонтитул 7">
            <a:extLst>
              <a:ext uri="{FF2B5EF4-FFF2-40B4-BE49-F238E27FC236}">
                <a16:creationId xmlns:a16="http://schemas.microsoft.com/office/drawing/2014/main" id="{6B9364FF-128C-4187-8A0B-EB243AFCF9C8}"/>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5C03F1F-DCA4-47FB-92F4-91392D33202D}"/>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105748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648620-23F9-45AF-AE85-5B7319D02FBA}"/>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83673B10-3216-4658-813D-48F2722EFB1F}"/>
              </a:ext>
            </a:extLst>
          </p:cNvPr>
          <p:cNvSpPr>
            <a:spLocks noGrp="1"/>
          </p:cNvSpPr>
          <p:nvPr>
            <p:ph type="dt" sz="half" idx="10"/>
          </p:nvPr>
        </p:nvSpPr>
        <p:spPr/>
        <p:txBody>
          <a:bodyPr/>
          <a:lstStyle/>
          <a:p>
            <a:fld id="{6844A4C7-31A3-4CCF-A082-0BC587FAFA97}" type="datetime1">
              <a:rPr lang="ru-RU" smtClean="0"/>
              <a:t>10.12.2023</a:t>
            </a:fld>
            <a:endParaRPr lang="ru-RU"/>
          </a:p>
        </p:txBody>
      </p:sp>
      <p:sp>
        <p:nvSpPr>
          <p:cNvPr id="4" name="Нижний колонтитул 3">
            <a:extLst>
              <a:ext uri="{FF2B5EF4-FFF2-40B4-BE49-F238E27FC236}">
                <a16:creationId xmlns:a16="http://schemas.microsoft.com/office/drawing/2014/main" id="{CDAE6E51-7D7F-4518-8453-A6408E4D073C}"/>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13C8159B-4819-4C60-BB24-2F165BF69A6A}"/>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3798728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81F86FD-21B3-49A0-840A-B04001B1096D}"/>
              </a:ext>
            </a:extLst>
          </p:cNvPr>
          <p:cNvSpPr>
            <a:spLocks noGrp="1"/>
          </p:cNvSpPr>
          <p:nvPr>
            <p:ph type="dt" sz="half" idx="10"/>
          </p:nvPr>
        </p:nvSpPr>
        <p:spPr/>
        <p:txBody>
          <a:bodyPr/>
          <a:lstStyle/>
          <a:p>
            <a:fld id="{F2B5C3C2-8785-490F-A029-E7A1F5933CCC}" type="datetime1">
              <a:rPr lang="ru-RU" smtClean="0"/>
              <a:t>10.12.2023</a:t>
            </a:fld>
            <a:endParaRPr lang="ru-RU"/>
          </a:p>
        </p:txBody>
      </p:sp>
      <p:sp>
        <p:nvSpPr>
          <p:cNvPr id="3" name="Нижний колонтитул 2">
            <a:extLst>
              <a:ext uri="{FF2B5EF4-FFF2-40B4-BE49-F238E27FC236}">
                <a16:creationId xmlns:a16="http://schemas.microsoft.com/office/drawing/2014/main" id="{EF5AE61F-F166-45EB-8C2C-1E11B54619E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B11F4DA6-075A-4F44-9EE6-172429F8985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101152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F7D8D3-7C1D-4265-B2B5-43DC87DD6F0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BA109B3E-17BA-453B-80DD-9E3B7CA5D2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2FF3681-820F-4A19-9DFF-5A22E15F33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1CBC3D-43A0-4F32-8445-C319567624CD}"/>
              </a:ext>
            </a:extLst>
          </p:cNvPr>
          <p:cNvSpPr>
            <a:spLocks noGrp="1"/>
          </p:cNvSpPr>
          <p:nvPr>
            <p:ph type="dt" sz="half" idx="10"/>
          </p:nvPr>
        </p:nvSpPr>
        <p:spPr/>
        <p:txBody>
          <a:bodyPr/>
          <a:lstStyle/>
          <a:p>
            <a:fld id="{DC305C70-E31D-40A7-AB55-3CC66D2EF180}" type="datetime1">
              <a:rPr lang="ru-RU" smtClean="0"/>
              <a:t>10.12.2023</a:t>
            </a:fld>
            <a:endParaRPr lang="ru-RU"/>
          </a:p>
        </p:txBody>
      </p:sp>
      <p:sp>
        <p:nvSpPr>
          <p:cNvPr id="6" name="Нижний колонтитул 5">
            <a:extLst>
              <a:ext uri="{FF2B5EF4-FFF2-40B4-BE49-F238E27FC236}">
                <a16:creationId xmlns:a16="http://schemas.microsoft.com/office/drawing/2014/main" id="{70B6E2D0-A24B-47A2-8DDF-70663F39E00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CBAA471-9FDF-4B3D-B787-68DD787703D6}"/>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513338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516B69-6675-45AA-B905-B55768AB46A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B3DDBF55-0D55-4DB0-96C0-5A35F82C46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87F233D-9925-4C39-BC9E-0B16739FB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1128BE6-1D75-465C-B0A6-8AD9661D7CCA}"/>
              </a:ext>
            </a:extLst>
          </p:cNvPr>
          <p:cNvSpPr>
            <a:spLocks noGrp="1"/>
          </p:cNvSpPr>
          <p:nvPr>
            <p:ph type="dt" sz="half" idx="10"/>
          </p:nvPr>
        </p:nvSpPr>
        <p:spPr/>
        <p:txBody>
          <a:bodyPr/>
          <a:lstStyle/>
          <a:p>
            <a:fld id="{36E32BBB-8024-4478-85B9-8FD1214F01FB}" type="datetime1">
              <a:rPr lang="ru-RU" smtClean="0"/>
              <a:t>10.12.2023</a:t>
            </a:fld>
            <a:endParaRPr lang="ru-RU"/>
          </a:p>
        </p:txBody>
      </p:sp>
      <p:sp>
        <p:nvSpPr>
          <p:cNvPr id="6" name="Нижний колонтитул 5">
            <a:extLst>
              <a:ext uri="{FF2B5EF4-FFF2-40B4-BE49-F238E27FC236}">
                <a16:creationId xmlns:a16="http://schemas.microsoft.com/office/drawing/2014/main" id="{ADD338E6-CD3F-4153-BE47-C7F0DD5D732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CA10978-EF60-48E5-866B-FE77AB32180A}"/>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425920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F8740F-AF5C-4921-9D81-FCC886C0E3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8AABE39-9FB3-41A9-AC05-0381591FBD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725CB15-ACBC-4CF5-B861-D4FB0D6263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75D13-07A0-4EE3-BCA2-6F181395B3CF}" type="datetime1">
              <a:rPr lang="ru-RU" smtClean="0"/>
              <a:t>10.12.2023</a:t>
            </a:fld>
            <a:endParaRPr lang="ru-RU"/>
          </a:p>
        </p:txBody>
      </p:sp>
      <p:sp>
        <p:nvSpPr>
          <p:cNvPr id="5" name="Нижний колонтитул 4">
            <a:extLst>
              <a:ext uri="{FF2B5EF4-FFF2-40B4-BE49-F238E27FC236}">
                <a16:creationId xmlns:a16="http://schemas.microsoft.com/office/drawing/2014/main" id="{EB9E10DE-14B7-4ADE-8D89-217A5C15BC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15CA30D3-BEF2-4030-B694-CD83103874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52A6CB-90DA-4351-BF49-99661FABD7B0}" type="slidenum">
              <a:rPr lang="ru-RU" smtClean="0"/>
              <a:t>‹#›</a:t>
            </a:fld>
            <a:endParaRPr lang="ru-RU"/>
          </a:p>
        </p:txBody>
      </p:sp>
    </p:spTree>
    <p:extLst>
      <p:ext uri="{BB962C8B-B14F-4D97-AF65-F5344CB8AC3E}">
        <p14:creationId xmlns:p14="http://schemas.microsoft.com/office/powerpoint/2010/main" val="176218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83B10A-D0AC-4CB6-B86F-C31B9B92254D}"/>
              </a:ext>
            </a:extLst>
          </p:cNvPr>
          <p:cNvSpPr>
            <a:spLocks noGrp="1"/>
          </p:cNvSpPr>
          <p:nvPr>
            <p:ph type="ctrTitle"/>
          </p:nvPr>
        </p:nvSpPr>
        <p:spPr>
          <a:xfrm>
            <a:off x="1076731" y="3429000"/>
            <a:ext cx="10555365" cy="625415"/>
          </a:xfrm>
        </p:spPr>
        <p:txBody>
          <a:bodyPr>
            <a:noAutofit/>
          </a:bodyPr>
          <a:lstStyle/>
          <a:p>
            <a:pPr algn="ctr"/>
            <a:r>
              <a:rPr lang="ru-RU" sz="2400" dirty="0">
                <a:latin typeface="Times New Roman" panose="02020603050405020304" pitchFamily="18" charset="0"/>
                <a:ea typeface="Calibri" panose="020F0502020204030204" pitchFamily="34" charset="0"/>
              </a:rPr>
              <a:t>Тема</a:t>
            </a:r>
            <a:r>
              <a:rPr lang="en-US" sz="2400" dirty="0">
                <a:latin typeface="Times New Roman" panose="02020603050405020304" pitchFamily="18" charset="0"/>
                <a:ea typeface="Calibri" panose="020F0502020204030204" pitchFamily="34" charset="0"/>
              </a:rPr>
              <a:t>: </a:t>
            </a:r>
            <a:r>
              <a:rPr lang="ru-RU" sz="2400" dirty="0">
                <a:latin typeface="Times New Roman" panose="02020603050405020304" pitchFamily="18" charset="0"/>
                <a:ea typeface="Calibri" panose="020F0502020204030204" pitchFamily="34" charset="0"/>
              </a:rPr>
              <a:t>«Проблемы интеллектуальной собственности в информационном обществе»</a:t>
            </a:r>
            <a:br>
              <a:rPr lang="ru-RU" sz="2400" dirty="0">
                <a:effectLst/>
                <a:latin typeface="Times New Roman" panose="02020603050405020304" pitchFamily="18" charset="0"/>
                <a:ea typeface="Calibri" panose="020F0502020204030204" pitchFamily="34" charset="0"/>
              </a:rPr>
            </a:br>
            <a:endParaRPr lang="ru-RU" sz="2400" dirty="0"/>
          </a:p>
        </p:txBody>
      </p:sp>
      <p:sp>
        <p:nvSpPr>
          <p:cNvPr id="5" name="Прямоугольник 4">
            <a:extLst>
              <a:ext uri="{FF2B5EF4-FFF2-40B4-BE49-F238E27FC236}">
                <a16:creationId xmlns:a16="http://schemas.microsoft.com/office/drawing/2014/main" id="{621DAB11-0B49-45ED-8C73-643DE5B576DB}"/>
              </a:ext>
            </a:extLst>
          </p:cNvPr>
          <p:cNvSpPr/>
          <p:nvPr/>
        </p:nvSpPr>
        <p:spPr>
          <a:xfrm>
            <a:off x="3586553" y="3647115"/>
            <a:ext cx="8327255" cy="738664"/>
          </a:xfrm>
          <a:prstGeom prst="rect">
            <a:avLst/>
          </a:prstGeom>
        </p:spPr>
        <p:txBody>
          <a:bodyPr wrap="square">
            <a:spAutoFit/>
          </a:bodyPr>
          <a:lstStyle/>
          <a:p>
            <a:pPr algn="r"/>
            <a:r>
              <a:rPr lang="ru-RU" sz="1400" b="1" dirty="0">
                <a:latin typeface="Times New Roman" panose="02020603050405020304" pitchFamily="18" charset="0"/>
                <a:cs typeface="Times New Roman" panose="02020603050405020304" pitchFamily="18" charset="0"/>
              </a:rPr>
              <a:t>Выполнил: </a:t>
            </a:r>
          </a:p>
          <a:p>
            <a:pPr algn="r"/>
            <a:r>
              <a:rPr lang="ru-RU" sz="1400" dirty="0">
                <a:latin typeface="Times New Roman" panose="02020603050405020304" pitchFamily="18" charset="0"/>
                <a:cs typeface="Times New Roman" panose="02020603050405020304" pitchFamily="18" charset="0"/>
              </a:rPr>
              <a:t>студент группы М8О-201М-21 </a:t>
            </a:r>
          </a:p>
          <a:p>
            <a:pPr algn="r"/>
            <a:r>
              <a:rPr lang="ru-RU" sz="1400" dirty="0">
                <a:latin typeface="Times New Roman" panose="02020603050405020304" pitchFamily="18" charset="0"/>
                <a:cs typeface="Times New Roman" panose="02020603050405020304" pitchFamily="18" charset="0"/>
              </a:rPr>
              <a:t>Фейзуллин Кирилл Маратович</a:t>
            </a:r>
          </a:p>
        </p:txBody>
      </p:sp>
      <p:sp>
        <p:nvSpPr>
          <p:cNvPr id="6" name="Прямоугольник 5">
            <a:extLst>
              <a:ext uri="{FF2B5EF4-FFF2-40B4-BE49-F238E27FC236}">
                <a16:creationId xmlns:a16="http://schemas.microsoft.com/office/drawing/2014/main" id="{A94AA27E-B493-42BE-8DB5-1A46027CA1A0}"/>
              </a:ext>
            </a:extLst>
          </p:cNvPr>
          <p:cNvSpPr/>
          <p:nvPr/>
        </p:nvSpPr>
        <p:spPr>
          <a:xfrm>
            <a:off x="5344833" y="6488668"/>
            <a:ext cx="1502334" cy="369332"/>
          </a:xfrm>
          <a:prstGeom prst="rect">
            <a:avLst/>
          </a:prstGeom>
        </p:spPr>
        <p:txBody>
          <a:bodyPr wrap="none">
            <a:spAutoFit/>
          </a:bodyPr>
          <a:lstStyle/>
          <a:p>
            <a:pPr algn="ctr"/>
            <a:r>
              <a:rPr lang="ru-RU" dirty="0"/>
              <a:t>Москва, </a:t>
            </a:r>
            <a:r>
              <a:rPr lang="ru-RU" dirty="0">
                <a:latin typeface="Times New Roman" panose="02020603050405020304" pitchFamily="18" charset="0"/>
                <a:cs typeface="Times New Roman" panose="02020603050405020304" pitchFamily="18" charset="0"/>
              </a:rPr>
              <a:t>202</a:t>
            </a:r>
            <a:r>
              <a:rPr lang="en-US" dirty="0">
                <a:latin typeface="Times New Roman" panose="02020603050405020304" pitchFamily="18" charset="0"/>
                <a:cs typeface="Times New Roman" panose="02020603050405020304" pitchFamily="18" charset="0"/>
              </a:rPr>
              <a:t>3</a:t>
            </a:r>
            <a:endParaRPr lang="ru-RU"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3BC8FFE4-0DBC-4D9D-B64D-73F629E78E88}"/>
              </a:ext>
            </a:extLst>
          </p:cNvPr>
          <p:cNvSpPr>
            <a:spLocks noChangeArrowheads="1"/>
          </p:cNvSpPr>
          <p:nvPr/>
        </p:nvSpPr>
        <p:spPr bwMode="auto">
          <a:xfrm>
            <a:off x="3026582" y="706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2049" name="Picture 12407">
            <a:extLst>
              <a:ext uri="{FF2B5EF4-FFF2-40B4-BE49-F238E27FC236}">
                <a16:creationId xmlns:a16="http://schemas.microsoft.com/office/drawing/2014/main" id="{5974B078-B582-49C1-B0D6-E1B66D960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731" y="899992"/>
            <a:ext cx="10419515" cy="174367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1084BF7A-89FD-44B8-B1DF-D744C30DD230}"/>
              </a:ext>
            </a:extLst>
          </p:cNvPr>
          <p:cNvSpPr>
            <a:spLocks noChangeArrowheads="1"/>
          </p:cNvSpPr>
          <p:nvPr/>
        </p:nvSpPr>
        <p:spPr bwMode="auto">
          <a:xfrm>
            <a:off x="2384206" y="370595"/>
            <a:ext cx="911204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МИНИСТЕРСТВО НАУКИ И ВЫСШЕГО ОБРАЗОВАНИЯ РОССИЙСКОЙ ФЕДЕРАЦИИ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ФЕДЕРАЛЬНОЕ ГОСУДАРСТВЕННОЕ БЮДЖЕТНОЕ ОБРАЗОВАТЕЛЬНОЕ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УЧРЕЖДЕНИЕ ВЫСШЕГО ОБРАЗОВАНИЯ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«МОСКОВСКИЙ АВИАЦИОННЫЙ ИНСТИТУТ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(национальный исследовательский университет)»</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1314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FE0A30-4D38-85F2-D995-15FB88B9C96C}"/>
              </a:ext>
            </a:extLst>
          </p:cNvPr>
          <p:cNvSpPr>
            <a:spLocks noGrp="1"/>
          </p:cNvSpPr>
          <p:nvPr>
            <p:ph type="title"/>
          </p:nvPr>
        </p:nvSpPr>
        <p:spPr>
          <a:xfrm>
            <a:off x="908538" y="2615956"/>
            <a:ext cx="10515600" cy="1325563"/>
          </a:xfrm>
        </p:spPr>
        <p:txBody>
          <a:bodyPr/>
          <a:lstStyle/>
          <a:p>
            <a:pPr algn="ctr"/>
            <a:r>
              <a:rPr lang="ru-RU" dirty="0">
                <a:latin typeface="Times New Roman" panose="02020603050405020304" pitchFamily="18" charset="0"/>
                <a:cs typeface="Times New Roman" panose="02020603050405020304" pitchFamily="18" charset="0"/>
              </a:rPr>
              <a:t>Спасибо за внимание !</a:t>
            </a:r>
          </a:p>
        </p:txBody>
      </p:sp>
    </p:spTree>
    <p:extLst>
      <p:ext uri="{BB962C8B-B14F-4D97-AF65-F5344CB8AC3E}">
        <p14:creationId xmlns:p14="http://schemas.microsoft.com/office/powerpoint/2010/main" val="1726137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7B5EB3-0A8D-44E0-A3CE-9471756B4E70}"/>
              </a:ext>
            </a:extLst>
          </p:cNvPr>
          <p:cNvSpPr>
            <a:spLocks noGrp="1"/>
          </p:cNvSpPr>
          <p:nvPr>
            <p:ph type="title"/>
          </p:nvPr>
        </p:nvSpPr>
        <p:spPr>
          <a:xfrm>
            <a:off x="533900" y="291113"/>
            <a:ext cx="3937891" cy="808554"/>
          </a:xfrm>
        </p:spPr>
        <p:txBody>
          <a:bodyPr>
            <a:normAutofit/>
          </a:bodyPr>
          <a:lstStyle/>
          <a:p>
            <a:r>
              <a:rPr lang="ru-RU" sz="4000" dirty="0">
                <a:latin typeface="Times New Roman" panose="02020603050405020304" pitchFamily="18" charset="0"/>
                <a:cs typeface="Times New Roman" panose="02020603050405020304" pitchFamily="18" charset="0"/>
              </a:rPr>
              <a:t>Актуальность</a:t>
            </a:r>
          </a:p>
        </p:txBody>
      </p:sp>
      <p:sp>
        <p:nvSpPr>
          <p:cNvPr id="3" name="Номер слайда 2">
            <a:extLst>
              <a:ext uri="{FF2B5EF4-FFF2-40B4-BE49-F238E27FC236}">
                <a16:creationId xmlns:a16="http://schemas.microsoft.com/office/drawing/2014/main" id="{2970DD8E-ED7E-B6DD-83DF-E9D84B96866D}"/>
              </a:ext>
            </a:extLst>
          </p:cNvPr>
          <p:cNvSpPr>
            <a:spLocks noGrp="1"/>
          </p:cNvSpPr>
          <p:nvPr>
            <p:ph type="sldNum" sz="quarter" idx="12"/>
          </p:nvPr>
        </p:nvSpPr>
        <p:spPr>
          <a:xfrm>
            <a:off x="8584223" y="6356350"/>
            <a:ext cx="2743200" cy="365125"/>
          </a:xfrm>
        </p:spPr>
        <p:txBody>
          <a:bodyPr/>
          <a:lstStyle/>
          <a:p>
            <a:fld id="{DD52A6CB-90DA-4351-BF49-99661FABD7B0}" type="slidenum">
              <a:rPr lang="ru-RU" sz="2000" smtClean="0"/>
              <a:t>2</a:t>
            </a:fld>
            <a:endParaRPr lang="ru-RU" sz="2000" dirty="0"/>
          </a:p>
        </p:txBody>
      </p:sp>
      <p:sp>
        <p:nvSpPr>
          <p:cNvPr id="4" name="Заголовок 1">
            <a:extLst>
              <a:ext uri="{FF2B5EF4-FFF2-40B4-BE49-F238E27FC236}">
                <a16:creationId xmlns:a16="http://schemas.microsoft.com/office/drawing/2014/main" id="{18FA0099-699B-CC18-0547-C7CAF9BEFFF0}"/>
              </a:ext>
            </a:extLst>
          </p:cNvPr>
          <p:cNvSpPr txBox="1">
            <a:spLocks/>
          </p:cNvSpPr>
          <p:nvPr/>
        </p:nvSpPr>
        <p:spPr>
          <a:xfrm>
            <a:off x="999566" y="1679647"/>
            <a:ext cx="3937891" cy="80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endParaRPr lang="ru-RU" sz="16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A0BCF6F8-3655-787B-6F5E-C29E19241052}"/>
              </a:ext>
            </a:extLst>
          </p:cNvPr>
          <p:cNvSpPr txBox="1">
            <a:spLocks/>
          </p:cNvSpPr>
          <p:nvPr/>
        </p:nvSpPr>
        <p:spPr>
          <a:xfrm>
            <a:off x="483600" y="1059956"/>
            <a:ext cx="11174500" cy="17335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ru-RU" sz="2000" dirty="0">
                <a:effectLst/>
                <a:latin typeface="Times New Roman" panose="02020603050405020304" pitchFamily="18" charset="0"/>
                <a:cs typeface="Times New Roman" panose="02020603050405020304" pitchFamily="18" charset="0"/>
              </a:rPr>
              <a:t>Концепция интеллектуальной собственности становится все более актуальной в современном информационном обществе. С быстрым развитием технологий и упрощением доступа к информации возникают вопросы о том, кому принадлежат права на определенные типы данных, как эти права защищены и что представляет собой добросовестное использование. Философы рассматривали эти проблемы с теоретической точки зрения, пытаясь создать рамки для их понимания и решения.</a:t>
            </a:r>
            <a:endParaRPr lang="en-US"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ru-RU" sz="2000" dirty="0">
              <a:latin typeface="Times New Roman" panose="02020603050405020304" pitchFamily="18" charset="0"/>
              <a:cs typeface="Times New Roman" panose="02020603050405020304" pitchFamily="18" charset="0"/>
            </a:endParaRPr>
          </a:p>
        </p:txBody>
      </p:sp>
      <p:pic>
        <p:nvPicPr>
          <p:cNvPr id="7" name="Рисунок 6">
            <a:extLst>
              <a:ext uri="{FF2B5EF4-FFF2-40B4-BE49-F238E27FC236}">
                <a16:creationId xmlns:a16="http://schemas.microsoft.com/office/drawing/2014/main" id="{91BDA621-0ADD-4831-0C8F-AE9B1A7EF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4161" y="2568036"/>
            <a:ext cx="6076775" cy="3603528"/>
          </a:xfrm>
          <a:prstGeom prst="rect">
            <a:avLst/>
          </a:prstGeom>
        </p:spPr>
      </p:pic>
    </p:spTree>
    <p:extLst>
      <p:ext uri="{BB962C8B-B14F-4D97-AF65-F5344CB8AC3E}">
        <p14:creationId xmlns:p14="http://schemas.microsoft.com/office/powerpoint/2010/main" val="1319830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754D10-8732-4478-9290-D4DCB73EB831}"/>
              </a:ext>
            </a:extLst>
          </p:cNvPr>
          <p:cNvSpPr>
            <a:spLocks noGrp="1"/>
          </p:cNvSpPr>
          <p:nvPr>
            <p:ph type="title"/>
          </p:nvPr>
        </p:nvSpPr>
        <p:spPr>
          <a:xfrm>
            <a:off x="721790" y="43725"/>
            <a:ext cx="3887788" cy="936438"/>
          </a:xfrm>
        </p:spPr>
        <p:txBody>
          <a:bodyPr>
            <a:normAutofit/>
          </a:bodyPr>
          <a:lstStyle/>
          <a:p>
            <a:r>
              <a:rPr lang="ru-RU" sz="4000" dirty="0">
                <a:latin typeface="Times New Roman" panose="02020603050405020304" pitchFamily="18" charset="0"/>
                <a:cs typeface="Times New Roman" panose="02020603050405020304" pitchFamily="18" charset="0"/>
              </a:rPr>
              <a:t>Цель работы</a:t>
            </a:r>
          </a:p>
        </p:txBody>
      </p:sp>
      <p:sp>
        <p:nvSpPr>
          <p:cNvPr id="3" name="Объект 2">
            <a:extLst>
              <a:ext uri="{FF2B5EF4-FFF2-40B4-BE49-F238E27FC236}">
                <a16:creationId xmlns:a16="http://schemas.microsoft.com/office/drawing/2014/main" id="{4C76C28A-3237-42EF-A6AA-0DC40DB1028A}"/>
              </a:ext>
            </a:extLst>
          </p:cNvPr>
          <p:cNvSpPr>
            <a:spLocks noGrp="1"/>
          </p:cNvSpPr>
          <p:nvPr>
            <p:ph idx="1"/>
          </p:nvPr>
        </p:nvSpPr>
        <p:spPr>
          <a:xfrm>
            <a:off x="721790" y="891901"/>
            <a:ext cx="10713718" cy="606699"/>
          </a:xfrm>
        </p:spPr>
        <p:txBody>
          <a:bodyPr>
            <a:normAutofit fontScale="92500" lnSpcReduction="20000"/>
          </a:bodyPr>
          <a:lstStyle/>
          <a:p>
            <a:pPr marL="0" indent="450000" algn="just"/>
            <a:r>
              <a:rPr lang="ru-RU" sz="2400" dirty="0">
                <a:latin typeface="Times New Roman" panose="02020603050405020304" pitchFamily="18" charset="0"/>
                <a:cs typeface="Times New Roman" panose="02020603050405020304" pitchFamily="18" charset="0"/>
              </a:rPr>
              <a:t>Определить проблемы интеллектуальной собственности в информационном обществе</a:t>
            </a:r>
          </a:p>
        </p:txBody>
      </p:sp>
      <p:sp>
        <p:nvSpPr>
          <p:cNvPr id="5" name="Прямоугольник 4">
            <a:extLst>
              <a:ext uri="{FF2B5EF4-FFF2-40B4-BE49-F238E27FC236}">
                <a16:creationId xmlns:a16="http://schemas.microsoft.com/office/drawing/2014/main" id="{2E35EEF9-780C-4471-BC54-9C8095903C4E}"/>
              </a:ext>
            </a:extLst>
          </p:cNvPr>
          <p:cNvSpPr/>
          <p:nvPr/>
        </p:nvSpPr>
        <p:spPr>
          <a:xfrm>
            <a:off x="721790" y="1570509"/>
            <a:ext cx="11537943" cy="2308324"/>
          </a:xfrm>
          <a:prstGeom prst="rect">
            <a:avLst/>
          </a:prstGeom>
        </p:spPr>
        <p:txBody>
          <a:bodyPr wrap="square">
            <a:spAutoFit/>
          </a:bodyPr>
          <a:lstStyle/>
          <a:p>
            <a:r>
              <a:rPr lang="ru-RU" sz="2400" b="1" dirty="0">
                <a:latin typeface="Times New Roman" panose="02020603050405020304" pitchFamily="18" charset="0"/>
                <a:cs typeface="Times New Roman" panose="02020603050405020304" pitchFamily="18" charset="0"/>
              </a:rPr>
              <a:t>Задачи:</a:t>
            </a:r>
          </a:p>
          <a:p>
            <a:pPr marL="803275" indent="-268288">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 Определить понятие собственности в философии</a:t>
            </a:r>
            <a:endParaRPr lang="en-US" sz="2400" dirty="0">
              <a:latin typeface="Times New Roman" panose="02020603050405020304" pitchFamily="18" charset="0"/>
              <a:cs typeface="Times New Roman" panose="02020603050405020304" pitchFamily="18" charset="0"/>
            </a:endParaRPr>
          </a:p>
          <a:p>
            <a:pPr marL="877887"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Определить понятие интеллектуальной собственности в философии</a:t>
            </a:r>
          </a:p>
          <a:p>
            <a:pPr marL="877887"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Определить проблемы интеллектуальной собственности из человеческой практики</a:t>
            </a:r>
            <a:endParaRPr lang="en-US" sz="2400" dirty="0">
              <a:latin typeface="Times New Roman" panose="02020603050405020304" pitchFamily="18" charset="0"/>
              <a:cs typeface="Times New Roman" panose="02020603050405020304" pitchFamily="18" charset="0"/>
            </a:endParaRPr>
          </a:p>
          <a:p>
            <a:pPr marL="877887" indent="-342900">
              <a:buFont typeface="Arial" panose="020B0604020202020204" pitchFamily="34" charset="0"/>
              <a:buChar char="•"/>
            </a:pPr>
            <a:endParaRPr lang="ru-RU" sz="2400" dirty="0">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104FEF31-44B7-77B2-D3A0-1E4D25E3BE2B}"/>
              </a:ext>
            </a:extLst>
          </p:cNvPr>
          <p:cNvSpPr>
            <a:spLocks noGrp="1"/>
          </p:cNvSpPr>
          <p:nvPr>
            <p:ph type="sldNum" sz="quarter" idx="12"/>
          </p:nvPr>
        </p:nvSpPr>
        <p:spPr/>
        <p:txBody>
          <a:bodyPr/>
          <a:lstStyle/>
          <a:p>
            <a:fld id="{DD52A6CB-90DA-4351-BF49-99661FABD7B0}" type="slidenum">
              <a:rPr lang="ru-RU" sz="2000" smtClean="0"/>
              <a:t>3</a:t>
            </a:fld>
            <a:endParaRPr lang="ru-RU" sz="2000" dirty="0"/>
          </a:p>
        </p:txBody>
      </p:sp>
      <p:pic>
        <p:nvPicPr>
          <p:cNvPr id="7" name="Рисунок 6">
            <a:extLst>
              <a:ext uri="{FF2B5EF4-FFF2-40B4-BE49-F238E27FC236}">
                <a16:creationId xmlns:a16="http://schemas.microsoft.com/office/drawing/2014/main" id="{3F0696BA-BB65-A8D6-0138-232F136B6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9578" y="3607188"/>
            <a:ext cx="7331890" cy="2503886"/>
          </a:xfrm>
          <a:prstGeom prst="rect">
            <a:avLst/>
          </a:prstGeom>
        </p:spPr>
      </p:pic>
    </p:spTree>
    <p:extLst>
      <p:ext uri="{BB962C8B-B14F-4D97-AF65-F5344CB8AC3E}">
        <p14:creationId xmlns:p14="http://schemas.microsoft.com/office/powerpoint/2010/main" val="368818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428F3-7507-69D5-ADF6-5C1267E63071}"/>
              </a:ext>
            </a:extLst>
          </p:cNvPr>
          <p:cNvSpPr>
            <a:spLocks noGrp="1"/>
          </p:cNvSpPr>
          <p:nvPr>
            <p:ph type="title"/>
          </p:nvPr>
        </p:nvSpPr>
        <p:spPr>
          <a:xfrm>
            <a:off x="839788" y="457200"/>
            <a:ext cx="10426627" cy="531812"/>
          </a:xfrm>
        </p:spPr>
        <p:txBody>
          <a:bodyPr/>
          <a:lstStyle/>
          <a:p>
            <a:r>
              <a:rPr lang="ru-RU" dirty="0"/>
              <a:t>Понятие собственности в философии – </a:t>
            </a:r>
            <a:r>
              <a:rPr lang="ru-RU" dirty="0" err="1"/>
              <a:t>Г.Гегель</a:t>
            </a:r>
            <a:endParaRPr lang="ru-RU" dirty="0"/>
          </a:p>
        </p:txBody>
      </p:sp>
      <p:sp>
        <p:nvSpPr>
          <p:cNvPr id="4" name="Текст 3">
            <a:extLst>
              <a:ext uri="{FF2B5EF4-FFF2-40B4-BE49-F238E27FC236}">
                <a16:creationId xmlns:a16="http://schemas.microsoft.com/office/drawing/2014/main" id="{EC0A738D-C4CB-ED0F-23C9-E7E9771516E2}"/>
              </a:ext>
            </a:extLst>
          </p:cNvPr>
          <p:cNvSpPr>
            <a:spLocks noGrp="1"/>
          </p:cNvSpPr>
          <p:nvPr>
            <p:ph type="body" sz="half" idx="2"/>
          </p:nvPr>
        </p:nvSpPr>
        <p:spPr>
          <a:xfrm>
            <a:off x="839788" y="989012"/>
            <a:ext cx="6215353" cy="4879976"/>
          </a:xfrm>
        </p:spPr>
        <p:txBody>
          <a:bodyPr>
            <a:normAutofit lnSpcReduction="10000"/>
          </a:bodyPr>
          <a:lstStyle/>
          <a:p>
            <a:pPr algn="just"/>
            <a:r>
              <a:rPr lang="ru-RU" dirty="0">
                <a:latin typeface="Times New Roman" panose="02020603050405020304" pitchFamily="18" charset="0"/>
                <a:cs typeface="Times New Roman" panose="02020603050405020304" pitchFamily="18" charset="0"/>
              </a:rPr>
              <a:t>Гегель в труде «Философия права» определил связь между понятием собственности и понятием свободы</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в собственности, по его мнению, лицо дает себе внешнюю сферу свободы.</a:t>
            </a:r>
          </a:p>
          <a:p>
            <a:pPr algn="just"/>
            <a:r>
              <a:rPr lang="ru-RU" dirty="0">
                <a:latin typeface="Times New Roman" panose="02020603050405020304" pitchFamily="18" charset="0"/>
                <a:cs typeface="Times New Roman" panose="02020603050405020304" pitchFamily="18" charset="0"/>
              </a:rPr>
              <a:t>То есть разумность собственности заключается не в удовлетворении потребностей, а  в том, что снимается голая субъективность личности и она приобретает наличное бытие.</a:t>
            </a:r>
          </a:p>
          <a:p>
            <a:pPr algn="just"/>
            <a:r>
              <a:rPr lang="ru-RU" dirty="0">
                <a:latin typeface="Times New Roman" panose="02020603050405020304" pitchFamily="18" charset="0"/>
                <a:cs typeface="Times New Roman" panose="02020603050405020304" pitchFamily="18" charset="0"/>
              </a:rPr>
              <a:t>Таким образом, собственностью могут быть как вещи, так и знания, науки, таланты.</a:t>
            </a:r>
          </a:p>
          <a:p>
            <a:pPr algn="just"/>
            <a:r>
              <a:rPr lang="ru-RU" dirty="0">
                <a:latin typeface="Times New Roman" panose="02020603050405020304" pitchFamily="18" charset="0"/>
                <a:cs typeface="Times New Roman" panose="02020603050405020304" pitchFamily="18" charset="0"/>
              </a:rPr>
              <a:t>Основу учения о собственности у Гегеля составляют отношения воли к вещам, формирующиеся по принципу триады</a:t>
            </a:r>
            <a:r>
              <a:rPr lang="en-US" dirty="0">
                <a:latin typeface="Times New Roman" panose="02020603050405020304" pitchFamily="18" charset="0"/>
                <a:cs typeface="Times New Roman" panose="02020603050405020304" pitchFamily="18" charset="0"/>
              </a:rPr>
              <a:t>.</a:t>
            </a:r>
          </a:p>
          <a:p>
            <a:pPr algn="just"/>
            <a:r>
              <a:rPr lang="ru-RU" dirty="0">
                <a:latin typeface="Times New Roman" panose="02020603050405020304" pitchFamily="18" charset="0"/>
                <a:cs typeface="Times New Roman" panose="02020603050405020304" pitchFamily="18" charset="0"/>
              </a:rPr>
              <a:t>По Гегелю, собственность есть</a:t>
            </a:r>
            <a:r>
              <a:rPr lang="en-US" dirty="0">
                <a:latin typeface="Times New Roman" panose="02020603050405020304" pitchFamily="18" charset="0"/>
                <a:cs typeface="Times New Roman" panose="02020603050405020304" pitchFamily="18" charset="0"/>
              </a:rPr>
              <a:t>:</a:t>
            </a:r>
          </a:p>
          <a:p>
            <a:pPr marL="800100" lvl="1" indent="-342900" algn="just">
              <a:buFont typeface="+mj-lt"/>
              <a:buAutoNum type="alphaLcParenR"/>
            </a:pPr>
            <a:r>
              <a:rPr lang="ru-RU" sz="1600" dirty="0">
                <a:latin typeface="Times New Roman" panose="02020603050405020304" pitchFamily="18" charset="0"/>
                <a:cs typeface="Times New Roman" panose="02020603050405020304" pitchFamily="18" charset="0"/>
              </a:rPr>
              <a:t>Непосредственное вступление по владение, поскольку воля имеет свое наличное бытие в вещи как в чем-то позитивном</a:t>
            </a:r>
            <a:r>
              <a:rPr lang="en-US" sz="1600" dirty="0">
                <a:latin typeface="Times New Roman" panose="02020603050405020304" pitchFamily="18" charset="0"/>
                <a:cs typeface="Times New Roman" panose="02020603050405020304" pitchFamily="18" charset="0"/>
              </a:rPr>
              <a:t>;</a:t>
            </a:r>
          </a:p>
          <a:p>
            <a:pPr marL="800100" lvl="1" indent="-342900" algn="just">
              <a:buFont typeface="+mj-lt"/>
              <a:buAutoNum type="alphaLcParenR"/>
            </a:pPr>
            <a:r>
              <a:rPr lang="ru-RU" sz="1600" dirty="0">
                <a:latin typeface="Times New Roman" panose="02020603050405020304" pitchFamily="18" charset="0"/>
                <a:cs typeface="Times New Roman" panose="02020603050405020304" pitchFamily="18" charset="0"/>
              </a:rPr>
              <a:t>Поскольку вещь есть нечто негативное по отношению к воле, последняя имеет свое наличное бытие в вещи как в чем-то, что должно быть отрицаемо – потребление</a:t>
            </a:r>
          </a:p>
          <a:p>
            <a:pPr marL="800100" lvl="1" indent="-342900" algn="just">
              <a:buFont typeface="+mj-lt"/>
              <a:buAutoNum type="alphaLcParenR"/>
            </a:pPr>
            <a:r>
              <a:rPr lang="ru-RU" sz="1600" dirty="0">
                <a:latin typeface="Times New Roman" panose="02020603050405020304" pitchFamily="18" charset="0"/>
                <a:cs typeface="Times New Roman" panose="02020603050405020304" pitchFamily="18" charset="0"/>
              </a:rPr>
              <a:t>Рефлексия воли из вещи в себя – отчуждение… - позитивное, негативное и бесконечное суждение воли о вещах</a:t>
            </a:r>
          </a:p>
        </p:txBody>
      </p:sp>
      <p:sp>
        <p:nvSpPr>
          <p:cNvPr id="5" name="Номер слайда 4">
            <a:extLst>
              <a:ext uri="{FF2B5EF4-FFF2-40B4-BE49-F238E27FC236}">
                <a16:creationId xmlns:a16="http://schemas.microsoft.com/office/drawing/2014/main" id="{B01FBAAB-357D-D3A5-1B7E-534B5F525DBD}"/>
              </a:ext>
            </a:extLst>
          </p:cNvPr>
          <p:cNvSpPr>
            <a:spLocks noGrp="1"/>
          </p:cNvSpPr>
          <p:nvPr>
            <p:ph type="sldNum" sz="quarter" idx="12"/>
          </p:nvPr>
        </p:nvSpPr>
        <p:spPr/>
        <p:txBody>
          <a:bodyPr/>
          <a:lstStyle/>
          <a:p>
            <a:fld id="{DD52A6CB-90DA-4351-BF49-99661FABD7B0}" type="slidenum">
              <a:rPr lang="ru-RU" smtClean="0"/>
              <a:t>4</a:t>
            </a:fld>
            <a:endParaRPr lang="ru-RU"/>
          </a:p>
        </p:txBody>
      </p:sp>
      <p:pic>
        <p:nvPicPr>
          <p:cNvPr id="17" name="Рисунок 16">
            <a:extLst>
              <a:ext uri="{FF2B5EF4-FFF2-40B4-BE49-F238E27FC236}">
                <a16:creationId xmlns:a16="http://schemas.microsoft.com/office/drawing/2014/main" id="{4FA758BE-F1CC-C890-B249-4D5B1465877C}"/>
              </a:ext>
            </a:extLst>
          </p:cNvPr>
          <p:cNvPicPr>
            <a:picLocks noChangeAspect="1"/>
          </p:cNvPicPr>
          <p:nvPr/>
        </p:nvPicPr>
        <p:blipFill>
          <a:blip r:embed="rId2"/>
          <a:stretch>
            <a:fillRect/>
          </a:stretch>
        </p:blipFill>
        <p:spPr>
          <a:xfrm>
            <a:off x="7226770" y="1739900"/>
            <a:ext cx="4686223" cy="2914650"/>
          </a:xfrm>
          <a:prstGeom prst="rect">
            <a:avLst/>
          </a:prstGeom>
        </p:spPr>
      </p:pic>
    </p:spTree>
    <p:extLst>
      <p:ext uri="{BB962C8B-B14F-4D97-AF65-F5344CB8AC3E}">
        <p14:creationId xmlns:p14="http://schemas.microsoft.com/office/powerpoint/2010/main" val="4154319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428F3-7507-69D5-ADF6-5C1267E63071}"/>
              </a:ext>
            </a:extLst>
          </p:cNvPr>
          <p:cNvSpPr>
            <a:spLocks noGrp="1"/>
          </p:cNvSpPr>
          <p:nvPr>
            <p:ph type="title"/>
          </p:nvPr>
        </p:nvSpPr>
        <p:spPr>
          <a:xfrm>
            <a:off x="839788" y="457200"/>
            <a:ext cx="10426627" cy="531812"/>
          </a:xfrm>
        </p:spPr>
        <p:txBody>
          <a:bodyPr/>
          <a:lstStyle/>
          <a:p>
            <a:r>
              <a:rPr lang="ru-RU" dirty="0"/>
              <a:t>Понятие собственности в философии – В.С Соловьев</a:t>
            </a:r>
          </a:p>
        </p:txBody>
      </p:sp>
      <p:sp>
        <p:nvSpPr>
          <p:cNvPr id="4" name="Текст 3">
            <a:extLst>
              <a:ext uri="{FF2B5EF4-FFF2-40B4-BE49-F238E27FC236}">
                <a16:creationId xmlns:a16="http://schemas.microsoft.com/office/drawing/2014/main" id="{EC0A738D-C4CB-ED0F-23C9-E7E9771516E2}"/>
              </a:ext>
            </a:extLst>
          </p:cNvPr>
          <p:cNvSpPr>
            <a:spLocks noGrp="1"/>
          </p:cNvSpPr>
          <p:nvPr>
            <p:ph type="body" sz="half" idx="2"/>
          </p:nvPr>
        </p:nvSpPr>
        <p:spPr>
          <a:xfrm>
            <a:off x="839788" y="989012"/>
            <a:ext cx="6215353" cy="4879976"/>
          </a:xfrm>
        </p:spPr>
        <p:txBody>
          <a:bodyPr>
            <a:normAutofit/>
          </a:bodyPr>
          <a:lstStyle/>
          <a:p>
            <a:pPr algn="just"/>
            <a:r>
              <a:rPr lang="ru-RU" sz="1600" dirty="0">
                <a:latin typeface="Times New Roman" panose="02020603050405020304" pitchFamily="18" charset="0"/>
                <a:cs typeface="Times New Roman" panose="02020603050405020304" pitchFamily="18" charset="0"/>
              </a:rPr>
              <a:t>Соловьев подходит к пониманию собственности с </a:t>
            </a:r>
            <a:r>
              <a:rPr lang="ru-RU" sz="1600" dirty="0" err="1">
                <a:latin typeface="Times New Roman" panose="02020603050405020304" pitchFamily="18" charset="0"/>
                <a:cs typeface="Times New Roman" panose="02020603050405020304" pitchFamily="18" charset="0"/>
              </a:rPr>
              <a:t>персоналистских</a:t>
            </a:r>
            <a:r>
              <a:rPr lang="ru-RU" sz="1600" dirty="0">
                <a:latin typeface="Times New Roman" panose="02020603050405020304" pitchFamily="18" charset="0"/>
                <a:cs typeface="Times New Roman" panose="02020603050405020304" pitchFamily="18" charset="0"/>
              </a:rPr>
              <a:t> позиций, основания собственности заключается в сущности человеческой личности.</a:t>
            </a:r>
            <a:endParaRPr lang="ru-RU" dirty="0">
              <a:latin typeface="Times New Roman" panose="02020603050405020304" pitchFamily="18" charset="0"/>
              <a:cs typeface="Times New Roman" panose="02020603050405020304" pitchFamily="18" charset="0"/>
            </a:endParaRPr>
          </a:p>
          <a:p>
            <a:pPr algn="just"/>
            <a:r>
              <a:rPr lang="ru-RU" sz="1600" dirty="0">
                <a:latin typeface="Times New Roman" panose="02020603050405020304" pitchFamily="18" charset="0"/>
                <a:cs typeface="Times New Roman" panose="02020603050405020304" pitchFamily="18" charset="0"/>
              </a:rPr>
              <a:t>Он пишет, что уже в содержании внутреннего психического опыта мы необходимо различаем себя от своего – все являющиеся в нас мысли, чувства и желания мы различаем как свои от того, кому они принадлежат, т.е. от себя, как мыслящего, чувствующего, желающего.</a:t>
            </a:r>
          </a:p>
          <a:p>
            <a:pPr algn="just"/>
            <a:r>
              <a:rPr lang="ru-RU" dirty="0">
                <a:latin typeface="Times New Roman" panose="02020603050405020304" pitchFamily="18" charset="0"/>
                <a:cs typeface="Times New Roman" panose="02020603050405020304" pitchFamily="18" charset="0"/>
              </a:rPr>
              <a:t>В понимании </a:t>
            </a:r>
            <a:r>
              <a:rPr lang="ru-RU" dirty="0" err="1">
                <a:latin typeface="Times New Roman" panose="02020603050405020304" pitchFamily="18" charset="0"/>
                <a:cs typeface="Times New Roman" panose="02020603050405020304" pitchFamily="18" charset="0"/>
              </a:rPr>
              <a:t>Соловеьва</a:t>
            </a:r>
            <a:r>
              <a:rPr lang="ru-RU" dirty="0">
                <a:latin typeface="Times New Roman" panose="02020603050405020304" pitchFamily="18" charset="0"/>
                <a:cs typeface="Times New Roman" panose="02020603050405020304" pitchFamily="18" charset="0"/>
              </a:rPr>
              <a:t>, собственность в материальном мире есть идеальное продолжение личности в вещах или ее перенесении на вещи, осуществляемое посредством завладения и трудом.</a:t>
            </a:r>
          </a:p>
          <a:p>
            <a:pPr algn="just"/>
            <a:endParaRPr lang="ru-RU" dirty="0">
              <a:latin typeface="Times New Roman" panose="02020603050405020304" pitchFamily="18" charset="0"/>
              <a:cs typeface="Times New Roman" panose="02020603050405020304" pitchFamily="18" charset="0"/>
            </a:endParaRPr>
          </a:p>
        </p:txBody>
      </p:sp>
      <p:sp>
        <p:nvSpPr>
          <p:cNvPr id="5" name="Номер слайда 4">
            <a:extLst>
              <a:ext uri="{FF2B5EF4-FFF2-40B4-BE49-F238E27FC236}">
                <a16:creationId xmlns:a16="http://schemas.microsoft.com/office/drawing/2014/main" id="{B01FBAAB-357D-D3A5-1B7E-534B5F525DBD}"/>
              </a:ext>
            </a:extLst>
          </p:cNvPr>
          <p:cNvSpPr>
            <a:spLocks noGrp="1"/>
          </p:cNvSpPr>
          <p:nvPr>
            <p:ph type="sldNum" sz="quarter" idx="12"/>
          </p:nvPr>
        </p:nvSpPr>
        <p:spPr/>
        <p:txBody>
          <a:bodyPr/>
          <a:lstStyle/>
          <a:p>
            <a:fld id="{DD52A6CB-90DA-4351-BF49-99661FABD7B0}" type="slidenum">
              <a:rPr lang="ru-RU" smtClean="0"/>
              <a:t>5</a:t>
            </a:fld>
            <a:endParaRPr lang="ru-RU"/>
          </a:p>
        </p:txBody>
      </p:sp>
      <p:pic>
        <p:nvPicPr>
          <p:cNvPr id="7" name="Рисунок 6">
            <a:extLst>
              <a:ext uri="{FF2B5EF4-FFF2-40B4-BE49-F238E27FC236}">
                <a16:creationId xmlns:a16="http://schemas.microsoft.com/office/drawing/2014/main" id="{9B9B707D-AF11-9120-D8EC-478E664B4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3583817"/>
            <a:ext cx="4657725" cy="2974290"/>
          </a:xfrm>
          <a:prstGeom prst="rect">
            <a:avLst/>
          </a:prstGeom>
        </p:spPr>
      </p:pic>
    </p:spTree>
    <p:extLst>
      <p:ext uri="{BB962C8B-B14F-4D97-AF65-F5344CB8AC3E}">
        <p14:creationId xmlns:p14="http://schemas.microsoft.com/office/powerpoint/2010/main" val="387698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428F3-7507-69D5-ADF6-5C1267E63071}"/>
              </a:ext>
            </a:extLst>
          </p:cNvPr>
          <p:cNvSpPr>
            <a:spLocks noGrp="1"/>
          </p:cNvSpPr>
          <p:nvPr>
            <p:ph type="title"/>
          </p:nvPr>
        </p:nvSpPr>
        <p:spPr>
          <a:xfrm>
            <a:off x="839788" y="457200"/>
            <a:ext cx="10426627" cy="531812"/>
          </a:xfrm>
        </p:spPr>
        <p:txBody>
          <a:bodyPr/>
          <a:lstStyle/>
          <a:p>
            <a:r>
              <a:rPr lang="ru-RU" dirty="0"/>
              <a:t>Понятие собственности в философии – С.Л Франк</a:t>
            </a:r>
          </a:p>
        </p:txBody>
      </p:sp>
      <p:sp>
        <p:nvSpPr>
          <p:cNvPr id="4" name="Текст 3">
            <a:extLst>
              <a:ext uri="{FF2B5EF4-FFF2-40B4-BE49-F238E27FC236}">
                <a16:creationId xmlns:a16="http://schemas.microsoft.com/office/drawing/2014/main" id="{EC0A738D-C4CB-ED0F-23C9-E7E9771516E2}"/>
              </a:ext>
            </a:extLst>
          </p:cNvPr>
          <p:cNvSpPr>
            <a:spLocks noGrp="1"/>
          </p:cNvSpPr>
          <p:nvPr>
            <p:ph type="body" sz="half" idx="2"/>
          </p:nvPr>
        </p:nvSpPr>
        <p:spPr>
          <a:xfrm>
            <a:off x="839788" y="989012"/>
            <a:ext cx="6215353" cy="4879976"/>
          </a:xfrm>
        </p:spPr>
        <p:txBody>
          <a:bodyPr>
            <a:normAutofit/>
          </a:bodyPr>
          <a:lstStyle/>
          <a:p>
            <a:pPr algn="just"/>
            <a:r>
              <a:rPr lang="ru-RU" dirty="0">
                <a:latin typeface="Times New Roman" panose="02020603050405020304" pitchFamily="18" charset="0"/>
                <a:cs typeface="Times New Roman" panose="02020603050405020304" pitchFamily="18" charset="0"/>
              </a:rPr>
              <a:t>У С.Л. Франка, раскрывающего проблему собственности в аспекте единства человека и окружающего мира, частная собственность есть продолжение телесности вовне тела человека, так как последний осуществляет себя и через окружающий его предметный мир. «Эта  непосредственная власть человеческой воли над окружающей средой, это интимная связь человеческого Я с определенной сферой внешнего мира и есть подлинное существо собственности».</a:t>
            </a:r>
          </a:p>
          <a:p>
            <a:pPr algn="just"/>
            <a:r>
              <a:rPr lang="ru-RU" dirty="0">
                <a:latin typeface="Times New Roman" panose="02020603050405020304" pitchFamily="18" charset="0"/>
                <a:cs typeface="Times New Roman" panose="02020603050405020304" pitchFamily="18" charset="0"/>
              </a:rPr>
              <a:t>Кроме того, Франк, раскрывая взаимоотношения качественной и количественной сторон собственности, уделяет внимание ее государственно-правовому аспекту. Так, будучи неограниченной по своему качественному содержанию, т.е. возможности полного и свободного владения, частная собственность не безграничная в количественном отношении. Последнее «ограничено интересами общественного целого, задачи наиболее плодотворного сотрудничества</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государство имеет право и обязанность его регулировать, объективное право нормирует его и может ставить ему известные пределы и налагать на собственника определенные обязанности.</a:t>
            </a:r>
          </a:p>
        </p:txBody>
      </p:sp>
      <p:sp>
        <p:nvSpPr>
          <p:cNvPr id="5" name="Номер слайда 4">
            <a:extLst>
              <a:ext uri="{FF2B5EF4-FFF2-40B4-BE49-F238E27FC236}">
                <a16:creationId xmlns:a16="http://schemas.microsoft.com/office/drawing/2014/main" id="{B01FBAAB-357D-D3A5-1B7E-534B5F525DBD}"/>
              </a:ext>
            </a:extLst>
          </p:cNvPr>
          <p:cNvSpPr>
            <a:spLocks noGrp="1"/>
          </p:cNvSpPr>
          <p:nvPr>
            <p:ph type="sldNum" sz="quarter" idx="12"/>
          </p:nvPr>
        </p:nvSpPr>
        <p:spPr/>
        <p:txBody>
          <a:bodyPr/>
          <a:lstStyle/>
          <a:p>
            <a:fld id="{DD52A6CB-90DA-4351-BF49-99661FABD7B0}" type="slidenum">
              <a:rPr lang="ru-RU" smtClean="0"/>
              <a:t>6</a:t>
            </a:fld>
            <a:endParaRPr lang="ru-RU"/>
          </a:p>
        </p:txBody>
      </p:sp>
      <p:pic>
        <p:nvPicPr>
          <p:cNvPr id="9" name="Рисунок 8">
            <a:extLst>
              <a:ext uri="{FF2B5EF4-FFF2-40B4-BE49-F238E27FC236}">
                <a16:creationId xmlns:a16="http://schemas.microsoft.com/office/drawing/2014/main" id="{19CF2E88-337E-DA8D-BDD0-356FDAAF6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0599" y="1698625"/>
            <a:ext cx="4681728" cy="3352800"/>
          </a:xfrm>
          <a:prstGeom prst="rect">
            <a:avLst/>
          </a:prstGeom>
        </p:spPr>
      </p:pic>
    </p:spTree>
    <p:extLst>
      <p:ext uri="{BB962C8B-B14F-4D97-AF65-F5344CB8AC3E}">
        <p14:creationId xmlns:p14="http://schemas.microsoft.com/office/powerpoint/2010/main" val="1439472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428F3-7507-69D5-ADF6-5C1267E63071}"/>
              </a:ext>
            </a:extLst>
          </p:cNvPr>
          <p:cNvSpPr>
            <a:spLocks noGrp="1"/>
          </p:cNvSpPr>
          <p:nvPr>
            <p:ph type="title"/>
          </p:nvPr>
        </p:nvSpPr>
        <p:spPr>
          <a:xfrm>
            <a:off x="839788" y="457200"/>
            <a:ext cx="10426627" cy="531812"/>
          </a:xfrm>
        </p:spPr>
        <p:txBody>
          <a:bodyPr/>
          <a:lstStyle/>
          <a:p>
            <a:r>
              <a:rPr lang="ru-RU" dirty="0"/>
              <a:t>Понятие собственности в философии – И.А. Ильин</a:t>
            </a:r>
          </a:p>
        </p:txBody>
      </p:sp>
      <p:sp>
        <p:nvSpPr>
          <p:cNvPr id="4" name="Текст 3">
            <a:extLst>
              <a:ext uri="{FF2B5EF4-FFF2-40B4-BE49-F238E27FC236}">
                <a16:creationId xmlns:a16="http://schemas.microsoft.com/office/drawing/2014/main" id="{EC0A738D-C4CB-ED0F-23C9-E7E9771516E2}"/>
              </a:ext>
            </a:extLst>
          </p:cNvPr>
          <p:cNvSpPr>
            <a:spLocks noGrp="1"/>
          </p:cNvSpPr>
          <p:nvPr>
            <p:ph type="body" sz="half" idx="2"/>
          </p:nvPr>
        </p:nvSpPr>
        <p:spPr>
          <a:xfrm>
            <a:off x="839788" y="989012"/>
            <a:ext cx="6215353" cy="4879976"/>
          </a:xfrm>
        </p:spPr>
        <p:txBody>
          <a:bodyPr>
            <a:normAutofit/>
          </a:bodyPr>
          <a:lstStyle/>
          <a:p>
            <a:pPr algn="just"/>
            <a:r>
              <a:rPr lang="ru-RU" sz="2000" dirty="0">
                <a:latin typeface="Times New Roman" panose="02020603050405020304" pitchFamily="18" charset="0"/>
                <a:cs typeface="Times New Roman" panose="02020603050405020304" pitchFamily="18" charset="0"/>
              </a:rPr>
              <a:t>Иван Александрович Ильин выступал защитником частной собственности</a:t>
            </a:r>
            <a:r>
              <a:rPr lang="en-US" sz="2000"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для него она является системообразующим элементом гражданского общества, пробуждает и воспитывает в человеке правосознание и приучает его к гражданскому правопорядку. Основания частной собственности он обнаруживает прежде всего на уровне отдельного индивида, рассматривая ее как способ бытия человека, «который дан человеку от природы. Она идет навстречу инстинктивной и духовной жизни человека, удовлетворяя ее естественное право на самодеятельность и самодостаточность». На уровне хозяйства частная собственность развивает хозяйственную предприимчивость и личную инициативу и тем самым укрепляет характер</a:t>
            </a:r>
          </a:p>
        </p:txBody>
      </p:sp>
      <p:sp>
        <p:nvSpPr>
          <p:cNvPr id="5" name="Номер слайда 4">
            <a:extLst>
              <a:ext uri="{FF2B5EF4-FFF2-40B4-BE49-F238E27FC236}">
                <a16:creationId xmlns:a16="http://schemas.microsoft.com/office/drawing/2014/main" id="{B01FBAAB-357D-D3A5-1B7E-534B5F525DBD}"/>
              </a:ext>
            </a:extLst>
          </p:cNvPr>
          <p:cNvSpPr>
            <a:spLocks noGrp="1"/>
          </p:cNvSpPr>
          <p:nvPr>
            <p:ph type="sldNum" sz="quarter" idx="12"/>
          </p:nvPr>
        </p:nvSpPr>
        <p:spPr/>
        <p:txBody>
          <a:bodyPr/>
          <a:lstStyle/>
          <a:p>
            <a:fld id="{DD52A6CB-90DA-4351-BF49-99661FABD7B0}" type="slidenum">
              <a:rPr lang="ru-RU" smtClean="0"/>
              <a:t>7</a:t>
            </a:fld>
            <a:endParaRPr lang="ru-RU"/>
          </a:p>
        </p:txBody>
      </p:sp>
      <p:pic>
        <p:nvPicPr>
          <p:cNvPr id="6" name="Рисунок 5">
            <a:extLst>
              <a:ext uri="{FF2B5EF4-FFF2-40B4-BE49-F238E27FC236}">
                <a16:creationId xmlns:a16="http://schemas.microsoft.com/office/drawing/2014/main" id="{3C3CB03F-1FBB-BC63-5F85-168D5167C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7969" y="1520824"/>
            <a:ext cx="4885540" cy="3259723"/>
          </a:xfrm>
          <a:prstGeom prst="rect">
            <a:avLst/>
          </a:prstGeom>
        </p:spPr>
      </p:pic>
    </p:spTree>
    <p:extLst>
      <p:ext uri="{BB962C8B-B14F-4D97-AF65-F5344CB8AC3E}">
        <p14:creationId xmlns:p14="http://schemas.microsoft.com/office/powerpoint/2010/main" val="582988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428F3-7507-69D5-ADF6-5C1267E63071}"/>
              </a:ext>
            </a:extLst>
          </p:cNvPr>
          <p:cNvSpPr>
            <a:spLocks noGrp="1"/>
          </p:cNvSpPr>
          <p:nvPr>
            <p:ph type="title"/>
          </p:nvPr>
        </p:nvSpPr>
        <p:spPr>
          <a:xfrm>
            <a:off x="839788" y="457200"/>
            <a:ext cx="10426627" cy="531812"/>
          </a:xfrm>
        </p:spPr>
        <p:txBody>
          <a:bodyPr/>
          <a:lstStyle/>
          <a:p>
            <a:r>
              <a:rPr lang="ru-RU" dirty="0"/>
              <a:t>Понятие собственности в философии – С.Н. Булгакова</a:t>
            </a:r>
          </a:p>
        </p:txBody>
      </p:sp>
      <p:sp>
        <p:nvSpPr>
          <p:cNvPr id="4" name="Текст 3">
            <a:extLst>
              <a:ext uri="{FF2B5EF4-FFF2-40B4-BE49-F238E27FC236}">
                <a16:creationId xmlns:a16="http://schemas.microsoft.com/office/drawing/2014/main" id="{EC0A738D-C4CB-ED0F-23C9-E7E9771516E2}"/>
              </a:ext>
            </a:extLst>
          </p:cNvPr>
          <p:cNvSpPr>
            <a:spLocks noGrp="1"/>
          </p:cNvSpPr>
          <p:nvPr>
            <p:ph type="body" sz="half" idx="2"/>
          </p:nvPr>
        </p:nvSpPr>
        <p:spPr>
          <a:xfrm>
            <a:off x="839788" y="989012"/>
            <a:ext cx="6215353" cy="4879976"/>
          </a:xfrm>
        </p:spPr>
        <p:txBody>
          <a:bodyPr>
            <a:normAutofit/>
          </a:bodyPr>
          <a:lstStyle/>
          <a:p>
            <a:pPr algn="just"/>
            <a:r>
              <a:rPr lang="ru-RU" dirty="0">
                <a:latin typeface="Times New Roman" panose="02020603050405020304" pitchFamily="18" charset="0"/>
                <a:cs typeface="Times New Roman" panose="02020603050405020304" pitchFamily="18" charset="0"/>
              </a:rPr>
              <a:t>Сергей Николаевич Булгаков – родоначальник философии хозяйства, проблема собственности проходит трансформацию от социально – экономического ее понимания до этического и религиозного. Так, в работе «Христианский социализм» он связывает возможность осуществления нравственных отношений через переосмысленное содержание собственности</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«Если надлежащим образом понять значение собственности… то она есть столько же право, сколько и обязанность… Собственность налагает перед обществом серьезные и ответственные обязанности на тех, кому она досталась»</a:t>
            </a:r>
          </a:p>
        </p:txBody>
      </p:sp>
      <p:sp>
        <p:nvSpPr>
          <p:cNvPr id="5" name="Номер слайда 4">
            <a:extLst>
              <a:ext uri="{FF2B5EF4-FFF2-40B4-BE49-F238E27FC236}">
                <a16:creationId xmlns:a16="http://schemas.microsoft.com/office/drawing/2014/main" id="{B01FBAAB-357D-D3A5-1B7E-534B5F525DBD}"/>
              </a:ext>
            </a:extLst>
          </p:cNvPr>
          <p:cNvSpPr>
            <a:spLocks noGrp="1"/>
          </p:cNvSpPr>
          <p:nvPr>
            <p:ph type="sldNum" sz="quarter" idx="12"/>
          </p:nvPr>
        </p:nvSpPr>
        <p:spPr/>
        <p:txBody>
          <a:bodyPr/>
          <a:lstStyle/>
          <a:p>
            <a:fld id="{DD52A6CB-90DA-4351-BF49-99661FABD7B0}" type="slidenum">
              <a:rPr lang="ru-RU" smtClean="0"/>
              <a:t>8</a:t>
            </a:fld>
            <a:endParaRPr lang="ru-RU"/>
          </a:p>
        </p:txBody>
      </p:sp>
    </p:spTree>
    <p:extLst>
      <p:ext uri="{BB962C8B-B14F-4D97-AF65-F5344CB8AC3E}">
        <p14:creationId xmlns:p14="http://schemas.microsoft.com/office/powerpoint/2010/main" val="3270929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7CDD7E-E1F1-F205-EB73-5EC1B83642EB}"/>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Выводы</a:t>
            </a:r>
          </a:p>
        </p:txBody>
      </p:sp>
      <p:sp>
        <p:nvSpPr>
          <p:cNvPr id="4" name="Номер слайда 3">
            <a:extLst>
              <a:ext uri="{FF2B5EF4-FFF2-40B4-BE49-F238E27FC236}">
                <a16:creationId xmlns:a16="http://schemas.microsoft.com/office/drawing/2014/main" id="{CE52B047-EF3A-1656-1980-42A1D1F09BBE}"/>
              </a:ext>
            </a:extLst>
          </p:cNvPr>
          <p:cNvSpPr>
            <a:spLocks noGrp="1"/>
          </p:cNvSpPr>
          <p:nvPr>
            <p:ph type="sldNum" sz="quarter" idx="12"/>
          </p:nvPr>
        </p:nvSpPr>
        <p:spPr/>
        <p:txBody>
          <a:bodyPr/>
          <a:lstStyle/>
          <a:p>
            <a:fld id="{DD52A6CB-90DA-4351-BF49-99661FABD7B0}" type="slidenum">
              <a:rPr lang="ru-RU" sz="2000" smtClean="0"/>
              <a:t>9</a:t>
            </a:fld>
            <a:endParaRPr lang="ru-RU" sz="2000" dirty="0"/>
          </a:p>
        </p:txBody>
      </p:sp>
      <p:sp>
        <p:nvSpPr>
          <p:cNvPr id="6" name="Объект 5">
            <a:extLst>
              <a:ext uri="{FF2B5EF4-FFF2-40B4-BE49-F238E27FC236}">
                <a16:creationId xmlns:a16="http://schemas.microsoft.com/office/drawing/2014/main" id="{7D7FC26D-3262-C6E2-8B98-245C7C2D378A}"/>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87944376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TM04033929[[fn=Сланец]]</Template>
  <TotalTime>643</TotalTime>
  <Words>897</Words>
  <Application>Microsoft Office PowerPoint</Application>
  <PresentationFormat>Широкоэкранный</PresentationFormat>
  <Paragraphs>51</Paragraphs>
  <Slides>10</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Arial</vt:lpstr>
      <vt:lpstr>Calibri</vt:lpstr>
      <vt:lpstr>Calibri Light</vt:lpstr>
      <vt:lpstr>Times New Roman</vt:lpstr>
      <vt:lpstr>Тема Office</vt:lpstr>
      <vt:lpstr>Тема: «Проблемы интеллектуальной собственности в информационном обществе» </vt:lpstr>
      <vt:lpstr>Актуальность</vt:lpstr>
      <vt:lpstr>Цель работы</vt:lpstr>
      <vt:lpstr>Понятие собственности в философии – Г.Гегель</vt:lpstr>
      <vt:lpstr>Понятие собственности в философии – В.С Соловьев</vt:lpstr>
      <vt:lpstr>Понятие собственности в философии – С.Л Франк</vt:lpstr>
      <vt:lpstr>Понятие собственности в философии – И.А. Ильин</vt:lpstr>
      <vt:lpstr>Понятие собственности в философии – С.Н. Булгакова</vt:lpstr>
      <vt:lpstr>Выводы</vt:lpstr>
      <vt:lpstr>Спасибо за внимание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Распознавание морских судов на аэрофотоснимках методами компьютерного зрения</dc:title>
  <dc:creator>KirillKirillллин</dc:creator>
  <cp:lastModifiedBy>Кирилл Фейзуллин</cp:lastModifiedBy>
  <cp:revision>56</cp:revision>
  <dcterms:created xsi:type="dcterms:W3CDTF">2021-12-15T08:05:33Z</dcterms:created>
  <dcterms:modified xsi:type="dcterms:W3CDTF">2023-12-10T13:03:08Z</dcterms:modified>
</cp:coreProperties>
</file>