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Фейзуллин" initials="КФ" lastIdx="1" clrIdx="0">
    <p:extLst>
      <p:ext uri="{19B8F6BF-5375-455C-9EA6-DF929625EA0E}">
        <p15:presenceInfo xmlns:p15="http://schemas.microsoft.com/office/powerpoint/2012/main" userId="c517405c066008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0" autoAdjust="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2A444-7A35-48DA-B328-982FA082261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F0AD-2EB4-4EDF-B0D5-693549730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9CBD-5F75-424B-BA42-61FAC09A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49FE02-D925-41F6-99FA-C32E3E4C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01BA-6A93-4B04-8ED0-27BA9316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568C-EEB0-4DC9-AE5A-BF4C8292B1DF}" type="datetime1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98A75-FC5C-46B6-86F5-3C119B6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1C56-688A-4754-956A-E0D48DC1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BBF0-FB7B-438E-93AD-2ED5B937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E3778-A37A-4B41-B30A-E158462F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9CDD7-6E32-4114-9DEB-07AE58DD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22F-461D-4E3B-B90B-D4C17BCF6E04}" type="datetime1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76303-F867-48D7-B74A-CB12DFAD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77F80-AE74-430E-BA32-FF5811D3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8E222B-78CC-46C1-BFAE-A11F2D6C9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291C25-7002-4DED-B26D-55858E3F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55AE-8E63-4117-A787-8D317D5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C9C9-A8BF-46D2-98A4-CE15F9706EAE}" type="datetime1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F7D9D-3E9B-4439-9550-9A3B4B15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3B87B-1E52-47CC-B8F3-8F350B93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1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C3988-A44D-48E8-97CA-7352F36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4B46F-9CDB-4622-8FC7-6F5A75DC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89E4C-03BF-482A-A04A-F14C645A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71C5-343A-4A74-90BB-AB4D9057279E}" type="datetime1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A70AD-534D-4E3A-A639-91400E2E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8A7ED-A4B0-45E9-8A70-B6585FDE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2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AAA3B-7F27-448F-A771-1A85399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9C672-4ED0-4B93-8C54-A5AE116F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7007C-3990-42C9-B94E-BE69F3EE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58E-4B59-4D10-9A36-7ED0BF0785C6}" type="datetime1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A47C7-5481-42FE-AEE7-7218AB55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C94F0-ACA7-4E1A-BE4E-56F9CE92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1540-12E8-4966-AD76-E40305F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F6648-CB4A-4E2E-BA79-A5BB08ADF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8DFA-C78A-4EB9-B5AC-75CEEA20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5D66DB-F1A8-48CB-B078-AB79BE42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C56-5D0F-4611-9C3E-3F31AA54334B}" type="datetime1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9871D-35E3-4085-9B1A-263F4432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D1F81-D85D-41E2-81E7-C91C65BE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9052-3DAB-45D8-A0A9-7D131A1A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39ADA-187D-47C6-9EB8-93934EBF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2C9F56-ECE6-4F32-B7B6-0325A6B0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671697-804D-4870-9459-015AF56D8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29A76-2C9A-45F5-A7DC-C1E8A445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26868A-33FF-4C2F-873A-37A0993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0DC-C970-4224-9EFA-620AE9FAD989}" type="datetime1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9364FF-128C-4187-8A0B-EB243AFC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C03F1F-DCA4-47FB-92F4-91392D33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8620-23F9-45AF-AE85-5B7319D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73B10-3216-4658-813D-48F2722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A4C7-31A3-4CCF-A082-0BC587FAFA97}" type="datetime1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AE6E51-7D7F-4518-8453-A6408E4D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C8159B-4819-4C60-BB24-2F165BF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1F86FD-21B3-49A0-840A-B04001B1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3C2-8785-490F-A029-E7A1F5933CCC}" type="datetime1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5AE61F-F166-45EB-8C2C-1E11B54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F4DA6-075A-4F44-9EE6-172429F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D8D3-7C1D-4265-B2B5-43DC87D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09B3E-17BA-453B-80DD-9E3B7CA5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FF3681-820F-4A19-9DFF-5A22E15F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CBC3D-43A0-4F32-8445-C3195676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5C70-E31D-40A7-AB55-3CC66D2EF180}" type="datetime1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B6E2D0-A24B-47A2-8DDF-70663F39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AA471-9FDF-4B3D-B787-68DD7877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16B69-6675-45AA-B905-B55768AB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DDBF55-0D55-4DB0-96C0-5A35F82C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7F233D-9925-4C39-BC9E-0B16739F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28BE6-1D75-465C-B0A6-8AD9661D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2BBB-8024-4478-85B9-8FD1214F01FB}" type="datetime1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338E6-CD3F-4153-BE47-C7F0DD5D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10978-EF60-48E5-866B-FE77AB32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740F-AF5C-4921-9D81-FCC886C0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ABE39-9FB3-41A9-AC05-0381591F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5CB15-ACBC-4CF5-B861-D4FB0D62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5D13-07A0-4EE3-BCA2-6F181395B3CF}" type="datetime1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E10DE-14B7-4ADE-8D89-217A5C15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A30D3-BEF2-4030-B694-CD831038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881" y="4138338"/>
            <a:ext cx="10555365" cy="625415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Тема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«Разработка алгоритма решения задачи оптимизации управления динамической системы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субградиентными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методами»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54920" y="4948274"/>
            <a:ext cx="8327255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аспирант группы М8О-104А-23 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Фейзуллин Кирилл Маратович</a:t>
            </a:r>
          </a:p>
          <a:p>
            <a:pPr algn="r">
              <a:spcBef>
                <a:spcPts val="600"/>
              </a:spcBef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д.ф.-м.н., профессор, заведующий кафедры 804 МАИ</a:t>
            </a:r>
          </a:p>
          <a:p>
            <a:pPr algn="r"/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Кибзун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Андрей Иванович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344833" y="648866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202_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C8FFE4-0DBC-4D9D-B64D-73F629E7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582" y="7064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2407">
            <a:extLst>
              <a:ext uri="{FF2B5EF4-FFF2-40B4-BE49-F238E27FC236}">
                <a16:creationId xmlns:a16="http://schemas.microsoft.com/office/drawing/2014/main" id="{5974B078-B582-49C1-B0D6-E1B66D9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31" y="899992"/>
            <a:ext cx="10419515" cy="17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084BF7A-89FD-44B8-B1DF-D744C30D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06" y="370595"/>
            <a:ext cx="91120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  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УЧРЕЖДЕНИЕ ВЫСШЕГО ОБРАЗОВАНИЯ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«МОСКОВСКИЙ АВИАЦИОННЫЙ ИНСТИТУТ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(национальный исследовательский университет)»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ADA16-99A3-041D-6EAC-26FCE93E112B}"/>
              </a:ext>
            </a:extLst>
          </p:cNvPr>
          <p:cNvSpPr txBox="1"/>
          <p:nvPr/>
        </p:nvSpPr>
        <p:spPr>
          <a:xfrm>
            <a:off x="1544128" y="2394664"/>
            <a:ext cx="9952118" cy="1196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 </a:t>
            </a:r>
            <a:r>
              <a:rPr 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диссертации по специальности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2.3.1  Системный анализ, управление и обработка информации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9FFB0-6529-20ED-C5DE-7EBD2CF9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6525"/>
            <a:ext cx="9144000" cy="461394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оптимизации динамической системы - 1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A03BEB-39D6-6FF8-3090-791217C2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EC06E-77F5-886C-29C6-06FDF5A89D7E}"/>
                  </a:ext>
                </a:extLst>
              </p:cNvPr>
              <p:cNvSpPr txBox="1"/>
              <p:nvPr/>
            </p:nvSpPr>
            <p:spPr>
              <a:xfrm>
                <a:off x="0" y="687898"/>
                <a:ext cx="8820727" cy="2263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76275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Динамическая система Лагранжиана механической системы с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степенями свободы в стандартной форме с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независимыми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PMDC 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моторами, выражается следующей системой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acc>
                                <m:accPr>
                                  <m:chr m:val="̈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𝑊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̇"/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		(1)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EC06E-77F5-886C-29C6-06FDF5A8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7898"/>
                <a:ext cx="8820727" cy="2263120"/>
              </a:xfrm>
              <a:prstGeom prst="rect">
                <a:avLst/>
              </a:prstGeom>
              <a:blipFill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B5041-1B1B-8353-638D-47D318174530}"/>
                  </a:ext>
                </a:extLst>
              </p:cNvPr>
              <p:cNvSpPr txBox="1"/>
              <p:nvPr/>
            </p:nvSpPr>
            <p:spPr>
              <a:xfrm>
                <a:off x="218113" y="3220929"/>
                <a:ext cx="7600426" cy="3338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76275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ea typeface="Calibri" panose="020F0502020204030204" pitchFamily="34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вектора координат и их скоростей</a:t>
                </a:r>
                <a:r>
                  <a:rPr lang="ru-R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внешние крутящие моменты, действующие на механическую систему,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направление текущего вектора,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константная матрица электродвижущих сил,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направление константной матрицы электродвижущих сил,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MMI9"/>
                        <a:cs typeface="CMMI9"/>
                      </a:rPr>
                      <m:t>𝐷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MR9"/>
                            <a:cs typeface="CMR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MMI9"/>
                                <a:cs typeface="CMMI6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MMI9"/>
                                <a:cs typeface="CMMI9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MMI9"/>
                                <a:cs typeface="CMMI6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MR9"/>
                        <a:cs typeface="CMR9"/>
                      </a:rPr>
                      <m:t>=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MMI9"/>
                        <a:cs typeface="CMMI9"/>
                      </a:rPr>
                      <m:t>𝑀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MR9"/>
                            <a:cs typeface="CMR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MMI9"/>
                                <a:cs typeface="CMMI6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MMI9"/>
                                <a:cs typeface="CMMI9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MMI9"/>
                                <a:cs typeface="CMMI6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MR9"/>
                        <a:cs typeface="CMR9"/>
                      </a:rPr>
                      <m:t>+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MMI9"/>
                        <a:cs typeface="CMMI9"/>
                      </a:rPr>
                      <m:t>𝑊𝐽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MMI9"/>
                            <a:cs typeface="MSAM7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MMI9"/>
                            <a:cs typeface="CMMI9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MMI9"/>
                            <a:cs typeface="MSAM7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инерциальная матрица, которая положительно определенная, где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MMI9"/>
                        <a:cs typeface="CMMI9"/>
                      </a:rPr>
                      <m:t>𝐽</m:t>
                    </m:r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диагональная матрица роторов инерции, </a:t>
                </a:r>
                <a:r>
                  <a:rPr lang="ru-RU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MMI9"/>
                        <a:cs typeface="CMMI9"/>
                      </a:rPr>
                      <m:t>𝑀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MR9"/>
                            <a:cs typeface="CMR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MMI9"/>
                                <a:cs typeface="CMMI6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MMI9"/>
                                <a:cs typeface="CMMI9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MMI9"/>
                                <a:cs typeface="CMMI6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матрица </a:t>
                </a:r>
                <a:r>
                  <a:rPr lang="ru-RU" i="1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Лагранжевой</a:t>
                </a:r>
                <a:r>
                  <a:rPr lang="ru-RU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системы соответствующая инерциальной матрице в исходных координатах, а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матрица является обобщением не потенциальных сил,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вектор вольтажа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B5041-1B1B-8353-638D-47D318174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3" y="3220929"/>
                <a:ext cx="7600426" cy="3338478"/>
              </a:xfrm>
              <a:prstGeom prst="rect">
                <a:avLst/>
              </a:prstGeom>
              <a:blipFill>
                <a:blip r:embed="rId3"/>
                <a:stretch>
                  <a:fillRect t="-912" r="-642" b="-20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CB1617-B3CA-C476-A47C-20A3B2EB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613" y="1239655"/>
            <a:ext cx="3533173" cy="2935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59A7D-20EB-1091-873C-4E2A16C41C8E}"/>
              </a:ext>
            </a:extLst>
          </p:cNvPr>
          <p:cNvSpPr txBox="1"/>
          <p:nvPr/>
        </p:nvSpPr>
        <p:spPr>
          <a:xfrm>
            <a:off x="8610600" y="4359564"/>
            <a:ext cx="343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Рис.1. Пример системы – робот манипулятор с тремя степенями свободы </a:t>
            </a:r>
          </a:p>
        </p:txBody>
      </p:sp>
    </p:spTree>
    <p:extLst>
      <p:ext uri="{BB962C8B-B14F-4D97-AF65-F5344CB8AC3E}">
        <p14:creationId xmlns:p14="http://schemas.microsoft.com/office/powerpoint/2010/main" val="373134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9FFB0-6529-20ED-C5DE-7EBD2CF9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53" y="41478"/>
            <a:ext cx="9144000" cy="461394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оптимизации динамической системы - 2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A03BEB-39D6-6FF8-3090-791217C2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6B742-1FFB-29B6-2D04-9771A9D9D6B1}"/>
                  </a:ext>
                </a:extLst>
              </p:cNvPr>
              <p:cNvSpPr txBox="1"/>
              <p:nvPr/>
            </p:nvSpPr>
            <p:spPr>
              <a:xfrm>
                <a:off x="101601" y="790373"/>
                <a:ext cx="11942617" cy="5402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76275">
                  <a:lnSpc>
                    <a:spcPct val="107000"/>
                  </a:lnSpc>
                </a:pPr>
                <a:r>
                  <a:rPr lang="ru-RU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Предполагая,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доступны онлайн, из базовой постановки имеем: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bSup>
                      <m:sSub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nary>
                      <m:naryPr>
                        <m:limLoc m:val="subSup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</m:nary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p>
                    </m:sSup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nary>
                      <m:naryPr>
                        <m:limLoc m:val="subSup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ru-RU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(2)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:r>
                  <a:rPr lang="ru-RU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(2)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			(3)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Отношение (2) представляется как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nary>
                      <m:naryPr>
                        <m:limLoc m:val="subSup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</m:e>
                    </m:nary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US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(4)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Подставляя (4) в (1), получаем 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acc>
                      <m:accPr>
                        <m:chr m:val="̈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𝐺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𝜗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(5)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sSubSup>
                      <m:sSub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nary>
                      <m:naryPr>
                        <m:limLoc m:val="subSup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(2)</m:t>
                            </m:r>
                          </m:sup>
                        </m:sSubSup>
                      </m:e>
                    </m:nary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ru-RU" sz="20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𝜗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0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					</a:t>
                </a: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(6)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>
                  <a:lnSpc>
                    <a:spcPct val="107000"/>
                  </a:lnSpc>
                </a:pP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6B742-1FFB-29B6-2D04-9771A9D9D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790373"/>
                <a:ext cx="11942617" cy="5402441"/>
              </a:xfrm>
              <a:prstGeom prst="rect">
                <a:avLst/>
              </a:prstGeom>
              <a:blipFill>
                <a:blip r:embed="rId2"/>
                <a:stretch>
                  <a:fillRect t="-564" b="-8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26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9FFB0-6529-20ED-C5DE-7EBD2CF9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53" y="41478"/>
            <a:ext cx="9144000" cy="461394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оптимизации динамической системы - 3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A03BEB-39D6-6FF8-3090-791217C2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06239-AE8B-D326-1BEE-3096450E4781}"/>
                  </a:ext>
                </a:extLst>
              </p:cNvPr>
              <p:cNvSpPr txBox="1"/>
              <p:nvPr/>
            </p:nvSpPr>
            <p:spPr>
              <a:xfrm>
                <a:off x="0" y="852461"/>
                <a:ext cx="11924145" cy="3734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76275" algn="just">
                  <a:lnSpc>
                    <a:spcPct val="107000"/>
                  </a:lnSpc>
                </a:pP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виде стандартной матрицы с новым состоянием векторов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 algn="just">
                  <a:lnSpc>
                    <a:spcPct val="107000"/>
                  </a:lnSpc>
                </a:pP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рассматриваемая </a:t>
                </a:r>
                <a:r>
                  <a:rPr lang="ru-RU" sz="20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Лагранжева</a:t>
                </a: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динамика (5) имеет следующую форму: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20520" algn="just">
                  <a:lnSpc>
                    <a:spcPct val="107000"/>
                  </a:lnSpc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(7)</a:t>
                </a:r>
                <a:endParaRPr lang="ru-RU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𝜗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 algn="just">
                  <a:lnSpc>
                    <a:spcPct val="107000"/>
                  </a:lnSpc>
                </a:pPr>
                <a:r>
                  <a:rPr lang="ru-RU" sz="20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6275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Итак, в этом представлении размер управляющих воздействий u равен n, а размерность расширенного состояния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это 2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06239-AE8B-D326-1BEE-3096450E4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2461"/>
                <a:ext cx="11924145" cy="3734484"/>
              </a:xfrm>
              <a:prstGeom prst="rect">
                <a:avLst/>
              </a:prstGeom>
              <a:blipFill>
                <a:blip r:embed="rId2"/>
                <a:stretch>
                  <a:fillRect t="-817" r="-511" b="-2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64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9FFB0-6529-20ED-C5DE-7EBD2CF9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53" y="41478"/>
            <a:ext cx="9144000" cy="461394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оптимизации динамической системы - 4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A03BEB-39D6-6FF8-3090-791217C2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06239-AE8B-D326-1BEE-3096450E4781}"/>
              </a:ext>
            </a:extLst>
          </p:cNvPr>
          <p:cNvSpPr txBox="1"/>
          <p:nvPr/>
        </p:nvSpPr>
        <p:spPr>
          <a:xfrm>
            <a:off x="0" y="852461"/>
            <a:ext cx="11924145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6275" algn="just">
              <a:lnSpc>
                <a:spcPct val="107000"/>
              </a:lnSpc>
            </a:pPr>
            <a:r>
              <a:rPr lang="ru-RU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Далее будет проведена дискретизация системы (7) и сформулирована</a:t>
            </a:r>
            <a:r>
              <a:rPr lang="ru-RU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дискретная задача оптимизации зеркальным спуском с учетом дополнительной ошибки из-за дискретизации</a:t>
            </a:r>
            <a:r>
              <a:rPr lang="ru-RU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45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533</TotalTime>
  <Words>539</Words>
  <Application>Microsoft Office PowerPoint</Application>
  <PresentationFormat>Широкоэкранный</PresentationFormat>
  <Paragraphs>49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Тема Office</vt:lpstr>
      <vt:lpstr>Тема: «Разработка алгоритма решения задачи оптимизации управления динамической системы субградиентными методами» </vt:lpstr>
      <vt:lpstr>Постановка задачи оптимизации динамической системы - 1</vt:lpstr>
      <vt:lpstr>Постановка задачи оптимизации динамической системы - 2</vt:lpstr>
      <vt:lpstr>Постановка задачи оптимизации динамической системы - 3</vt:lpstr>
      <vt:lpstr>Постановка задачи оптимизации динамической системы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морских судов на аэрофотоснимках методами компьютерного зрения</dc:title>
  <dc:creator>KirillKirillллин</dc:creator>
  <cp:lastModifiedBy>Кирилл Фейзуллин</cp:lastModifiedBy>
  <cp:revision>55</cp:revision>
  <dcterms:created xsi:type="dcterms:W3CDTF">2021-12-15T08:05:33Z</dcterms:created>
  <dcterms:modified xsi:type="dcterms:W3CDTF">2024-03-27T06:20:47Z</dcterms:modified>
</cp:coreProperties>
</file>