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  <p:sldId id="260" r:id="rId3"/>
    <p:sldId id="277" r:id="rId4"/>
    <p:sldId id="280" r:id="rId5"/>
    <p:sldId id="276" r:id="rId6"/>
    <p:sldId id="278" r:id="rId7"/>
    <p:sldId id="279" r:id="rId8"/>
    <p:sldId id="281" r:id="rId9"/>
    <p:sldId id="259" r:id="rId10"/>
    <p:sldId id="258" r:id="rId11"/>
    <p:sldId id="257" r:id="rId12"/>
    <p:sldId id="288" r:id="rId13"/>
    <p:sldId id="261" r:id="rId14"/>
    <p:sldId id="289" r:id="rId15"/>
    <p:sldId id="282" r:id="rId16"/>
    <p:sldId id="287" r:id="rId17"/>
    <p:sldId id="291" r:id="rId18"/>
    <p:sldId id="290" r:id="rId19"/>
    <p:sldId id="299" r:id="rId20"/>
    <p:sldId id="293" r:id="rId21"/>
    <p:sldId id="303" r:id="rId22"/>
    <p:sldId id="292" r:id="rId23"/>
    <p:sldId id="294" r:id="rId24"/>
    <p:sldId id="295" r:id="rId25"/>
    <p:sldId id="297" r:id="rId26"/>
    <p:sldId id="298" r:id="rId27"/>
    <p:sldId id="301" r:id="rId28"/>
    <p:sldId id="304" r:id="rId29"/>
    <p:sldId id="305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B6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3584" autoAdjust="0"/>
    <p:restoredTop sz="94673" autoAdjust="0"/>
  </p:normalViewPr>
  <p:slideViewPr>
    <p:cSldViewPr>
      <p:cViewPr varScale="1">
        <p:scale>
          <a:sx n="88" d="100"/>
          <a:sy n="88" d="100"/>
        </p:scale>
        <p:origin x="-1378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549B5-7935-48BD-8419-A0174FCD2B37}" type="datetimeFigureOut">
              <a:rPr lang="en-US" smtClean="0"/>
              <a:pPr/>
              <a:t>8/26/2020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F912C-BFA2-4B17-ACF1-2862267BC2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54937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549B5-7935-48BD-8419-A0174FCD2B37}" type="datetimeFigureOut">
              <a:rPr lang="en-US" smtClean="0"/>
              <a:pPr/>
              <a:t>8/26/2020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F912C-BFA2-4B17-ACF1-2862267BC2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18986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549B5-7935-48BD-8419-A0174FCD2B37}" type="datetimeFigureOut">
              <a:rPr lang="en-US" smtClean="0"/>
              <a:pPr/>
              <a:t>8/26/2020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F912C-BFA2-4B17-ACF1-2862267BC2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08050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549B5-7935-48BD-8419-A0174FCD2B37}" type="datetimeFigureOut">
              <a:rPr lang="en-US" smtClean="0"/>
              <a:pPr/>
              <a:t>8/26/2020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F912C-BFA2-4B17-ACF1-2862267BC2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77518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549B5-7935-48BD-8419-A0174FCD2B37}" type="datetimeFigureOut">
              <a:rPr lang="en-US" smtClean="0"/>
              <a:pPr/>
              <a:t>8/26/2020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F912C-BFA2-4B17-ACF1-2862267BC2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22991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549B5-7935-48BD-8419-A0174FCD2B37}" type="datetimeFigureOut">
              <a:rPr lang="en-US" smtClean="0"/>
              <a:pPr/>
              <a:t>8/26/2020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F912C-BFA2-4B17-ACF1-2862267BC2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79869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549B5-7935-48BD-8419-A0174FCD2B37}" type="datetimeFigureOut">
              <a:rPr lang="en-US" smtClean="0"/>
              <a:pPr/>
              <a:t>8/26/2020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F912C-BFA2-4B17-ACF1-2862267BC2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10561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549B5-7935-48BD-8419-A0174FCD2B37}" type="datetimeFigureOut">
              <a:rPr lang="en-US" smtClean="0"/>
              <a:pPr/>
              <a:t>8/26/2020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F912C-BFA2-4B17-ACF1-2862267BC2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25572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549B5-7935-48BD-8419-A0174FCD2B37}" type="datetimeFigureOut">
              <a:rPr lang="en-US" smtClean="0"/>
              <a:pPr/>
              <a:t>8/26/2020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F912C-BFA2-4B17-ACF1-2862267BC2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4907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549B5-7935-48BD-8419-A0174FCD2B37}" type="datetimeFigureOut">
              <a:rPr lang="en-US" smtClean="0"/>
              <a:pPr/>
              <a:t>8/26/2020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F912C-BFA2-4B17-ACF1-2862267BC2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65021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549B5-7935-48BD-8419-A0174FCD2B37}" type="datetimeFigureOut">
              <a:rPr lang="en-US" smtClean="0"/>
              <a:pPr/>
              <a:t>8/26/2020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F912C-BFA2-4B17-ACF1-2862267BC2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34368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B549B5-7935-48BD-8419-A0174FCD2B37}" type="datetimeFigureOut">
              <a:rPr lang="en-US" smtClean="0"/>
              <a:pPr/>
              <a:t>8/26/2020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F912C-BFA2-4B17-ACF1-2862267BC2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21506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362200" y="2254319"/>
            <a:ext cx="4724400" cy="2266950"/>
            <a:chOff x="2514601" y="1143000"/>
            <a:chExt cx="4724400" cy="2266950"/>
          </a:xfrm>
        </p:grpSpPr>
        <p:sp>
          <p:nvSpPr>
            <p:cNvPr id="7" name="Rectangle 6"/>
            <p:cNvSpPr/>
            <p:nvPr/>
          </p:nvSpPr>
          <p:spPr>
            <a:xfrm>
              <a:off x="2514601" y="1143000"/>
              <a:ext cx="4724400" cy="226695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800" spc="100" dirty="0" smtClean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A</a:t>
              </a:r>
              <a:r>
                <a:rPr lang="en-US" sz="4800" spc="100" dirty="0" smtClean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lgo</a:t>
              </a:r>
              <a:r>
                <a:rPr lang="en-US" sz="4800" spc="100" dirty="0" smtClean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</a:t>
              </a:r>
              <a:r>
                <a:rPr lang="en-US" sz="4800" spc="100" dirty="0" smtClean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chool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2752151" y="2056635"/>
              <a:ext cx="676911" cy="485995"/>
              <a:chOff x="3505839" y="1259806"/>
              <a:chExt cx="1828801" cy="1463040"/>
            </a:xfrm>
          </p:grpSpPr>
          <p:sp>
            <p:nvSpPr>
              <p:cNvPr id="2" name="Rectangle 1"/>
              <p:cNvSpPr/>
              <p:nvPr/>
            </p:nvSpPr>
            <p:spPr>
              <a:xfrm>
                <a:off x="3505839" y="1260817"/>
                <a:ext cx="1828801" cy="1454957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Rectangle 3"/>
              <p:cNvSpPr/>
              <p:nvPr/>
            </p:nvSpPr>
            <p:spPr>
              <a:xfrm>
                <a:off x="3505840" y="1260817"/>
                <a:ext cx="859790" cy="145496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3505839" y="2569267"/>
                <a:ext cx="859790" cy="14549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/>
              <p:cNvSpPr/>
              <p:nvPr/>
            </p:nvSpPr>
            <p:spPr>
              <a:xfrm rot="16200000">
                <a:off x="2869802" y="1895844"/>
                <a:ext cx="1454956" cy="182880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 rot="16200000">
                <a:off x="4515721" y="1895845"/>
                <a:ext cx="1454956" cy="182880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/>
              <p:cNvSpPr/>
              <p:nvPr/>
            </p:nvSpPr>
            <p:spPr>
              <a:xfrm rot="16200000">
                <a:off x="3698606" y="1926829"/>
                <a:ext cx="1455967" cy="12192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/>
              <p:cNvSpPr/>
              <p:nvPr/>
            </p:nvSpPr>
            <p:spPr>
              <a:xfrm rot="16200000">
                <a:off x="3546711" y="1896855"/>
                <a:ext cx="1454956" cy="182880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/>
              <p:cNvSpPr/>
              <p:nvPr/>
            </p:nvSpPr>
            <p:spPr>
              <a:xfrm rot="16200000">
                <a:off x="3851511" y="1896855"/>
                <a:ext cx="1454956" cy="182880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3505839" y="1915547"/>
                <a:ext cx="1828799" cy="1454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/>
              <p:cNvSpPr/>
              <p:nvPr/>
            </p:nvSpPr>
            <p:spPr>
              <a:xfrm rot="16200000">
                <a:off x="5073453" y="1654362"/>
                <a:ext cx="339490" cy="18288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37" name="Rectangle 36"/>
              <p:cNvSpPr/>
              <p:nvPr/>
            </p:nvSpPr>
            <p:spPr>
              <a:xfrm rot="16200000">
                <a:off x="4409246" y="2139348"/>
                <a:ext cx="339490" cy="18288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3688720" y="2569267"/>
                <a:ext cx="494030" cy="15357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4487551" y="1259806"/>
                <a:ext cx="847088" cy="145496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4487549" y="2569267"/>
                <a:ext cx="847090" cy="145496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xmlns="" val="2020110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57430"/>
            <a:ext cx="9144000" cy="838200"/>
          </a:xfrm>
        </p:spPr>
        <p:txBody>
          <a:bodyPr>
            <a:noAutofit/>
          </a:bodyPr>
          <a:lstStyle/>
          <a:p>
            <a:r>
              <a:rPr lang="en-US" sz="4800" b="1" dirty="0" smtClean="0">
                <a:solidFill>
                  <a:srgbClr val="FFDB69"/>
                </a:solidFill>
              </a:rPr>
              <a:t>Competitions </a:t>
            </a:r>
            <a:br>
              <a:rPr lang="en-US" sz="4800" b="1" dirty="0" smtClean="0">
                <a:solidFill>
                  <a:srgbClr val="FFDB69"/>
                </a:solidFill>
              </a:rPr>
            </a:br>
            <a:r>
              <a:rPr lang="en-US" sz="4800" b="1" dirty="0" smtClean="0">
                <a:solidFill>
                  <a:srgbClr val="FFDB69"/>
                </a:solidFill>
              </a:rPr>
              <a:t>from the </a:t>
            </a:r>
            <a:br>
              <a:rPr lang="en-US" sz="4800" b="1" dirty="0" smtClean="0">
                <a:solidFill>
                  <a:srgbClr val="FFDB69"/>
                </a:solidFill>
              </a:rPr>
            </a:br>
            <a:r>
              <a:rPr lang="en-US" sz="4800" b="1" dirty="0" smtClean="0">
                <a:solidFill>
                  <a:srgbClr val="FFDB69"/>
                </a:solidFill>
              </a:rPr>
              <a:t>Big Fishes</a:t>
            </a:r>
            <a:endParaRPr lang="en-US" sz="4800" b="1" dirty="0">
              <a:solidFill>
                <a:srgbClr val="FFDB69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500570"/>
            <a:ext cx="9144000" cy="2357430"/>
          </a:xfrm>
        </p:spPr>
        <p:txBody>
          <a:bodyPr/>
          <a:lstStyle/>
          <a:p>
            <a:endParaRPr lang="en-US" dirty="0" smtClean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31464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838200"/>
          </a:xfrm>
        </p:spPr>
        <p:txBody>
          <a:bodyPr>
            <a:normAutofit/>
          </a:bodyPr>
          <a:lstStyle/>
          <a:p>
            <a:endParaRPr lang="en-US" sz="4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838200"/>
            <a:ext cx="9144000" cy="6019800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sz="4000" dirty="0" smtClean="0">
                <a:solidFill>
                  <a:schemeClr val="accent2">
                    <a:lumMod val="75000"/>
                  </a:schemeClr>
                </a:solidFill>
              </a:rPr>
              <a:t>Inexperience</a:t>
            </a:r>
          </a:p>
          <a:p>
            <a:endParaRPr lang="en-US" sz="40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4000" dirty="0" smtClean="0">
                <a:solidFill>
                  <a:schemeClr val="accent2">
                    <a:lumMod val="75000"/>
                  </a:schemeClr>
                </a:solidFill>
              </a:rPr>
              <a:t>Resources</a:t>
            </a:r>
          </a:p>
        </p:txBody>
      </p:sp>
    </p:spTree>
    <p:extLst>
      <p:ext uri="{BB962C8B-B14F-4D97-AF65-F5344CB8AC3E}">
        <p14:creationId xmlns:p14="http://schemas.microsoft.com/office/powerpoint/2010/main" xmlns="" val="47785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838200"/>
          </a:xfrm>
        </p:spPr>
        <p:txBody>
          <a:bodyPr>
            <a:normAutofit/>
          </a:bodyPr>
          <a:lstStyle/>
          <a:p>
            <a:endParaRPr lang="en-US" sz="4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838200"/>
            <a:ext cx="9144000" cy="6019800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sz="4000" dirty="0" smtClean="0">
                <a:solidFill>
                  <a:schemeClr val="accent2">
                    <a:lumMod val="75000"/>
                  </a:schemeClr>
                </a:solidFill>
              </a:rPr>
              <a:t>Competitive market</a:t>
            </a:r>
          </a:p>
          <a:p>
            <a:endParaRPr lang="en-US" sz="40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4000" dirty="0" smtClean="0">
                <a:solidFill>
                  <a:schemeClr val="accent2">
                    <a:lumMod val="75000"/>
                  </a:schemeClr>
                </a:solidFill>
              </a:rPr>
              <a:t>Inexperience</a:t>
            </a:r>
          </a:p>
          <a:p>
            <a:endParaRPr lang="en-US" sz="40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4000" dirty="0" smtClean="0">
                <a:solidFill>
                  <a:schemeClr val="accent2">
                    <a:lumMod val="75000"/>
                  </a:schemeClr>
                </a:solidFill>
              </a:rPr>
              <a:t>Lack of Resources</a:t>
            </a:r>
          </a:p>
        </p:txBody>
      </p:sp>
    </p:spTree>
    <p:extLst>
      <p:ext uri="{BB962C8B-B14F-4D97-AF65-F5344CB8AC3E}">
        <p14:creationId xmlns:p14="http://schemas.microsoft.com/office/powerpoint/2010/main" xmlns="" val="47785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838200"/>
          </a:xfrm>
        </p:spPr>
        <p:txBody>
          <a:bodyPr>
            <a:normAutofit/>
          </a:bodyPr>
          <a:lstStyle/>
          <a:p>
            <a:endParaRPr lang="en-US" sz="4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838200"/>
            <a:ext cx="9144000" cy="6019800"/>
          </a:xfrm>
        </p:spPr>
        <p:txBody>
          <a:bodyPr/>
          <a:lstStyle/>
          <a:p>
            <a:endParaRPr lang="en-US" sz="4400" dirty="0" smtClean="0"/>
          </a:p>
          <a:p>
            <a:endParaRPr lang="en-US" sz="4400" dirty="0" smtClean="0"/>
          </a:p>
          <a:p>
            <a:r>
              <a:rPr lang="en-US" sz="4800" dirty="0" smtClean="0">
                <a:solidFill>
                  <a:schemeClr val="accent3">
                    <a:lumMod val="75000"/>
                  </a:schemeClr>
                </a:solidFill>
              </a:rPr>
              <a:t>SOLUTIONS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1855968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838200"/>
          </a:xfrm>
        </p:spPr>
        <p:txBody>
          <a:bodyPr>
            <a:normAutofit/>
          </a:bodyPr>
          <a:lstStyle/>
          <a:p>
            <a:endParaRPr lang="en-US" sz="4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838200"/>
            <a:ext cx="9144000" cy="6019800"/>
          </a:xfrm>
        </p:spPr>
        <p:txBody>
          <a:bodyPr/>
          <a:lstStyle/>
          <a:p>
            <a:endParaRPr lang="en-US" sz="4400" dirty="0" smtClean="0"/>
          </a:p>
          <a:p>
            <a:endParaRPr lang="en-US" sz="4400" dirty="0" smtClean="0"/>
          </a:p>
          <a:p>
            <a:r>
              <a:rPr lang="en-US" sz="6000" dirty="0" smtClean="0">
                <a:solidFill>
                  <a:schemeClr val="accent2">
                    <a:lumMod val="75000"/>
                  </a:schemeClr>
                </a:solidFill>
              </a:rPr>
              <a:t>Competitive Market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1855968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838200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4800" dirty="0" smtClean="0">
                <a:solidFill>
                  <a:schemeClr val="accent2">
                    <a:lumMod val="75000"/>
                  </a:schemeClr>
                </a:solidFill>
              </a:rPr>
              <a:t>Competitive </a:t>
            </a:r>
            <a:r>
              <a:rPr lang="en-US" sz="4800" dirty="0" smtClean="0">
                <a:solidFill>
                  <a:schemeClr val="accent2">
                    <a:lumMod val="75000"/>
                  </a:schemeClr>
                </a:solidFill>
              </a:rPr>
              <a:t>Market</a:t>
            </a:r>
            <a:br>
              <a:rPr lang="en-US" sz="4800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4800" dirty="0" smtClean="0"/>
              <a:t/>
            </a:r>
            <a:br>
              <a:rPr lang="en-US" sz="4800" dirty="0" smtClean="0"/>
            </a:br>
            <a:endParaRPr lang="en-US" sz="4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838200"/>
            <a:ext cx="9144000" cy="6019800"/>
          </a:xfrm>
        </p:spPr>
        <p:txBody>
          <a:bodyPr/>
          <a:lstStyle/>
          <a:p>
            <a:endParaRPr lang="en-US" sz="4000" dirty="0" smtClean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sz="4000" dirty="0" smtClean="0">
                <a:solidFill>
                  <a:schemeClr val="accent3">
                    <a:lumMod val="75000"/>
                  </a:schemeClr>
                </a:solidFill>
              </a:rPr>
              <a:t>SOLUTION:</a:t>
            </a:r>
          </a:p>
          <a:p>
            <a:endParaRPr lang="en-US" dirty="0" smtClean="0"/>
          </a:p>
          <a:p>
            <a:r>
              <a:rPr lang="en-US" sz="3600" dirty="0" smtClean="0"/>
              <a:t>“We cannot lose, if we don’t take part in the competition” (well at least in the beginning)</a:t>
            </a: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xmlns="" val="1855968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838200"/>
          </a:xfrm>
        </p:spPr>
        <p:txBody>
          <a:bodyPr>
            <a:normAutofit/>
          </a:bodyPr>
          <a:lstStyle/>
          <a:p>
            <a:endParaRPr lang="en-US" sz="4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7158" y="838200"/>
            <a:ext cx="8786842" cy="6019800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>
                <a:solidFill>
                  <a:schemeClr val="accent5">
                    <a:lumMod val="75000"/>
                  </a:schemeClr>
                </a:solidFill>
              </a:rPr>
              <a:t>Differentiating </a:t>
            </a:r>
            <a:r>
              <a:rPr lang="en-US" sz="3600" dirty="0" smtClean="0">
                <a:solidFill>
                  <a:schemeClr val="accent5">
                    <a:lumMod val="75000"/>
                  </a:schemeClr>
                </a:solidFill>
              </a:rPr>
              <a:t>Factors:</a:t>
            </a:r>
          </a:p>
          <a:p>
            <a:pPr algn="l"/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1855968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838200"/>
          </a:xfrm>
        </p:spPr>
        <p:txBody>
          <a:bodyPr>
            <a:normAutofit/>
          </a:bodyPr>
          <a:lstStyle/>
          <a:p>
            <a:endParaRPr lang="en-US" sz="4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7158" y="838200"/>
            <a:ext cx="8786842" cy="6019800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>
                <a:solidFill>
                  <a:schemeClr val="accent5">
                    <a:lumMod val="75000"/>
                  </a:schemeClr>
                </a:solidFill>
              </a:rPr>
              <a:t>Differentiating </a:t>
            </a:r>
            <a:r>
              <a:rPr lang="en-US" sz="3600" dirty="0" smtClean="0">
                <a:solidFill>
                  <a:schemeClr val="accent5">
                    <a:lumMod val="75000"/>
                  </a:schemeClr>
                </a:solidFill>
              </a:rPr>
              <a:t>Factors: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 Tutorial at low prices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 Special emphasis on DSA and developing problem skills of students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smtClean="0"/>
              <a:t>Offering </a:t>
            </a:r>
            <a:r>
              <a:rPr lang="en-US" u="sng" dirty="0" smtClean="0"/>
              <a:t>Special Math</a:t>
            </a:r>
            <a:r>
              <a:rPr lang="en-US" dirty="0" smtClean="0"/>
              <a:t> course</a:t>
            </a:r>
          </a:p>
          <a:p>
            <a:pPr algn="l"/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1855968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838200"/>
          </a:xfrm>
        </p:spPr>
        <p:txBody>
          <a:bodyPr>
            <a:normAutofit/>
          </a:bodyPr>
          <a:lstStyle/>
          <a:p>
            <a:endParaRPr lang="en-US" sz="4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7158" y="838200"/>
            <a:ext cx="8786842" cy="6019800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3600" dirty="0" smtClean="0">
                <a:solidFill>
                  <a:schemeClr val="accent5">
                    <a:lumMod val="75000"/>
                  </a:schemeClr>
                </a:solidFill>
              </a:rPr>
              <a:t>Differentiating </a:t>
            </a:r>
            <a:r>
              <a:rPr lang="en-US" sz="3600" dirty="0" smtClean="0">
                <a:solidFill>
                  <a:schemeClr val="accent5">
                    <a:lumMod val="75000"/>
                  </a:schemeClr>
                </a:solidFill>
              </a:rPr>
              <a:t>Factors: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 Tutorial at low prices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 Special emphasis on DSA and developing problem skills of students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smtClean="0"/>
              <a:t>Offering </a:t>
            </a:r>
            <a:r>
              <a:rPr lang="en-US" u="sng" dirty="0" smtClean="0"/>
              <a:t>Special Math</a:t>
            </a:r>
            <a:r>
              <a:rPr lang="en-US" dirty="0" smtClean="0"/>
              <a:t> course</a:t>
            </a:r>
          </a:p>
          <a:p>
            <a:pPr algn="l">
              <a:buFont typeface="Arial" pitchFamily="34" charset="0"/>
              <a:buChar char="•"/>
            </a:pPr>
            <a:endParaRPr lang="en-US" dirty="0" smtClean="0"/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 To provide  coding facility to </a:t>
            </a:r>
            <a:r>
              <a:rPr lang="en-US" dirty="0" err="1" smtClean="0"/>
              <a:t>underpriviliged</a:t>
            </a:r>
            <a:r>
              <a:rPr lang="en-US" dirty="0" smtClean="0"/>
              <a:t> sections of the society:</a:t>
            </a:r>
          </a:p>
          <a:p>
            <a:pPr lvl="2" algn="l"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smtClean="0"/>
              <a:t>Coding culture in villages of India</a:t>
            </a:r>
          </a:p>
          <a:p>
            <a:pPr lvl="2" algn="l"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smtClean="0"/>
              <a:t>Making coding classes </a:t>
            </a:r>
            <a:r>
              <a:rPr lang="en-US" dirty="0" err="1" smtClean="0"/>
              <a:t>accesible</a:t>
            </a:r>
            <a:r>
              <a:rPr lang="en-US" dirty="0" smtClean="0"/>
              <a:t> to </a:t>
            </a:r>
            <a:r>
              <a:rPr lang="en-US" dirty="0" smtClean="0"/>
              <a:t>poorer sections of society</a:t>
            </a:r>
          </a:p>
          <a:p>
            <a:pPr lvl="2" algn="l">
              <a:buFont typeface="Arial" pitchFamily="34" charset="0"/>
              <a:buChar char="•"/>
            </a:pPr>
            <a:r>
              <a:rPr lang="en-US" dirty="0" smtClean="0"/>
              <a:t> Empowering Girl </a:t>
            </a:r>
            <a:r>
              <a:rPr lang="en-US" dirty="0" smtClean="0"/>
              <a:t>C</a:t>
            </a:r>
            <a:r>
              <a:rPr lang="en-US" dirty="0" smtClean="0"/>
              <a:t>hild through the means of programming</a:t>
            </a:r>
            <a:br>
              <a:rPr lang="en-US" dirty="0" smtClean="0"/>
            </a:b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1855968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838200"/>
          </a:xfrm>
        </p:spPr>
        <p:txBody>
          <a:bodyPr>
            <a:normAutofit/>
          </a:bodyPr>
          <a:lstStyle/>
          <a:p>
            <a:endParaRPr lang="en-US" sz="4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7158" y="838200"/>
            <a:ext cx="8786842" cy="6019800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sz="3600" dirty="0" smtClean="0">
                <a:solidFill>
                  <a:schemeClr val="accent5">
                    <a:lumMod val="75000"/>
                  </a:schemeClr>
                </a:solidFill>
              </a:rPr>
              <a:t>Differentiating </a:t>
            </a:r>
            <a:r>
              <a:rPr lang="en-US" sz="3600" dirty="0" smtClean="0">
                <a:solidFill>
                  <a:schemeClr val="accent5">
                    <a:lumMod val="75000"/>
                  </a:schemeClr>
                </a:solidFill>
              </a:rPr>
              <a:t>Factors: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 Tutorial at low prices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 Special emphasis on DSA and developing problem skills of students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smtClean="0"/>
              <a:t>Offering </a:t>
            </a:r>
            <a:r>
              <a:rPr lang="en-US" u="sng" dirty="0" smtClean="0"/>
              <a:t>Special Math</a:t>
            </a:r>
            <a:r>
              <a:rPr lang="en-US" dirty="0" smtClean="0"/>
              <a:t> course</a:t>
            </a:r>
          </a:p>
          <a:p>
            <a:pPr algn="l">
              <a:buFont typeface="Arial" pitchFamily="34" charset="0"/>
              <a:buChar char="•"/>
            </a:pPr>
            <a:endParaRPr lang="en-US" dirty="0" smtClean="0"/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 To provide  coding facility to </a:t>
            </a:r>
            <a:r>
              <a:rPr lang="en-US" dirty="0" err="1" smtClean="0"/>
              <a:t>underpriviliged</a:t>
            </a:r>
            <a:r>
              <a:rPr lang="en-US" dirty="0" smtClean="0"/>
              <a:t> sections of the society:</a:t>
            </a:r>
          </a:p>
          <a:p>
            <a:pPr lvl="2" algn="l"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smtClean="0"/>
              <a:t>Coding culture in villages of India</a:t>
            </a:r>
          </a:p>
          <a:p>
            <a:pPr lvl="2" algn="l"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smtClean="0"/>
              <a:t>Making coding classes </a:t>
            </a:r>
            <a:r>
              <a:rPr lang="en-US" dirty="0" err="1" smtClean="0"/>
              <a:t>accesible</a:t>
            </a:r>
            <a:r>
              <a:rPr lang="en-US" dirty="0" smtClean="0"/>
              <a:t> to </a:t>
            </a:r>
            <a:r>
              <a:rPr lang="en-US" dirty="0" smtClean="0"/>
              <a:t>poorer sections of society</a:t>
            </a:r>
          </a:p>
          <a:p>
            <a:pPr lvl="2" algn="l">
              <a:buFont typeface="Arial" pitchFamily="34" charset="0"/>
              <a:buChar char="•"/>
            </a:pPr>
            <a:r>
              <a:rPr lang="en-US" dirty="0" smtClean="0"/>
              <a:t> Empowering Girl </a:t>
            </a:r>
            <a:r>
              <a:rPr lang="en-US" dirty="0" smtClean="0"/>
              <a:t>C</a:t>
            </a:r>
            <a:r>
              <a:rPr lang="en-US" dirty="0" smtClean="0"/>
              <a:t>hild through the means of programming</a:t>
            </a:r>
          </a:p>
          <a:p>
            <a:pPr lvl="2" algn="l"/>
            <a:endParaRPr lang="en-US" dirty="0" smtClean="0"/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 Northeast – The latent market</a:t>
            </a:r>
            <a:br>
              <a:rPr lang="en-US" dirty="0" smtClean="0"/>
            </a:b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1855968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838200"/>
          </a:xfrm>
        </p:spPr>
        <p:txBody>
          <a:bodyPr>
            <a:noAutofit/>
          </a:bodyPr>
          <a:lstStyle/>
          <a:p>
            <a:endParaRPr lang="en-US" sz="4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762000"/>
            <a:ext cx="9144000" cy="6096000"/>
          </a:xfrm>
        </p:spPr>
        <p:txBody>
          <a:bodyPr/>
          <a:lstStyle/>
          <a:p>
            <a:endParaRPr lang="en-US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4400" b="1" dirty="0" smtClean="0">
                <a:solidFill>
                  <a:schemeClr val="accent6">
                    <a:lumMod val="75000"/>
                  </a:schemeClr>
                </a:solidFill>
              </a:rPr>
              <a:t> A GOOD </a:t>
            </a:r>
            <a:r>
              <a:rPr lang="en-US" sz="4400" b="1" dirty="0" smtClean="0">
                <a:solidFill>
                  <a:schemeClr val="accent6">
                    <a:lumMod val="75000"/>
                  </a:schemeClr>
                </a:solidFill>
              </a:rPr>
              <a:t>NEWS </a:t>
            </a:r>
            <a:endParaRPr lang="en-US" sz="4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4400" dirty="0" smtClean="0"/>
          </a:p>
          <a:p>
            <a:pPr algn="l"/>
            <a:endParaRPr lang="en-US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82813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838200"/>
          </a:xfrm>
        </p:spPr>
        <p:txBody>
          <a:bodyPr>
            <a:normAutofit/>
          </a:bodyPr>
          <a:lstStyle/>
          <a:p>
            <a:endParaRPr lang="en-US" sz="4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7158" y="838200"/>
            <a:ext cx="8786842" cy="6019800"/>
          </a:xfrm>
        </p:spPr>
        <p:txBody>
          <a:bodyPr>
            <a:normAutofit fontScale="85000" lnSpcReduction="10000"/>
          </a:bodyPr>
          <a:lstStyle/>
          <a:p>
            <a:pPr algn="l"/>
            <a:r>
              <a:rPr lang="en-US" sz="3600" dirty="0" smtClean="0">
                <a:solidFill>
                  <a:schemeClr val="accent5">
                    <a:lumMod val="75000"/>
                  </a:schemeClr>
                </a:solidFill>
              </a:rPr>
              <a:t>Differentiating </a:t>
            </a:r>
            <a:r>
              <a:rPr lang="en-US" sz="3600" dirty="0" smtClean="0">
                <a:solidFill>
                  <a:schemeClr val="accent5">
                    <a:lumMod val="75000"/>
                  </a:schemeClr>
                </a:solidFill>
              </a:rPr>
              <a:t>Factors:</a:t>
            </a:r>
          </a:p>
          <a:p>
            <a:pPr algn="l"/>
            <a:endParaRPr lang="en-US" sz="36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algn="l">
              <a:buFont typeface="Arial" pitchFamily="34" charset="0"/>
              <a:buChar char="•"/>
            </a:pPr>
            <a:r>
              <a:rPr lang="en-IN" sz="36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Students are our consumers</a:t>
            </a:r>
          </a:p>
          <a:p>
            <a:pPr algn="l">
              <a:buFont typeface="Arial" pitchFamily="34" charset="0"/>
              <a:buChar char="•"/>
            </a:pPr>
            <a:r>
              <a:rPr lang="en-IN" sz="36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Students are our products</a:t>
            </a:r>
          </a:p>
          <a:p>
            <a:pPr algn="l">
              <a:buFont typeface="Arial" pitchFamily="34" charset="0"/>
              <a:buChar char="•"/>
            </a:pPr>
            <a:r>
              <a:rPr lang="en-IN" sz="36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We have to serve the students as our </a:t>
            </a:r>
            <a:r>
              <a:rPr lang="en-IN" sz="36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own siblings </a:t>
            </a:r>
            <a:endParaRPr lang="en-US" sz="3600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algn="l">
              <a:buFont typeface="Arial" pitchFamily="34" charset="0"/>
              <a:buChar char="•"/>
            </a:pPr>
            <a:endParaRPr lang="en-IN" sz="3600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algn="l">
              <a:buFont typeface="Arial" pitchFamily="34" charset="0"/>
              <a:buChar char="•"/>
            </a:pPr>
            <a:endParaRPr lang="en-US" dirty="0" smtClean="0"/>
          </a:p>
          <a:p>
            <a:pPr algn="l">
              <a:buFont typeface="Arial" pitchFamily="34" charset="0"/>
              <a:buChar char="•"/>
            </a:pPr>
            <a:r>
              <a:rPr lang="en-US" sz="3800" b="1" dirty="0" smtClean="0"/>
              <a:t>Student-Teacher Interaction (very </a:t>
            </a:r>
            <a:r>
              <a:rPr lang="en-US" sz="3800" b="1" dirty="0" err="1" smtClean="0"/>
              <a:t>very</a:t>
            </a:r>
            <a:r>
              <a:rPr lang="en-US" sz="3800" b="1" dirty="0" smtClean="0"/>
              <a:t> crucial)</a:t>
            </a:r>
          </a:p>
          <a:p>
            <a:pPr algn="l">
              <a:buFont typeface="Arial" pitchFamily="34" charset="0"/>
              <a:buChar char="•"/>
            </a:pPr>
            <a:endParaRPr lang="en-US" sz="3800" b="1" dirty="0" smtClean="0"/>
          </a:p>
          <a:p>
            <a:pPr algn="l">
              <a:buFont typeface="Arial" pitchFamily="34" charset="0"/>
              <a:buChar char="•"/>
            </a:pPr>
            <a:r>
              <a:rPr lang="en-US" sz="3800" b="1" dirty="0" smtClean="0"/>
              <a:t>Student’s opinions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1855968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838200"/>
          </a:xfrm>
        </p:spPr>
        <p:txBody>
          <a:bodyPr>
            <a:normAutofit/>
          </a:bodyPr>
          <a:lstStyle/>
          <a:p>
            <a:r>
              <a:rPr lang="en-IN" sz="4800" b="1" dirty="0" smtClean="0">
                <a:solidFill>
                  <a:schemeClr val="accent5">
                    <a:lumMod val="75000"/>
                  </a:schemeClr>
                </a:solidFill>
              </a:rPr>
              <a:t>MOTTO</a:t>
            </a:r>
            <a:endParaRPr lang="en-US" sz="4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838200"/>
            <a:ext cx="9144000" cy="6019800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IN" sz="40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Students are our consumers</a:t>
            </a:r>
          </a:p>
          <a:p>
            <a:pPr>
              <a:buFont typeface="Arial" pitchFamily="34" charset="0"/>
              <a:buChar char="•"/>
            </a:pPr>
            <a:r>
              <a:rPr lang="en-IN" sz="40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Students are our products</a:t>
            </a:r>
          </a:p>
          <a:p>
            <a:pPr>
              <a:buFont typeface="Arial" pitchFamily="34" charset="0"/>
              <a:buChar char="•"/>
            </a:pPr>
            <a:r>
              <a:rPr lang="en-IN" sz="40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We have to serve the students as our own siblings </a:t>
            </a:r>
            <a:endParaRPr lang="en-US" sz="4000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7785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838200"/>
          </a:xfrm>
        </p:spPr>
        <p:txBody>
          <a:bodyPr>
            <a:normAutofit/>
          </a:bodyPr>
          <a:lstStyle/>
          <a:p>
            <a:endParaRPr lang="en-US" sz="4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7158" y="838200"/>
            <a:ext cx="8786842" cy="6019800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CONCRETE OBJECTIVES / GOALS :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Certification</a:t>
            </a:r>
          </a:p>
          <a:p>
            <a:pPr algn="l">
              <a:buFont typeface="Arial" pitchFamily="34" charset="0"/>
              <a:buChar char="•"/>
            </a:pPr>
            <a:endParaRPr lang="en-US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Preparing students for </a:t>
            </a:r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</a:rPr>
              <a:t>olympiads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</a:rPr>
              <a:t>eg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. IOI, ZCO, etc.</a:t>
            </a:r>
          </a:p>
          <a:p>
            <a:pPr algn="l">
              <a:buFont typeface="Arial" pitchFamily="34" charset="0"/>
              <a:buChar char="•"/>
            </a:pPr>
            <a:endParaRPr lang="en-IN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algn="l">
              <a:buFont typeface="Arial" pitchFamily="34" charset="0"/>
              <a:buChar char="•"/>
            </a:pPr>
            <a:r>
              <a:rPr lang="en-IN" dirty="0" smtClean="0">
                <a:solidFill>
                  <a:schemeClr val="accent3">
                    <a:lumMod val="75000"/>
                  </a:schemeClr>
                </a:solidFill>
              </a:rPr>
              <a:t> Making </a:t>
            </a:r>
            <a:r>
              <a:rPr lang="en-IN" dirty="0" smtClean="0">
                <a:solidFill>
                  <a:schemeClr val="accent3">
                    <a:lumMod val="75000"/>
                  </a:schemeClr>
                </a:solidFill>
              </a:rPr>
              <a:t>students aware of </a:t>
            </a:r>
            <a:r>
              <a:rPr lang="en-IN" dirty="0" smtClean="0">
                <a:solidFill>
                  <a:schemeClr val="accent3">
                    <a:lumMod val="75000"/>
                  </a:schemeClr>
                </a:solidFill>
              </a:rPr>
              <a:t>the global problems and </a:t>
            </a:r>
            <a:r>
              <a:rPr lang="en-IN" dirty="0" err="1" smtClean="0">
                <a:solidFill>
                  <a:schemeClr val="accent3">
                    <a:lumMod val="75000"/>
                  </a:schemeClr>
                </a:solidFill>
              </a:rPr>
              <a:t>oppurtunities</a:t>
            </a:r>
            <a:r>
              <a:rPr lang="en-IN" dirty="0" smtClean="0">
                <a:solidFill>
                  <a:schemeClr val="accent3">
                    <a:lumMod val="75000"/>
                  </a:schemeClr>
                </a:solidFill>
              </a:rPr>
              <a:t> (instilling problem solver quality in them)</a:t>
            </a:r>
          </a:p>
          <a:p>
            <a:pPr algn="l"/>
            <a:r>
              <a:rPr lang="en-IN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</a:p>
          <a:p>
            <a:pPr algn="l">
              <a:buFont typeface="Arial" pitchFamily="34" charset="0"/>
              <a:buChar char="•"/>
            </a:pPr>
            <a:r>
              <a:rPr lang="en-IN" dirty="0" smtClean="0">
                <a:solidFill>
                  <a:schemeClr val="accent3">
                    <a:lumMod val="75000"/>
                  </a:schemeClr>
                </a:solidFill>
              </a:rPr>
              <a:t>Making students aware of the new technologies</a:t>
            </a:r>
            <a:endParaRPr lang="en-IN" dirty="0" smtClean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55968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838200"/>
          </a:xfrm>
        </p:spPr>
        <p:txBody>
          <a:bodyPr>
            <a:normAutofit/>
          </a:bodyPr>
          <a:lstStyle/>
          <a:p>
            <a:endParaRPr lang="en-US" sz="4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838200"/>
            <a:ext cx="9144000" cy="6019800"/>
          </a:xfrm>
        </p:spPr>
        <p:txBody>
          <a:bodyPr/>
          <a:lstStyle/>
          <a:p>
            <a:endParaRPr lang="en-US" sz="4400" dirty="0" smtClean="0"/>
          </a:p>
          <a:p>
            <a:endParaRPr lang="en-US" sz="4400" dirty="0" smtClean="0"/>
          </a:p>
          <a:p>
            <a:r>
              <a:rPr lang="en-US" sz="6000" dirty="0" smtClean="0">
                <a:solidFill>
                  <a:schemeClr val="accent2">
                    <a:lumMod val="75000"/>
                  </a:schemeClr>
                </a:solidFill>
              </a:rPr>
              <a:t>Inexperience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1855968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838200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4900" dirty="0" smtClean="0">
                <a:solidFill>
                  <a:schemeClr val="accent2">
                    <a:lumMod val="75000"/>
                  </a:schemeClr>
                </a:solidFill>
              </a:rPr>
              <a:t>Inexperience</a:t>
            </a:r>
            <a:r>
              <a:rPr lang="en-US" sz="4800" dirty="0" smtClean="0"/>
              <a:t/>
            </a:r>
            <a:br>
              <a:rPr lang="en-US" sz="4800" dirty="0" smtClean="0"/>
            </a:br>
            <a:endParaRPr lang="en-US" sz="4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838200"/>
            <a:ext cx="9144000" cy="6019800"/>
          </a:xfrm>
        </p:spPr>
        <p:txBody>
          <a:bodyPr/>
          <a:lstStyle/>
          <a:p>
            <a:r>
              <a:rPr lang="en-US" sz="4000" dirty="0" smtClean="0">
                <a:solidFill>
                  <a:schemeClr val="accent3">
                    <a:lumMod val="75000"/>
                  </a:schemeClr>
                </a:solidFill>
              </a:rPr>
              <a:t>SOLUTION:</a:t>
            </a:r>
            <a:br>
              <a:rPr lang="en-US" sz="4000" dirty="0" smtClean="0">
                <a:solidFill>
                  <a:schemeClr val="accent3">
                    <a:lumMod val="75000"/>
                  </a:schemeClr>
                </a:solidFill>
              </a:rPr>
            </a:br>
            <a:endParaRPr lang="en-IN" dirty="0" smtClean="0"/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 </a:t>
            </a:r>
            <a:r>
              <a:rPr lang="en-IN" dirty="0" err="1" smtClean="0"/>
              <a:t>Naivity</a:t>
            </a:r>
            <a:r>
              <a:rPr lang="en-IN" dirty="0" smtClean="0"/>
              <a:t> is helpful (because we are not worried)</a:t>
            </a:r>
            <a:br>
              <a:rPr lang="en-IN" dirty="0" smtClean="0"/>
            </a:br>
            <a:endParaRPr lang="en-IN" dirty="0" smtClean="0"/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 Intuition (Logically connecting the dots)</a:t>
            </a:r>
            <a:br>
              <a:rPr lang="en-IN" dirty="0" smtClean="0"/>
            </a:br>
            <a:endParaRPr lang="en-IN" dirty="0" smtClean="0"/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 </a:t>
            </a:r>
            <a:r>
              <a:rPr lang="en-IN" dirty="0" smtClean="0"/>
              <a:t>The First Principles (Ethics, Morals)</a:t>
            </a:r>
          </a:p>
        </p:txBody>
      </p:sp>
    </p:spTree>
    <p:extLst>
      <p:ext uri="{BB962C8B-B14F-4D97-AF65-F5344CB8AC3E}">
        <p14:creationId xmlns:p14="http://schemas.microsoft.com/office/powerpoint/2010/main" xmlns="" val="1855968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838200"/>
          </a:xfrm>
        </p:spPr>
        <p:txBody>
          <a:bodyPr>
            <a:normAutofit/>
          </a:bodyPr>
          <a:lstStyle/>
          <a:p>
            <a:endParaRPr lang="en-US" sz="4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838200"/>
            <a:ext cx="9144000" cy="6019800"/>
          </a:xfrm>
        </p:spPr>
        <p:txBody>
          <a:bodyPr/>
          <a:lstStyle/>
          <a:p>
            <a:endParaRPr lang="en-US" sz="4400" dirty="0" smtClean="0"/>
          </a:p>
          <a:p>
            <a:endParaRPr lang="en-US" sz="4400" dirty="0" smtClean="0"/>
          </a:p>
          <a:p>
            <a:r>
              <a:rPr lang="en-US" sz="6000" dirty="0" smtClean="0">
                <a:solidFill>
                  <a:schemeClr val="accent2">
                    <a:lumMod val="75000"/>
                  </a:schemeClr>
                </a:solidFill>
              </a:rPr>
              <a:t>Resources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1855968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838200"/>
          </a:xfrm>
        </p:spPr>
        <p:txBody>
          <a:bodyPr>
            <a:normAutofit/>
          </a:bodyPr>
          <a:lstStyle/>
          <a:p>
            <a:r>
              <a:rPr lang="en-US" sz="4900" dirty="0" smtClean="0">
                <a:solidFill>
                  <a:schemeClr val="accent2">
                    <a:lumMod val="75000"/>
                  </a:schemeClr>
                </a:solidFill>
              </a:rPr>
              <a:t>Resources</a:t>
            </a:r>
            <a:endParaRPr lang="en-US" sz="4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7158" y="838200"/>
            <a:ext cx="8786842" cy="6019800"/>
          </a:xfrm>
        </p:spPr>
        <p:txBody>
          <a:bodyPr/>
          <a:lstStyle/>
          <a:p>
            <a:pPr algn="l">
              <a:buFont typeface="Arial" pitchFamily="34" charset="0"/>
              <a:buChar char="•"/>
            </a:pPr>
            <a:r>
              <a:rPr lang="en-US" sz="4000" dirty="0" smtClean="0">
                <a:solidFill>
                  <a:schemeClr val="accent3">
                    <a:lumMod val="75000"/>
                  </a:schemeClr>
                </a:solidFill>
              </a:rPr>
              <a:t> Capital – isn’t a big factor right now</a:t>
            </a:r>
          </a:p>
          <a:p>
            <a:pPr algn="l"/>
            <a:endParaRPr lang="en-US" sz="4000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algn="l">
              <a:buFont typeface="Arial" pitchFamily="34" charset="0"/>
              <a:buChar char="•"/>
            </a:pPr>
            <a:r>
              <a:rPr lang="en-IN" sz="4000" dirty="0" smtClean="0">
                <a:solidFill>
                  <a:schemeClr val="accent3">
                    <a:lumMod val="75000"/>
                  </a:schemeClr>
                </a:solidFill>
              </a:rPr>
              <a:t> Manpower – Hiring has to be done    actively (</a:t>
            </a:r>
            <a:r>
              <a:rPr lang="en-IN" sz="4000" dirty="0" err="1" smtClean="0">
                <a:solidFill>
                  <a:schemeClr val="accent3">
                    <a:lumMod val="75000"/>
                  </a:schemeClr>
                </a:solidFill>
              </a:rPr>
              <a:t>eg</a:t>
            </a:r>
            <a:r>
              <a:rPr lang="en-IN" sz="4000" dirty="0" smtClean="0">
                <a:solidFill>
                  <a:schemeClr val="accent3">
                    <a:lumMod val="75000"/>
                  </a:schemeClr>
                </a:solidFill>
              </a:rPr>
              <a:t>. </a:t>
            </a:r>
            <a:r>
              <a:rPr lang="en-IN" sz="4000" dirty="0" err="1" smtClean="0">
                <a:solidFill>
                  <a:schemeClr val="accent3">
                    <a:lumMod val="75000"/>
                  </a:schemeClr>
                </a:solidFill>
              </a:rPr>
              <a:t>CPers</a:t>
            </a:r>
            <a:r>
              <a:rPr lang="en-IN" sz="4000" dirty="0" smtClean="0">
                <a:solidFill>
                  <a:schemeClr val="accent3">
                    <a:lumMod val="75000"/>
                  </a:schemeClr>
                </a:solidFill>
              </a:rPr>
              <a:t> from NITS)</a:t>
            </a:r>
          </a:p>
          <a:p>
            <a:pPr algn="l">
              <a:buFont typeface="Arial" pitchFamily="34" charset="0"/>
              <a:buChar char="•"/>
            </a:pPr>
            <a:endParaRPr lang="en-IN" sz="4000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algn="l">
              <a:buFont typeface="Arial" pitchFamily="34" charset="0"/>
              <a:buChar char="•"/>
            </a:pPr>
            <a:r>
              <a:rPr lang="en-IN" sz="4000" dirty="0" smtClean="0">
                <a:solidFill>
                  <a:schemeClr val="accent3">
                    <a:lumMod val="75000"/>
                  </a:schemeClr>
                </a:solidFill>
              </a:rPr>
              <a:t> Need for Developer lead</a:t>
            </a:r>
          </a:p>
          <a:p>
            <a:pPr algn="l"/>
            <a:endParaRPr lang="en-IN" sz="4000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algn="l"/>
            <a:endParaRPr lang="en-IN" sz="4000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algn="l"/>
            <a:endParaRPr lang="en-IN" sz="4000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algn="l">
              <a:buFont typeface="Arial" pitchFamily="34" charset="0"/>
              <a:buChar char="•"/>
            </a:pPr>
            <a:endParaRPr lang="en-IN" sz="4000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algn="l">
              <a:buFont typeface="Arial" pitchFamily="34" charset="0"/>
              <a:buChar char="•"/>
            </a:pP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xmlns="" val="1855968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838200"/>
          </a:xfrm>
        </p:spPr>
        <p:txBody>
          <a:bodyPr>
            <a:normAutofit/>
          </a:bodyPr>
          <a:lstStyle/>
          <a:p>
            <a:endParaRPr lang="en-US" sz="4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838200"/>
            <a:ext cx="9144000" cy="6019800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sz="4000" dirty="0" smtClean="0">
                <a:solidFill>
                  <a:schemeClr val="accent2">
                    <a:lumMod val="75000"/>
                  </a:schemeClr>
                </a:solidFill>
              </a:rPr>
              <a:t>Competitive market : Diff Factors</a:t>
            </a:r>
          </a:p>
          <a:p>
            <a:endParaRPr lang="en-US" sz="40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4000" dirty="0" smtClean="0">
                <a:solidFill>
                  <a:schemeClr val="accent2">
                    <a:lumMod val="75000"/>
                  </a:schemeClr>
                </a:solidFill>
              </a:rPr>
              <a:t>Inexperience : No issue</a:t>
            </a:r>
          </a:p>
          <a:p>
            <a:endParaRPr lang="en-US" sz="40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4000" dirty="0" smtClean="0">
                <a:solidFill>
                  <a:schemeClr val="accent2">
                    <a:lumMod val="75000"/>
                  </a:schemeClr>
                </a:solidFill>
              </a:rPr>
              <a:t>Lack of Resources : Will manage with time</a:t>
            </a:r>
          </a:p>
        </p:txBody>
      </p:sp>
    </p:spTree>
    <p:extLst>
      <p:ext uri="{BB962C8B-B14F-4D97-AF65-F5344CB8AC3E}">
        <p14:creationId xmlns:p14="http://schemas.microsoft.com/office/powerpoint/2010/main" xmlns="" val="47785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838200"/>
          </a:xfrm>
        </p:spPr>
        <p:txBody>
          <a:bodyPr>
            <a:normAutofit/>
          </a:bodyPr>
          <a:lstStyle/>
          <a:p>
            <a:r>
              <a:rPr lang="en-IN" sz="4800" b="1" dirty="0" smtClean="0">
                <a:solidFill>
                  <a:schemeClr val="accent5">
                    <a:lumMod val="75000"/>
                  </a:schemeClr>
                </a:solidFill>
              </a:rPr>
              <a:t>SUMMARY</a:t>
            </a:r>
            <a:endParaRPr lang="en-US" sz="4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838200"/>
            <a:ext cx="9144000" cy="6019800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sz="4000" dirty="0" smtClean="0">
                <a:solidFill>
                  <a:schemeClr val="accent2">
                    <a:lumMod val="75000"/>
                  </a:schemeClr>
                </a:solidFill>
              </a:rPr>
              <a:t>Competitive market : Diff Factors</a:t>
            </a:r>
          </a:p>
          <a:p>
            <a:endParaRPr lang="en-US" sz="40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4000" dirty="0" smtClean="0">
                <a:solidFill>
                  <a:schemeClr val="accent2">
                    <a:lumMod val="75000"/>
                  </a:schemeClr>
                </a:solidFill>
              </a:rPr>
              <a:t>Inexperience : No issue</a:t>
            </a:r>
          </a:p>
          <a:p>
            <a:endParaRPr lang="en-US" sz="40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4000" dirty="0" smtClean="0">
                <a:solidFill>
                  <a:schemeClr val="accent2">
                    <a:lumMod val="75000"/>
                  </a:schemeClr>
                </a:solidFill>
              </a:rPr>
              <a:t>Lack of Resources : Will manage with time</a:t>
            </a:r>
          </a:p>
        </p:txBody>
      </p:sp>
    </p:spTree>
    <p:extLst>
      <p:ext uri="{BB962C8B-B14F-4D97-AF65-F5344CB8AC3E}">
        <p14:creationId xmlns:p14="http://schemas.microsoft.com/office/powerpoint/2010/main" xmlns="" val="47785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838200"/>
          </a:xfrm>
        </p:spPr>
        <p:txBody>
          <a:bodyPr>
            <a:normAutofit/>
          </a:bodyPr>
          <a:lstStyle/>
          <a:p>
            <a:endParaRPr lang="en-US" sz="4800" b="1" dirty="0">
              <a:solidFill>
                <a:srgbClr val="00B05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838200"/>
            <a:ext cx="9144000" cy="6019800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endParaRPr lang="en-IN" dirty="0" smtClean="0"/>
          </a:p>
          <a:p>
            <a:endParaRPr lang="en-IN" sz="8000" b="1" dirty="0" smtClean="0">
              <a:solidFill>
                <a:srgbClr val="00B050"/>
              </a:solidFill>
            </a:endParaRPr>
          </a:p>
          <a:p>
            <a:r>
              <a:rPr lang="en-IN" sz="8000" b="1" dirty="0" smtClean="0">
                <a:solidFill>
                  <a:srgbClr val="00B050"/>
                </a:solidFill>
              </a:rPr>
              <a:t>Technicalities </a:t>
            </a:r>
            <a:r>
              <a:rPr lang="en-IN" sz="8000" b="1" smtClean="0">
                <a:solidFill>
                  <a:srgbClr val="00B050"/>
                </a:solidFill>
              </a:rPr>
              <a:t>/ Implementation</a:t>
            </a:r>
            <a:endParaRPr lang="en-US" sz="8000" dirty="0" smtClean="0"/>
          </a:p>
        </p:txBody>
      </p:sp>
    </p:spTree>
    <p:extLst>
      <p:ext uri="{BB962C8B-B14F-4D97-AF65-F5344CB8AC3E}">
        <p14:creationId xmlns:p14="http://schemas.microsoft.com/office/powerpoint/2010/main" xmlns="" val="47785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838200"/>
          </a:xfrm>
        </p:spPr>
        <p:txBody>
          <a:bodyPr>
            <a:noAutofit/>
          </a:bodyPr>
          <a:lstStyle/>
          <a:p>
            <a:endParaRPr lang="en-US" sz="4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762000"/>
            <a:ext cx="9144000" cy="6096000"/>
          </a:xfrm>
        </p:spPr>
        <p:txBody>
          <a:bodyPr/>
          <a:lstStyle/>
          <a:p>
            <a:endParaRPr lang="en-US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4400" b="1" dirty="0" smtClean="0">
                <a:solidFill>
                  <a:schemeClr val="accent6">
                    <a:lumMod val="75000"/>
                  </a:schemeClr>
                </a:solidFill>
              </a:rPr>
              <a:t> A GOOD </a:t>
            </a:r>
            <a:r>
              <a:rPr lang="en-US" sz="4400" b="1" dirty="0" smtClean="0">
                <a:solidFill>
                  <a:schemeClr val="accent6">
                    <a:lumMod val="75000"/>
                  </a:schemeClr>
                </a:solidFill>
              </a:rPr>
              <a:t>NEWS </a:t>
            </a:r>
            <a:endParaRPr lang="en-US" sz="4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4400" b="1" dirty="0" smtClean="0">
                <a:solidFill>
                  <a:schemeClr val="bg2">
                    <a:lumMod val="90000"/>
                  </a:schemeClr>
                </a:solidFill>
              </a:rPr>
              <a:t>&amp;</a:t>
            </a:r>
          </a:p>
          <a:p>
            <a:r>
              <a:rPr lang="en-US" sz="4400" b="1" dirty="0" smtClean="0">
                <a:solidFill>
                  <a:srgbClr val="C00000"/>
                </a:solidFill>
              </a:rPr>
              <a:t> </a:t>
            </a:r>
            <a:r>
              <a:rPr lang="en-US" sz="4400" b="1" dirty="0" smtClean="0">
                <a:solidFill>
                  <a:srgbClr val="00B050"/>
                </a:solidFill>
              </a:rPr>
              <a:t>A BAD </a:t>
            </a:r>
            <a:r>
              <a:rPr lang="en-US" sz="4400" b="1" dirty="0" smtClean="0">
                <a:solidFill>
                  <a:srgbClr val="00B050"/>
                </a:solidFill>
              </a:rPr>
              <a:t>NEWS</a:t>
            </a:r>
            <a:endParaRPr lang="en-US" sz="4400" dirty="0" smtClean="0">
              <a:solidFill>
                <a:srgbClr val="00B050"/>
              </a:solidFill>
            </a:endParaRPr>
          </a:p>
          <a:p>
            <a:pPr algn="l"/>
            <a:endParaRPr lang="en-US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82813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838200"/>
          </a:xfrm>
        </p:spPr>
        <p:txBody>
          <a:bodyPr>
            <a:noAutofit/>
          </a:bodyPr>
          <a:lstStyle/>
          <a:p>
            <a:endParaRPr lang="en-US" sz="4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762000"/>
            <a:ext cx="9144000" cy="6096000"/>
          </a:xfrm>
        </p:spPr>
        <p:txBody>
          <a:bodyPr/>
          <a:lstStyle/>
          <a:p>
            <a:endParaRPr lang="en-US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44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</a:p>
          <a:p>
            <a:r>
              <a:rPr lang="en-US" sz="4400" b="1" dirty="0" smtClean="0">
                <a:solidFill>
                  <a:schemeClr val="accent6">
                    <a:lumMod val="75000"/>
                  </a:schemeClr>
                </a:solidFill>
              </a:rPr>
              <a:t>The </a:t>
            </a:r>
            <a:r>
              <a:rPr lang="en-US" sz="4400" b="1" dirty="0" smtClean="0">
                <a:solidFill>
                  <a:schemeClr val="accent6">
                    <a:lumMod val="75000"/>
                  </a:schemeClr>
                </a:solidFill>
              </a:rPr>
              <a:t>“GOOD NEWS”</a:t>
            </a:r>
            <a:endParaRPr lang="en-US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82813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838200"/>
          </a:xfrm>
        </p:spPr>
        <p:txBody>
          <a:bodyPr>
            <a:noAutofit/>
          </a:bodyPr>
          <a:lstStyle/>
          <a:p>
            <a:r>
              <a:rPr lang="en-US" sz="4800" b="1" dirty="0" smtClean="0">
                <a:solidFill>
                  <a:schemeClr val="accent6">
                    <a:lumMod val="75000"/>
                  </a:schemeClr>
                </a:solidFill>
              </a:rPr>
              <a:t>The “GOOD NEWS”</a:t>
            </a:r>
            <a:endParaRPr lang="en-US" sz="4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762000"/>
            <a:ext cx="9144000" cy="6096000"/>
          </a:xfrm>
        </p:spPr>
        <p:txBody>
          <a:bodyPr/>
          <a:lstStyle/>
          <a:p>
            <a:endParaRPr lang="en-US" dirty="0" smtClean="0"/>
          </a:p>
          <a:p>
            <a:pPr algn="l"/>
            <a:endParaRPr lang="en-US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1026" name="Picture 2" descr="C:\Users\Lenovo\Pictures\Screenshots\Screenshot (75)_LI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7290" y="1142984"/>
            <a:ext cx="6715172" cy="539542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582813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838200"/>
          </a:xfrm>
        </p:spPr>
        <p:txBody>
          <a:bodyPr>
            <a:noAutofit/>
          </a:bodyPr>
          <a:lstStyle/>
          <a:p>
            <a:r>
              <a:rPr lang="en-US" sz="4800" b="1" dirty="0" smtClean="0">
                <a:solidFill>
                  <a:schemeClr val="accent6">
                    <a:lumMod val="75000"/>
                  </a:schemeClr>
                </a:solidFill>
              </a:rPr>
              <a:t>The “GOOD NEWS”</a:t>
            </a:r>
            <a:endParaRPr lang="en-US" sz="4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762000"/>
            <a:ext cx="9144000" cy="6096000"/>
          </a:xfrm>
        </p:spPr>
        <p:txBody>
          <a:bodyPr/>
          <a:lstStyle/>
          <a:p>
            <a:endParaRPr lang="en-US" dirty="0" smtClean="0"/>
          </a:p>
          <a:p>
            <a:pPr algn="l"/>
            <a:endParaRPr lang="en-US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1028" name="Picture 4" descr="C:\Users\Lenovo\Pictures\Screenshots\Screenshot (72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5572140"/>
            <a:ext cx="7929618" cy="735014"/>
          </a:xfrm>
          <a:prstGeom prst="rect">
            <a:avLst/>
          </a:prstGeom>
          <a:noFill/>
        </p:spPr>
      </p:pic>
      <p:pic>
        <p:nvPicPr>
          <p:cNvPr id="7" name="Picture 2" descr="C:\Users\Lenovo\Pictures\Screenshots\Screenshot (75)_LI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1142984"/>
            <a:ext cx="3786214" cy="3042102"/>
          </a:xfrm>
          <a:prstGeom prst="rect">
            <a:avLst/>
          </a:prstGeom>
          <a:noFill/>
        </p:spPr>
      </p:pic>
      <p:pic>
        <p:nvPicPr>
          <p:cNvPr id="8" name="Picture 3" descr="C:\Users\Lenovo\Pictures\Screenshots\Screenshot (75)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357422" y="857232"/>
            <a:ext cx="6572296" cy="4358470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1582813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838200"/>
          </a:xfrm>
        </p:spPr>
        <p:txBody>
          <a:bodyPr>
            <a:noAutofit/>
          </a:bodyPr>
          <a:lstStyle/>
          <a:p>
            <a:r>
              <a:rPr lang="en-US" sz="4800" b="1" dirty="0" smtClean="0">
                <a:solidFill>
                  <a:schemeClr val="accent6">
                    <a:lumMod val="75000"/>
                  </a:schemeClr>
                </a:solidFill>
              </a:rPr>
              <a:t>The “GOOD NEWS”</a:t>
            </a:r>
            <a:endParaRPr lang="en-US" sz="4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762000"/>
            <a:ext cx="9144000" cy="6096000"/>
          </a:xfrm>
        </p:spPr>
        <p:txBody>
          <a:bodyPr/>
          <a:lstStyle/>
          <a:p>
            <a:endParaRPr lang="en-US" dirty="0" smtClean="0"/>
          </a:p>
          <a:p>
            <a:pPr algn="l"/>
            <a:endParaRPr lang="en-US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1026" name="Picture 2" descr="C:\Users\Lenovo\Pictures\Screenshots\Screenshot (75)_LI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5" y="1142984"/>
            <a:ext cx="4001043" cy="3571900"/>
          </a:xfrm>
          <a:prstGeom prst="rect">
            <a:avLst/>
          </a:prstGeom>
          <a:noFill/>
        </p:spPr>
      </p:pic>
      <p:pic>
        <p:nvPicPr>
          <p:cNvPr id="1027" name="Picture 3" descr="C:\Users\Lenovo\Pictures\Screenshots\Screenshot (75)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86314" y="1285860"/>
            <a:ext cx="3900392" cy="2911891"/>
          </a:xfrm>
          <a:prstGeom prst="rect">
            <a:avLst/>
          </a:prstGeom>
          <a:noFill/>
        </p:spPr>
      </p:pic>
      <p:pic>
        <p:nvPicPr>
          <p:cNvPr id="1028" name="Picture 4" descr="C:\Users\Lenovo\Pictures\Screenshots\Screenshot (72)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8596" y="5715016"/>
            <a:ext cx="8501122" cy="806452"/>
          </a:xfrm>
          <a:prstGeom prst="rect">
            <a:avLst/>
          </a:prstGeom>
          <a:noFill/>
        </p:spPr>
      </p:pic>
      <p:pic>
        <p:nvPicPr>
          <p:cNvPr id="2050" name="Picture 2" descr="C:\Users\Lenovo\Pictures\Screenshots\Screenshot (77)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643042" y="1714488"/>
            <a:ext cx="6176981" cy="4071966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1582813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838200"/>
          </a:xfrm>
        </p:spPr>
        <p:txBody>
          <a:bodyPr>
            <a:noAutofit/>
          </a:bodyPr>
          <a:lstStyle/>
          <a:p>
            <a:endParaRPr lang="en-US" sz="4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762000"/>
            <a:ext cx="9144000" cy="6096000"/>
          </a:xfrm>
        </p:spPr>
        <p:txBody>
          <a:bodyPr/>
          <a:lstStyle/>
          <a:p>
            <a:endParaRPr lang="en-US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44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</a:p>
          <a:p>
            <a:r>
              <a:rPr lang="en-US" sz="4400" b="1" dirty="0" smtClean="0">
                <a:solidFill>
                  <a:srgbClr val="00B050"/>
                </a:solidFill>
              </a:rPr>
              <a:t>b</a:t>
            </a:r>
            <a:r>
              <a:rPr lang="en-US" sz="4400" b="1" dirty="0" smtClean="0">
                <a:solidFill>
                  <a:srgbClr val="00B050"/>
                </a:solidFill>
              </a:rPr>
              <a:t>ad news</a:t>
            </a:r>
            <a:endParaRPr lang="en-US" dirty="0" smtClean="0">
              <a:solidFill>
                <a:srgbClr val="00B050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82813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838200"/>
          </a:xfrm>
        </p:spPr>
        <p:txBody>
          <a:bodyPr>
            <a:normAutofit/>
          </a:bodyPr>
          <a:lstStyle/>
          <a:p>
            <a:r>
              <a:rPr lang="en-US" sz="4800" b="1" dirty="0" smtClean="0">
                <a:solidFill>
                  <a:srgbClr val="00B050"/>
                </a:solidFill>
              </a:rPr>
              <a:t>b</a:t>
            </a:r>
            <a:r>
              <a:rPr lang="en-US" sz="4800" b="1" dirty="0" smtClean="0">
                <a:solidFill>
                  <a:srgbClr val="00B050"/>
                </a:solidFill>
              </a:rPr>
              <a:t>ad news</a:t>
            </a:r>
            <a:endParaRPr lang="en-US" sz="4800" b="1" dirty="0">
              <a:solidFill>
                <a:srgbClr val="00B05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838200"/>
            <a:ext cx="9144000" cy="6019800"/>
          </a:xfrm>
        </p:spPr>
        <p:txBody>
          <a:bodyPr/>
          <a:lstStyle/>
          <a:p>
            <a:pPr algn="l"/>
            <a:endParaRPr lang="en-US" dirty="0" smtClean="0"/>
          </a:p>
        </p:txBody>
      </p:sp>
      <p:pic>
        <p:nvPicPr>
          <p:cNvPr id="3074" name="Picture 2" descr="C:\Users\Lenovo\Pictures\Screenshots\Screenshot (70)_LI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1714488"/>
            <a:ext cx="3527123" cy="3348040"/>
          </a:xfrm>
          <a:prstGeom prst="rect">
            <a:avLst/>
          </a:prstGeom>
          <a:noFill/>
        </p:spPr>
      </p:pic>
      <p:pic>
        <p:nvPicPr>
          <p:cNvPr id="3077" name="Picture 5" descr="C:\Users\Lenovo\Pictures\Screenshots\Screenshot (73)_LI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41700" y="857232"/>
            <a:ext cx="5059456" cy="3305492"/>
          </a:xfrm>
          <a:prstGeom prst="rect">
            <a:avLst/>
          </a:prstGeom>
          <a:noFill/>
        </p:spPr>
      </p:pic>
      <p:pic>
        <p:nvPicPr>
          <p:cNvPr id="9" name="Picture 4" descr="C:\Users\Lenovo\Pictures\Screenshots\Screenshot (78)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57488" y="2620959"/>
            <a:ext cx="4071966" cy="423704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335418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942</TotalTime>
  <Words>409</Words>
  <Application>Microsoft Office PowerPoint</Application>
  <PresentationFormat>On-screen Show (4:3)</PresentationFormat>
  <Paragraphs>133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Slide 1</vt:lpstr>
      <vt:lpstr>Slide 2</vt:lpstr>
      <vt:lpstr>Slide 3</vt:lpstr>
      <vt:lpstr>Slide 4</vt:lpstr>
      <vt:lpstr>The “GOOD NEWS”</vt:lpstr>
      <vt:lpstr>The “GOOD NEWS”</vt:lpstr>
      <vt:lpstr>The “GOOD NEWS”</vt:lpstr>
      <vt:lpstr>Slide 8</vt:lpstr>
      <vt:lpstr>bad news</vt:lpstr>
      <vt:lpstr>Competitions  from the  Big Fishes</vt:lpstr>
      <vt:lpstr>Slide 11</vt:lpstr>
      <vt:lpstr>Slide 12</vt:lpstr>
      <vt:lpstr>Slide 13</vt:lpstr>
      <vt:lpstr>Slide 14</vt:lpstr>
      <vt:lpstr>   Competitive Market  </vt:lpstr>
      <vt:lpstr>Slide 16</vt:lpstr>
      <vt:lpstr>Slide 17</vt:lpstr>
      <vt:lpstr>Slide 18</vt:lpstr>
      <vt:lpstr>Slide 19</vt:lpstr>
      <vt:lpstr>Slide 20</vt:lpstr>
      <vt:lpstr>MOTTO</vt:lpstr>
      <vt:lpstr>Slide 22</vt:lpstr>
      <vt:lpstr>Slide 23</vt:lpstr>
      <vt:lpstr> Inexperience </vt:lpstr>
      <vt:lpstr>Slide 25</vt:lpstr>
      <vt:lpstr>Resources</vt:lpstr>
      <vt:lpstr>Slide 27</vt:lpstr>
      <vt:lpstr>SUMMARY</vt:lpstr>
      <vt:lpstr>Slide 29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BISWAS</dc:creator>
  <cp:lastModifiedBy>Lenovo</cp:lastModifiedBy>
  <cp:revision>59</cp:revision>
  <dcterms:created xsi:type="dcterms:W3CDTF">2020-07-31T13:18:09Z</dcterms:created>
  <dcterms:modified xsi:type="dcterms:W3CDTF">2020-08-26T15:25:52Z</dcterms:modified>
</cp:coreProperties>
</file>