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 roundtripDataSignature="AMtx7mjdo7FECp685JsX7/4pIVeoAktjN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865" autoAdjust="0"/>
  </p:normalViewPr>
  <p:slideViewPr>
    <p:cSldViewPr snapToGrid="0">
      <p:cViewPr varScale="1">
        <p:scale>
          <a:sx n="93" d="100"/>
          <a:sy n="93" d="100"/>
        </p:scale>
        <p:origin x="1890"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customschemas.google.com/relationships/presentationmetadata" Target="metadata"/><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ableStyles" Target="tableStyles.xml"/><Relationship Id="rId10" Type="http://schemas.openxmlformats.org/officeDocument/2006/relationships/theme" Target="theme/theme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AU"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
        <p:cNvGrpSpPr/>
        <p:nvPr/>
      </p:nvGrpSpPr>
      <p:grpSpPr>
        <a:xfrm>
          <a:off x="0" y="0"/>
          <a:ext cx="0" cy="0"/>
          <a:chOff x="0" y="0"/>
          <a:chExt cx="0" cy="0"/>
        </a:xfrm>
      </p:grpSpPr>
      <p:sp>
        <p:nvSpPr>
          <p:cNvPr id="16" name="Google Shape;16;p1:notes"/>
          <p:cNvSpPr txBox="1">
            <a:spLocks noGrp="1"/>
          </p:cNvSpPr>
          <p:nvPr>
            <p:ph type="sldNum" idx="12"/>
          </p:nvPr>
        </p:nvSpPr>
        <p:spPr>
          <a:xfrm>
            <a:off x="6042320" y="9493393"/>
            <a:ext cx="169918" cy="18466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fld id="{00000000-1234-1234-1234-123412341234}" type="slidenum">
              <a:rPr lang="en-AU" sz="1800" b="0" i="0" u="none" strike="noStrike" cap="none">
                <a:solidFill>
                  <a:srgbClr val="000000"/>
                </a:solidFill>
              </a:rPr>
              <a:t>1</a:t>
            </a:fld>
            <a:endParaRPr sz="1800" b="0" i="0" u="none" strike="noStrike" cap="none">
              <a:solidFill>
                <a:srgbClr val="000000"/>
              </a:solidFill>
            </a:endParaRPr>
          </a:p>
        </p:txBody>
      </p:sp>
      <p:sp>
        <p:nvSpPr>
          <p:cNvPr id="17" name="Google Shape;17;p1:notes"/>
          <p:cNvSpPr>
            <a:spLocks noGrp="1" noRot="1" noChangeAspect="1"/>
          </p:cNvSpPr>
          <p:nvPr>
            <p:ph type="sldImg" idx="2"/>
          </p:nvPr>
        </p:nvSpPr>
        <p:spPr>
          <a:xfrm>
            <a:off x="-2319338" y="1265238"/>
            <a:ext cx="11201401" cy="84010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 name="Google Shape;18;p1:notes"/>
          <p:cNvSpPr txBox="1">
            <a:spLocks noGrp="1"/>
          </p:cNvSpPr>
          <p:nvPr>
            <p:ph type="body" idx="1"/>
          </p:nvPr>
        </p:nvSpPr>
        <p:spPr>
          <a:xfrm>
            <a:off x="789535" y="605318"/>
            <a:ext cx="5470797" cy="24622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b="1"/>
              <a:t>Hypothesis: </a:t>
            </a:r>
            <a:r>
              <a:rPr lang="en-AU" sz="1200" b="0" i="1" u="none" strike="noStrike" cap="none">
                <a:solidFill>
                  <a:srgbClr val="000000"/>
                </a:solidFill>
                <a:latin typeface="Arial"/>
                <a:ea typeface="Arial"/>
                <a:cs typeface="Arial"/>
                <a:sym typeface="Arial"/>
              </a:rPr>
              <a:t>Create a Hypothesis with an emphasis on SMART principles. </a:t>
            </a:r>
            <a:r>
              <a:rPr lang="en-AU" sz="1200" b="1" i="1" u="none" strike="noStrike" cap="none">
                <a:solidFill>
                  <a:srgbClr val="000000"/>
                </a:solidFill>
                <a:latin typeface="Arial"/>
                <a:ea typeface="Arial"/>
                <a:cs typeface="Arial"/>
                <a:sym typeface="Arial"/>
              </a:rPr>
              <a:t>(</a:t>
            </a:r>
            <a:r>
              <a:rPr lang="en-AU" sz="1200" b="1" i="1"/>
              <a:t>S – Specific, M – Measurable, A – Achievable, R – Realistic, T – Timebound). </a:t>
            </a:r>
            <a:r>
              <a:rPr lang="en-AU" sz="1200" b="0" i="0"/>
              <a:t>If you cannot do this, you </a:t>
            </a:r>
            <a:r>
              <a:rPr lang="en-AU" sz="1200" b="1" i="0"/>
              <a:t>do not</a:t>
            </a:r>
            <a:r>
              <a:rPr lang="en-AU" sz="1200" b="0" i="0"/>
              <a:t> have a good grasp on the business problem.</a:t>
            </a:r>
            <a:endParaRPr b="1"/>
          </a:p>
          <a:p>
            <a:pPr marL="0" lvl="0" indent="0" algn="l" rtl="0">
              <a:lnSpc>
                <a:spcPct val="100000"/>
              </a:lnSpc>
              <a:spcBef>
                <a:spcPts val="0"/>
              </a:spcBef>
              <a:spcAft>
                <a:spcPts val="0"/>
              </a:spcAft>
              <a:buSzPts val="1400"/>
              <a:buNone/>
            </a:pPr>
            <a:endParaRPr/>
          </a:p>
          <a:p>
            <a:pPr marL="0" marR="0" lvl="0" indent="0" algn="l" rtl="0">
              <a:lnSpc>
                <a:spcPct val="100000"/>
              </a:lnSpc>
              <a:spcBef>
                <a:spcPts val="0"/>
              </a:spcBef>
              <a:spcAft>
                <a:spcPts val="0"/>
              </a:spcAft>
              <a:buClr>
                <a:srgbClr val="000000"/>
              </a:buClr>
              <a:buSzPts val="1400"/>
              <a:buFont typeface="Arial"/>
              <a:buNone/>
            </a:pPr>
            <a:r>
              <a:rPr lang="en-AU" b="1"/>
              <a:t>Context: </a:t>
            </a:r>
            <a:r>
              <a:rPr lang="en-AU" sz="1200"/>
              <a:t>With context, we have </a:t>
            </a:r>
            <a:r>
              <a:rPr lang="en-AU" sz="1200" b="1" u="sng"/>
              <a:t>clearly identified the problem at hand </a:t>
            </a:r>
            <a:r>
              <a:rPr lang="en-AU" sz="1200"/>
              <a:t>and have elucidated on how our initiative may solve this problem, alongside the commercial implications this will have on the business. </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r>
              <a:rPr lang="en-AU" b="1"/>
              <a:t>Criteria for Success</a:t>
            </a:r>
            <a:r>
              <a:rPr lang="en-AU" b="0"/>
              <a:t>: Clearly defining the criteria for success ensures that the scope of your work is clearly defined and understood. Otherwise, if this isn’t defined – your work will never end which will result in mismatched expectations.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Scope of Solution Space: </a:t>
            </a:r>
            <a:r>
              <a:rPr lang="en-AU" b="0"/>
              <a:t>Scoping out the solution space ensures that the business initiative is SPECIFIC for a certain segment or area. This prevents solutions that have been developed being scaled and applied for all other business units that the solution may not be responsible or scalable for.</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Constraints within Solution Space: </a:t>
            </a:r>
            <a:r>
              <a:rPr lang="en-AU" b="0"/>
              <a:t>Looking forward, what are the foreseeable problems we are likely to encounter? Could this be stakeholder resistance? Could this be we don’t have access to the right data? </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Stakeholders to provide key insight: </a:t>
            </a:r>
            <a:r>
              <a:rPr lang="en-AU" b="0"/>
              <a:t>Who are the people I need to speak to, to get the answers I need for my data analysis?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What key data sources are required</a:t>
            </a:r>
            <a:r>
              <a:rPr lang="en-AU" b="0"/>
              <a:t>?</a:t>
            </a:r>
            <a:endParaRPr/>
          </a:p>
          <a:p>
            <a:pPr marL="0" lvl="0" indent="0" algn="l" rtl="0">
              <a:lnSpc>
                <a:spcPct val="100000"/>
              </a:lnSpc>
              <a:spcBef>
                <a:spcPts val="0"/>
              </a:spcBef>
              <a:spcAft>
                <a:spcPts val="0"/>
              </a:spcAft>
              <a:buSzPts val="1400"/>
              <a:buNone/>
            </a:pPr>
            <a:r>
              <a:rPr lang="en-AU" b="0"/>
              <a:t>Based off my discussions with the key stakeholders – can we clearly list out all the data sources we need so we can make a highly targeted request as opposed to a scatter-gun approach where we ask for a bit of everything?</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endParaRPr b="1"/>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
          <p:cNvSpPr/>
          <p:nvPr/>
        </p:nvSpPr>
        <p:spPr>
          <a:xfrm>
            <a:off x="8298444" y="37255"/>
            <a:ext cx="670614" cy="12472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000000"/>
              </a:buClr>
              <a:buSzPts val="816"/>
              <a:buFont typeface="Arial"/>
              <a:buNone/>
            </a:pPr>
            <a:endParaRPr sz="816" b="0" i="0" u="none" strike="noStrike" cap="none">
              <a:solidFill>
                <a:srgbClr val="000000"/>
              </a:solidFill>
              <a:latin typeface="Arial"/>
              <a:ea typeface="Arial"/>
              <a:cs typeface="Arial"/>
              <a:sym typeface="Arial"/>
            </a:endParaRPr>
          </a:p>
        </p:txBody>
      </p:sp>
      <p:sp>
        <p:nvSpPr>
          <p:cNvPr id="11" name="Google Shape;11;p2"/>
          <p:cNvSpPr txBox="1">
            <a:spLocks noGrp="1"/>
          </p:cNvSpPr>
          <p:nvPr>
            <p:ph type="body" idx="1"/>
          </p:nvPr>
        </p:nvSpPr>
        <p:spPr>
          <a:xfrm>
            <a:off x="2343099" y="2570857"/>
            <a:ext cx="4389768" cy="1256112"/>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632" b="0" i="0" u="none" strike="noStrike" cap="none">
                <a:solidFill>
                  <a:schemeClr val="dk1"/>
                </a:solidFill>
                <a:latin typeface="Arial"/>
                <a:ea typeface="Arial"/>
                <a:cs typeface="Arial"/>
                <a:sym typeface="Arial"/>
              </a:defRPr>
            </a:lvl1pPr>
            <a:lvl2pPr marL="914400" marR="0" lvl="1" indent="-358140" algn="l" rtl="0">
              <a:lnSpc>
                <a:spcPct val="100000"/>
              </a:lnSpc>
              <a:spcBef>
                <a:spcPts val="0"/>
              </a:spcBef>
              <a:spcAft>
                <a:spcPts val="0"/>
              </a:spcAft>
              <a:buClr>
                <a:schemeClr val="dk2"/>
              </a:buClr>
              <a:buSzPts val="2040"/>
              <a:buFont typeface="Arial"/>
              <a:buChar char="▪"/>
              <a:defRPr sz="1632" b="0" i="0" u="none" strike="noStrike" cap="none">
                <a:solidFill>
                  <a:schemeClr val="dk1"/>
                </a:solidFill>
                <a:latin typeface="Arial"/>
                <a:ea typeface="Arial"/>
                <a:cs typeface="Arial"/>
                <a:sym typeface="Arial"/>
              </a:defRPr>
            </a:lvl2pPr>
            <a:lvl3pPr marL="1371600" marR="0" lvl="2"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3pPr>
            <a:lvl4pPr marL="1828800" marR="0" lvl="3"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4pPr>
            <a:lvl5pPr marL="2286000" marR="0" lvl="4"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5pPr>
            <a:lvl6pPr marL="2743200" marR="0" lvl="5"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6pPr>
            <a:lvl7pPr marL="3200400" marR="0" lvl="6"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7pPr>
            <a:lvl8pPr marL="3657600" marR="0" lvl="7"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8pPr>
            <a:lvl9pPr marL="4114800" marR="0" lvl="8"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9pPr>
          </a:lstStyle>
          <a:p>
            <a:endParaRPr/>
          </a:p>
        </p:txBody>
      </p:sp>
      <p:sp>
        <p:nvSpPr>
          <p:cNvPr id="12" name="Google Shape;12;p2"/>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939"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
        <p:cNvGrpSpPr/>
        <p:nvPr/>
      </p:nvGrpSpPr>
      <p:grpSpPr>
        <a:xfrm>
          <a:off x="0" y="0"/>
          <a:ext cx="0" cy="0"/>
          <a:chOff x="0" y="0"/>
          <a:chExt cx="0" cy="0"/>
        </a:xfrm>
      </p:grpSpPr>
      <p:sp>
        <p:nvSpPr>
          <p:cNvPr id="20" name="Google Shape;20;p1"/>
          <p:cNvSpPr/>
          <p:nvPr/>
        </p:nvSpPr>
        <p:spPr>
          <a:xfrm>
            <a:off x="137949" y="157601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1" name="Google Shape;21;p1"/>
          <p:cNvSpPr/>
          <p:nvPr/>
        </p:nvSpPr>
        <p:spPr>
          <a:xfrm>
            <a:off x="4587388" y="157601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2" name="Google Shape;22;p1"/>
          <p:cNvSpPr/>
          <p:nvPr/>
        </p:nvSpPr>
        <p:spPr>
          <a:xfrm>
            <a:off x="218936"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1</a:t>
            </a:r>
            <a:endParaRPr sz="1428" b="0" i="0" u="none" strike="noStrike" cap="none">
              <a:solidFill>
                <a:schemeClr val="lt1"/>
              </a:solidFill>
              <a:latin typeface="Arial"/>
              <a:ea typeface="Arial"/>
              <a:cs typeface="Arial"/>
              <a:sym typeface="Arial"/>
            </a:endParaRPr>
          </a:p>
        </p:txBody>
      </p:sp>
      <p:sp>
        <p:nvSpPr>
          <p:cNvPr id="23" name="Google Shape;23;p1"/>
          <p:cNvSpPr/>
          <p:nvPr/>
        </p:nvSpPr>
        <p:spPr>
          <a:xfrm>
            <a:off x="4668375"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sp>
        <p:nvSpPr>
          <p:cNvPr id="24" name="Google Shape;24;p1"/>
          <p:cNvSpPr/>
          <p:nvPr/>
        </p:nvSpPr>
        <p:spPr>
          <a:xfrm>
            <a:off x="601195"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Context</a:t>
            </a:r>
            <a:endParaRPr sz="1400" b="0" i="0" u="none" strike="noStrike" cap="none">
              <a:solidFill>
                <a:srgbClr val="000000"/>
              </a:solidFill>
              <a:latin typeface="Arial"/>
              <a:ea typeface="Arial"/>
              <a:cs typeface="Arial"/>
              <a:sym typeface="Arial"/>
            </a:endParaRPr>
          </a:p>
        </p:txBody>
      </p:sp>
      <p:sp>
        <p:nvSpPr>
          <p:cNvPr id="25" name="Google Shape;25;p1"/>
          <p:cNvSpPr/>
          <p:nvPr/>
        </p:nvSpPr>
        <p:spPr>
          <a:xfrm>
            <a:off x="5050634"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Constraints within solution space</a:t>
            </a:r>
            <a:endParaRPr sz="1400" b="0" i="0" u="none" strike="noStrike" cap="none">
              <a:solidFill>
                <a:srgbClr val="000000"/>
              </a:solidFill>
              <a:latin typeface="Arial"/>
              <a:ea typeface="Arial"/>
              <a:cs typeface="Arial"/>
              <a:sym typeface="Arial"/>
            </a:endParaRPr>
          </a:p>
        </p:txBody>
      </p:sp>
      <p:sp>
        <p:nvSpPr>
          <p:cNvPr id="26" name="Google Shape;26;p1"/>
          <p:cNvSpPr/>
          <p:nvPr/>
        </p:nvSpPr>
        <p:spPr>
          <a:xfrm>
            <a:off x="4668375" y="3207096"/>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5</a:t>
            </a:r>
            <a:endParaRPr sz="1400" b="0" i="0" u="none" strike="noStrike" cap="none">
              <a:solidFill>
                <a:srgbClr val="000000"/>
              </a:solidFill>
              <a:latin typeface="Arial"/>
              <a:ea typeface="Arial"/>
              <a:cs typeface="Arial"/>
              <a:sym typeface="Arial"/>
            </a:endParaRPr>
          </a:p>
        </p:txBody>
      </p:sp>
      <p:sp>
        <p:nvSpPr>
          <p:cNvPr id="27" name="Google Shape;27;p1"/>
          <p:cNvSpPr/>
          <p:nvPr/>
        </p:nvSpPr>
        <p:spPr>
          <a:xfrm>
            <a:off x="218936" y="3207096"/>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sp>
        <p:nvSpPr>
          <p:cNvPr id="28" name="Google Shape;28;p1"/>
          <p:cNvSpPr/>
          <p:nvPr/>
        </p:nvSpPr>
        <p:spPr>
          <a:xfrm>
            <a:off x="601195" y="3239152"/>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Criteria for success</a:t>
            </a:r>
            <a:endParaRPr sz="1400" b="0" i="0" u="none" strike="noStrike" cap="none">
              <a:solidFill>
                <a:srgbClr val="000000"/>
              </a:solidFill>
              <a:latin typeface="Arial"/>
              <a:ea typeface="Arial"/>
              <a:cs typeface="Arial"/>
              <a:sym typeface="Arial"/>
            </a:endParaRPr>
          </a:p>
        </p:txBody>
      </p:sp>
      <p:sp>
        <p:nvSpPr>
          <p:cNvPr id="29" name="Google Shape;29;p1"/>
          <p:cNvSpPr/>
          <p:nvPr/>
        </p:nvSpPr>
        <p:spPr>
          <a:xfrm>
            <a:off x="5050634" y="3239152"/>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Stakeholders to provide key insight</a:t>
            </a:r>
            <a:endParaRPr sz="1400" b="0" i="0" u="none" strike="noStrike" cap="none">
              <a:solidFill>
                <a:srgbClr val="000000"/>
              </a:solidFill>
              <a:latin typeface="Arial"/>
              <a:ea typeface="Arial"/>
              <a:cs typeface="Arial"/>
              <a:sym typeface="Arial"/>
            </a:endParaRPr>
          </a:p>
        </p:txBody>
      </p:sp>
      <p:sp>
        <p:nvSpPr>
          <p:cNvPr id="30" name="Google Shape;30;p1"/>
          <p:cNvSpPr/>
          <p:nvPr/>
        </p:nvSpPr>
        <p:spPr>
          <a:xfrm>
            <a:off x="218936" y="479768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sp>
        <p:nvSpPr>
          <p:cNvPr id="31" name="Google Shape;31;p1"/>
          <p:cNvSpPr/>
          <p:nvPr/>
        </p:nvSpPr>
        <p:spPr>
          <a:xfrm>
            <a:off x="4668375" y="479768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6</a:t>
            </a:r>
            <a:endParaRPr sz="1400" b="0" i="0" u="none" strike="noStrike" cap="none">
              <a:solidFill>
                <a:srgbClr val="000000"/>
              </a:solidFill>
              <a:latin typeface="Arial"/>
              <a:ea typeface="Arial"/>
              <a:cs typeface="Arial"/>
              <a:sym typeface="Arial"/>
            </a:endParaRPr>
          </a:p>
        </p:txBody>
      </p:sp>
      <p:sp>
        <p:nvSpPr>
          <p:cNvPr id="32" name="Google Shape;32;p1"/>
          <p:cNvSpPr/>
          <p:nvPr/>
        </p:nvSpPr>
        <p:spPr>
          <a:xfrm>
            <a:off x="601195" y="4831972"/>
            <a:ext cx="3597454" cy="21974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Scope of solution space </a:t>
            </a:r>
            <a:endParaRPr sz="1400" b="0" i="0" u="none" strike="noStrike" cap="none">
              <a:solidFill>
                <a:srgbClr val="000000"/>
              </a:solidFill>
              <a:latin typeface="Arial"/>
              <a:ea typeface="Arial"/>
              <a:cs typeface="Arial"/>
              <a:sym typeface="Arial"/>
            </a:endParaRPr>
          </a:p>
        </p:txBody>
      </p:sp>
      <p:sp>
        <p:nvSpPr>
          <p:cNvPr id="33" name="Google Shape;33;p1"/>
          <p:cNvSpPr/>
          <p:nvPr/>
        </p:nvSpPr>
        <p:spPr>
          <a:xfrm>
            <a:off x="5050634" y="482974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a:solidFill>
                  <a:schemeClr val="dk1"/>
                </a:solidFill>
              </a:rPr>
              <a:t>Key</a:t>
            </a:r>
            <a:r>
              <a:rPr lang="en-AU" sz="1428" b="0" i="0" u="none" strike="noStrike" cap="none">
                <a:solidFill>
                  <a:schemeClr val="dk1"/>
                </a:solidFill>
                <a:latin typeface="Arial"/>
                <a:ea typeface="Arial"/>
                <a:cs typeface="Arial"/>
                <a:sym typeface="Arial"/>
              </a:rPr>
              <a:t> data sources </a:t>
            </a:r>
            <a:endParaRPr sz="1400" b="0" i="0" u="none" strike="noStrike" cap="none">
              <a:solidFill>
                <a:srgbClr val="000000"/>
              </a:solidFill>
              <a:latin typeface="Arial"/>
              <a:ea typeface="Arial"/>
              <a:cs typeface="Arial"/>
              <a:sym typeface="Arial"/>
            </a:endParaRPr>
          </a:p>
        </p:txBody>
      </p:sp>
      <p:sp>
        <p:nvSpPr>
          <p:cNvPr id="34" name="Google Shape;34;p1"/>
          <p:cNvSpPr txBox="1"/>
          <p:nvPr/>
        </p:nvSpPr>
        <p:spPr>
          <a:xfrm>
            <a:off x="143108" y="1964976"/>
            <a:ext cx="4324418" cy="12458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100" dirty="0"/>
              <a:t>Big Mountain Resort’s ticket price is that of the average price of resorts in its market segment. Big Mountain is not capitalizing on its facilities as much as it could. The business wants to know how to select a better ticket price and what to change to cut costs while maintaining its current price or justify a higher ticket price.</a:t>
            </a:r>
            <a:endParaRPr sz="1100" dirty="0"/>
          </a:p>
        </p:txBody>
      </p:sp>
      <p:sp>
        <p:nvSpPr>
          <p:cNvPr id="35" name="Google Shape;35;p1"/>
          <p:cNvSpPr txBox="1"/>
          <p:nvPr/>
        </p:nvSpPr>
        <p:spPr>
          <a:xfrm>
            <a:off x="143108" y="3538874"/>
            <a:ext cx="4324418" cy="141064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050" dirty="0"/>
              <a:t>Identifying top opportunities to cut spending or justify a higher ticket price as it pertains to facility importance</a:t>
            </a:r>
            <a:endParaRPr sz="1071" b="1" i="0" u="none" strike="noStrike" cap="none" dirty="0">
              <a:solidFill>
                <a:srgbClr val="000000"/>
              </a:solidFill>
              <a:latin typeface="Arial"/>
              <a:ea typeface="Arial"/>
              <a:cs typeface="Arial"/>
              <a:sym typeface="Arial"/>
            </a:endParaRPr>
          </a:p>
        </p:txBody>
      </p:sp>
      <p:sp>
        <p:nvSpPr>
          <p:cNvPr id="36" name="Google Shape;36;p1"/>
          <p:cNvSpPr txBox="1"/>
          <p:nvPr/>
        </p:nvSpPr>
        <p:spPr>
          <a:xfrm>
            <a:off x="186842" y="5184805"/>
            <a:ext cx="4324418" cy="75148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71" dirty="0"/>
              <a:t>Identify the top 5 facility metrics to justify a ticket price increase or cut without reducing ticket price.</a:t>
            </a:r>
            <a:endParaRPr sz="1400" b="0" i="0" u="none" strike="noStrike" cap="none" dirty="0">
              <a:solidFill>
                <a:srgbClr val="000000"/>
              </a:solidFill>
              <a:latin typeface="Arial"/>
              <a:ea typeface="Arial"/>
              <a:cs typeface="Arial"/>
              <a:sym typeface="Arial"/>
            </a:endParaRPr>
          </a:p>
        </p:txBody>
      </p:sp>
      <p:sp>
        <p:nvSpPr>
          <p:cNvPr id="37" name="Google Shape;37;p1"/>
          <p:cNvSpPr txBox="1"/>
          <p:nvPr/>
        </p:nvSpPr>
        <p:spPr>
          <a:xfrm>
            <a:off x="4558232" y="1963919"/>
            <a:ext cx="4324418" cy="10810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100" dirty="0"/>
              <a:t>Information on other resorts and their pricing on which we will base our models are themselves not likely to be perfectly capitalized as we are seeking to do and will only serve as a general determiner on how upgrading or downgrading certain facilities justify ticket price.</a:t>
            </a:r>
            <a:endParaRPr sz="1070" b="1" i="0" u="none" strike="noStrike" cap="none" dirty="0">
              <a:solidFill>
                <a:srgbClr val="000000"/>
              </a:solidFill>
              <a:latin typeface="Arial"/>
              <a:ea typeface="Arial"/>
              <a:cs typeface="Arial"/>
              <a:sym typeface="Arial"/>
            </a:endParaRPr>
          </a:p>
        </p:txBody>
      </p:sp>
      <p:sp>
        <p:nvSpPr>
          <p:cNvPr id="38" name="Google Shape;38;p1"/>
          <p:cNvSpPr txBox="1"/>
          <p:nvPr/>
        </p:nvSpPr>
        <p:spPr>
          <a:xfrm>
            <a:off x="4590928" y="5085174"/>
            <a:ext cx="4324418" cy="10810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050" dirty="0"/>
              <a:t>Csv of information from 330 resorts in the US that can be considered part of the same market share</a:t>
            </a:r>
            <a:endParaRPr lang="en-US" sz="1050" b="1" i="0" u="none" strike="noStrike" cap="none" dirty="0">
              <a:solidFill>
                <a:srgbClr val="000000"/>
              </a:solidFill>
              <a:latin typeface="Arial"/>
              <a:ea typeface="Arial"/>
              <a:cs typeface="Arial"/>
              <a:sym typeface="Arial"/>
            </a:endParaRPr>
          </a:p>
        </p:txBody>
      </p:sp>
      <p:sp>
        <p:nvSpPr>
          <p:cNvPr id="39" name="Google Shape;39;p1"/>
          <p:cNvSpPr/>
          <p:nvPr/>
        </p:nvSpPr>
        <p:spPr>
          <a:xfrm>
            <a:off x="6633337" y="652441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0" name="Google Shape;40;p1"/>
          <p:cNvSpPr/>
          <p:nvPr/>
        </p:nvSpPr>
        <p:spPr>
          <a:xfrm>
            <a:off x="7028512" y="651371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D</a:t>
            </a:r>
            <a:endParaRPr sz="1400" b="0" i="0" u="none" strike="noStrike" cap="none">
              <a:solidFill>
                <a:srgbClr val="000000"/>
              </a:solidFill>
              <a:latin typeface="Arial"/>
              <a:ea typeface="Arial"/>
              <a:cs typeface="Arial"/>
              <a:sym typeface="Arial"/>
            </a:endParaRPr>
          </a:p>
        </p:txBody>
      </p:sp>
      <p:sp>
        <p:nvSpPr>
          <p:cNvPr id="41" name="Google Shape;41;p1"/>
          <p:cNvSpPr/>
          <p:nvPr/>
        </p:nvSpPr>
        <p:spPr>
          <a:xfrm>
            <a:off x="7452320"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E</a:t>
            </a:r>
            <a:endParaRPr sz="1400" b="0" i="0" u="none" strike="noStrike" cap="none">
              <a:solidFill>
                <a:srgbClr val="000000"/>
              </a:solidFill>
              <a:latin typeface="Arial"/>
              <a:ea typeface="Arial"/>
              <a:cs typeface="Arial"/>
              <a:sym typeface="Arial"/>
            </a:endParaRPr>
          </a:p>
        </p:txBody>
      </p:sp>
      <p:sp>
        <p:nvSpPr>
          <p:cNvPr id="42" name="Google Shape;42;p1"/>
          <p:cNvSpPr/>
          <p:nvPr/>
        </p:nvSpPr>
        <p:spPr>
          <a:xfrm>
            <a:off x="7846662" y="650808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I</a:t>
            </a:r>
            <a:endParaRPr sz="1400" b="0" i="0" u="none" strike="noStrike" cap="none">
              <a:solidFill>
                <a:srgbClr val="000000"/>
              </a:solidFill>
              <a:latin typeface="Arial"/>
              <a:ea typeface="Arial"/>
              <a:cs typeface="Arial"/>
              <a:sym typeface="Arial"/>
            </a:endParaRPr>
          </a:p>
        </p:txBody>
      </p:sp>
      <p:sp>
        <p:nvSpPr>
          <p:cNvPr id="43" name="Google Shape;43;p1"/>
          <p:cNvSpPr/>
          <p:nvPr/>
        </p:nvSpPr>
        <p:spPr>
          <a:xfrm>
            <a:off x="8245692"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P</a:t>
            </a:r>
            <a:endParaRPr sz="1400" b="0" i="0" u="none" strike="noStrike" cap="none">
              <a:solidFill>
                <a:srgbClr val="000000"/>
              </a:solidFill>
              <a:latin typeface="Arial"/>
              <a:ea typeface="Arial"/>
              <a:cs typeface="Arial"/>
              <a:sym typeface="Arial"/>
            </a:endParaRPr>
          </a:p>
        </p:txBody>
      </p:sp>
      <p:sp>
        <p:nvSpPr>
          <p:cNvPr id="44" name="Google Shape;44;p1"/>
          <p:cNvSpPr/>
          <p:nvPr/>
        </p:nvSpPr>
        <p:spPr>
          <a:xfrm>
            <a:off x="8099130" y="70712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5" name="Google Shape;45;p1"/>
          <p:cNvSpPr/>
          <p:nvPr/>
        </p:nvSpPr>
        <p:spPr>
          <a:xfrm>
            <a:off x="121750" y="116631"/>
            <a:ext cx="7724912" cy="1137079"/>
          </a:xfrm>
          <a:prstGeom prst="wedgeRectCallout">
            <a:avLst>
              <a:gd name="adj1" fmla="val 53513"/>
              <a:gd name="adj2" fmla="val 6588"/>
            </a:avLst>
          </a:prstGeom>
          <a:solidFill>
            <a:srgbClr val="FEF2D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 name="Google Shape;46;p1"/>
          <p:cNvSpPr txBox="1">
            <a:spLocks noGrp="1"/>
          </p:cNvSpPr>
          <p:nvPr>
            <p:ph type="title"/>
          </p:nvPr>
        </p:nvSpPr>
        <p:spPr>
          <a:xfrm>
            <a:off x="184140" y="189590"/>
            <a:ext cx="8793596" cy="30777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AU" sz="2000">
                <a:solidFill>
                  <a:srgbClr val="29748D"/>
                </a:solidFill>
                <a:latin typeface="Quattrocento Sans"/>
                <a:ea typeface="Quattrocento Sans"/>
                <a:cs typeface="Quattrocento Sans"/>
                <a:sym typeface="Quattrocento Sans"/>
              </a:rPr>
              <a:t>Problem Statement Worksheet (Hypothesis Formation)</a:t>
            </a:r>
            <a:endParaRPr/>
          </a:p>
        </p:txBody>
      </p:sp>
      <p:sp>
        <p:nvSpPr>
          <p:cNvPr id="47" name="Google Shape;47;p1"/>
          <p:cNvSpPr txBox="1"/>
          <p:nvPr/>
        </p:nvSpPr>
        <p:spPr>
          <a:xfrm>
            <a:off x="4607126" y="3547600"/>
            <a:ext cx="4324418" cy="10810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400" b="0" i="0" u="none" strike="noStrike" cap="none" dirty="0">
                <a:solidFill>
                  <a:srgbClr val="000000"/>
                </a:solidFill>
                <a:latin typeface="Arial"/>
                <a:ea typeface="Arial"/>
                <a:cs typeface="Arial"/>
                <a:sym typeface="Arial"/>
              </a:rPr>
              <a:t>Big Mountain Resort business leaders</a:t>
            </a:r>
            <a:endParaRPr sz="1400" b="0" i="0" u="none" strike="noStrike" cap="none" dirty="0">
              <a:solidFill>
                <a:srgbClr val="000000"/>
              </a:solidFill>
              <a:latin typeface="Arial"/>
              <a:ea typeface="Arial"/>
              <a:cs typeface="Arial"/>
              <a:sym typeface="Arial"/>
            </a:endParaRPr>
          </a:p>
        </p:txBody>
      </p:sp>
      <p:sp>
        <p:nvSpPr>
          <p:cNvPr id="48" name="Google Shape;48;p1"/>
          <p:cNvSpPr txBox="1"/>
          <p:nvPr/>
        </p:nvSpPr>
        <p:spPr>
          <a:xfrm>
            <a:off x="184140" y="540901"/>
            <a:ext cx="8584648" cy="49244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sz="1400" b="1" i="0" u="none" strike="noStrike" cap="none" dirty="0">
                <a:solidFill>
                  <a:srgbClr val="000000"/>
                </a:solidFill>
                <a:latin typeface="Arial"/>
                <a:ea typeface="Arial"/>
                <a:cs typeface="Arial"/>
                <a:sym typeface="Arial"/>
              </a:rPr>
              <a:t>Is Big Mountain Resort capitalizing on its facilities as much as it could?</a:t>
            </a:r>
            <a:endParaRPr sz="1400" b="1" i="0" u="none" strike="noStrike" cap="none" dirty="0">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Synergy_CF_YNR002">
  <a:themeElements>
    <a:clrScheme name="Current">
      <a:dk1>
        <a:srgbClr val="002C46"/>
      </a:dk1>
      <a:lt1>
        <a:srgbClr val="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TotalTime>
  <Words>519</Words>
  <Application>Microsoft Office PowerPoint</Application>
  <PresentationFormat>On-screen Show (4:3)</PresentationFormat>
  <Paragraphs>41</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Quattrocento Sans</vt:lpstr>
      <vt:lpstr>Arial</vt:lpstr>
      <vt:lpstr>Calibri</vt:lpstr>
      <vt:lpstr>Synergy_CF_YNR002</vt:lpstr>
      <vt:lpstr>Problem Statement Worksheet (Hypothesis Formation)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 Worksheet (Hypothesis Formation)</dc:title>
  <dc:creator>Christopher H</dc:creator>
  <cp:lastModifiedBy>Jacob Werschey</cp:lastModifiedBy>
  <cp:revision>4</cp:revision>
  <dcterms:modified xsi:type="dcterms:W3CDTF">2021-12-21T00:14:46Z</dcterms:modified>
</cp:coreProperties>
</file>