
<file path=[Content_Types].xml><?xml version="1.0" encoding="utf-8"?>
<Types xmlns="http://schemas.openxmlformats.org/package/2006/content-types">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varScale="1">
        <p:scale>
          <a:sx n="116" d="100"/>
          <a:sy n="116" d="100"/>
        </p:scale>
        <p:origin x="12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12/22/2021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199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1220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959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942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1926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864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887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2666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9379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42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12/22/2021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26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12/22/2021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666968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3" descr="Mt Fuji">
            <a:extLst>
              <a:ext uri="{FF2B5EF4-FFF2-40B4-BE49-F238E27FC236}">
                <a16:creationId xmlns:a16="http://schemas.microsoft.com/office/drawing/2014/main" id="{A2FF949A-4F28-4D38-99F4-60D2FAA3C426}"/>
              </a:ext>
            </a:extLst>
          </p:cNvPr>
          <p:cNvPicPr>
            <a:picLocks noChangeAspect="1"/>
          </p:cNvPicPr>
          <p:nvPr/>
        </p:nvPicPr>
        <p:blipFill rotWithShape="1">
          <a:blip r:embed="rId2">
            <a:alphaModFix amt="50000"/>
          </a:blip>
          <a:srcRect t="8540" r="-1" b="7168"/>
          <a:stretch/>
        </p:blipFill>
        <p:spPr>
          <a:xfrm>
            <a:off x="20" y="10"/>
            <a:ext cx="12188931" cy="6857990"/>
          </a:xfrm>
          <a:prstGeom prst="rect">
            <a:avLst/>
          </a:prstGeom>
        </p:spPr>
      </p:pic>
      <p:sp>
        <p:nvSpPr>
          <p:cNvPr id="2" name="Title 1">
            <a:extLst>
              <a:ext uri="{FF2B5EF4-FFF2-40B4-BE49-F238E27FC236}">
                <a16:creationId xmlns:a16="http://schemas.microsoft.com/office/drawing/2014/main" id="{27A9636B-206A-44F5-A9F1-351345D44B98}"/>
              </a:ext>
            </a:extLst>
          </p:cNvPr>
          <p:cNvSpPr>
            <a:spLocks noGrp="1"/>
          </p:cNvSpPr>
          <p:nvPr>
            <p:ph type="ctrTitle"/>
          </p:nvPr>
        </p:nvSpPr>
        <p:spPr>
          <a:xfrm>
            <a:off x="1527048" y="1124712"/>
            <a:ext cx="9144000" cy="3063240"/>
          </a:xfrm>
        </p:spPr>
        <p:txBody>
          <a:bodyPr>
            <a:noAutofit/>
          </a:bodyPr>
          <a:lstStyle/>
          <a:p>
            <a:pPr algn="ctr"/>
            <a:r>
              <a:rPr lang="en-US" sz="5400" dirty="0">
                <a:latin typeface="David" panose="020B0604020202020204" pitchFamily="34" charset="-79"/>
                <a:cs typeface="David" panose="020B0604020202020204" pitchFamily="34" charset="-79"/>
              </a:rPr>
              <a:t>Is Big Mountain optimally capitalized?</a:t>
            </a:r>
          </a:p>
        </p:txBody>
      </p:sp>
      <p:sp>
        <p:nvSpPr>
          <p:cNvPr id="3" name="Subtitle 2">
            <a:extLst>
              <a:ext uri="{FF2B5EF4-FFF2-40B4-BE49-F238E27FC236}">
                <a16:creationId xmlns:a16="http://schemas.microsoft.com/office/drawing/2014/main" id="{30EC9BCB-32DA-45D5-BC1B-6091DBFBF05D}"/>
              </a:ext>
            </a:extLst>
          </p:cNvPr>
          <p:cNvSpPr>
            <a:spLocks noGrp="1"/>
          </p:cNvSpPr>
          <p:nvPr>
            <p:ph type="subTitle" idx="1"/>
          </p:nvPr>
        </p:nvSpPr>
        <p:spPr>
          <a:xfrm>
            <a:off x="1527048" y="4599432"/>
            <a:ext cx="9144000" cy="1227520"/>
          </a:xfrm>
        </p:spPr>
        <p:txBody>
          <a:bodyPr>
            <a:normAutofit/>
          </a:bodyPr>
          <a:lstStyle/>
          <a:p>
            <a:pPr algn="ctr"/>
            <a:endParaRPr lang="en-US" sz="3200"/>
          </a:p>
        </p:txBody>
      </p:sp>
      <p:sp>
        <p:nvSpPr>
          <p:cNvPr id="63"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5668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139C-C47D-46D7-B7E3-4365D40EE11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36EB6E5-D0B9-4DEB-B9CE-A6E6B5E2CD14}"/>
              </a:ext>
            </a:extLst>
          </p:cNvPr>
          <p:cNvSpPr>
            <a:spLocks noGrp="1"/>
          </p:cNvSpPr>
          <p:nvPr>
            <p:ph idx="1"/>
          </p:nvPr>
        </p:nvSpPr>
        <p:spPr/>
        <p:txBody>
          <a:bodyPr/>
          <a:lstStyle/>
          <a:p>
            <a:r>
              <a:rPr lang="en-US" dirty="0"/>
              <a:t>Pricing strategy has been to charge a premium above the average price of resorts in its market segment</a:t>
            </a:r>
          </a:p>
          <a:p>
            <a:pPr lvl="1"/>
            <a:r>
              <a:rPr lang="en-US" dirty="0"/>
              <a:t>This approach does not provide a good sense of important some facilities are</a:t>
            </a:r>
          </a:p>
          <a:p>
            <a:pPr lvl="1"/>
            <a:r>
              <a:rPr lang="en-US" dirty="0"/>
              <a:t>Big Mountain is potentially not capitalizing on its facilities as much as it could</a:t>
            </a:r>
          </a:p>
          <a:p>
            <a:r>
              <a:rPr lang="en-US" dirty="0"/>
              <a:t>Big Mountain recently installed an additional chair lift that increases their operating costs by $1.5 million this season</a:t>
            </a:r>
          </a:p>
          <a:p>
            <a:r>
              <a:rPr lang="en-US" dirty="0"/>
              <a:t>What facilities justify higher ticket prices and which facilities can be scrapped or downgraded without undermining the current ticket price? How much can we increase ticket price with this new chair lift?</a:t>
            </a:r>
          </a:p>
        </p:txBody>
      </p:sp>
    </p:spTree>
    <p:extLst>
      <p:ext uri="{BB962C8B-B14F-4D97-AF65-F5344CB8AC3E}">
        <p14:creationId xmlns:p14="http://schemas.microsoft.com/office/powerpoint/2010/main" val="30572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EE4E-1F77-4202-834F-774C4CFCFB0E}"/>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1AA1F037-BF25-411C-B845-77916E5FE709}"/>
              </a:ext>
            </a:extLst>
          </p:cNvPr>
          <p:cNvSpPr>
            <a:spLocks noGrp="1"/>
          </p:cNvSpPr>
          <p:nvPr>
            <p:ph idx="1"/>
          </p:nvPr>
        </p:nvSpPr>
        <p:spPr/>
        <p:txBody>
          <a:bodyPr/>
          <a:lstStyle/>
          <a:p>
            <a:r>
              <a:rPr lang="en-US" dirty="0"/>
              <a:t>Big Mountain is currently under capitalized by at least $5 and at most $20 for a median price suggestion of $96 per Adult weekend tickets. </a:t>
            </a:r>
            <a:r>
              <a:rPr lang="en-US" dirty="0">
                <a:effectLst/>
                <a:latin typeface="The Hand (Body)"/>
                <a:ea typeface="Yu Mincho" panose="02020400000000000000" pitchFamily="18" charset="-128"/>
                <a:cs typeface="Times New Roman" panose="02020603050405020304" pitchFamily="18" charset="0"/>
              </a:rPr>
              <a:t>A new chair on its own would support a 29-cent increase in ticket price generating a $500K over the season while the operating costs of the chair are 1.5 million, an .87 cost per person.</a:t>
            </a:r>
          </a:p>
          <a:p>
            <a:r>
              <a:rPr lang="en-US" dirty="0">
                <a:latin typeface="The Hand (Body)"/>
                <a:ea typeface="Yu Mincho" panose="02020400000000000000" pitchFamily="18" charset="-128"/>
                <a:cs typeface="Times New Roman" panose="02020603050405020304" pitchFamily="18" charset="0"/>
              </a:rPr>
              <a:t>Adding a run 150 feet lower than our BM’s lowest point and adding a chair lift supports a $2 ticket price increase with a $3.5 million expected revenue increase. This is the highest of all four proposed plans. Adding 2 acres of snow area </a:t>
            </a:r>
            <a:r>
              <a:rPr lang="en-US" dirty="0" err="1">
                <a:latin typeface="The Hand (Body)"/>
                <a:ea typeface="Yu Mincho" panose="02020400000000000000" pitchFamily="18" charset="-128"/>
                <a:cs typeface="Times New Roman" panose="02020603050405020304" pitchFamily="18" charset="0"/>
              </a:rPr>
              <a:t>neight</a:t>
            </a:r>
            <a:r>
              <a:rPr lang="en-US" dirty="0">
                <a:latin typeface="The Hand (Body)"/>
                <a:ea typeface="Yu Mincho" panose="02020400000000000000" pitchFamily="18" charset="-128"/>
                <a:cs typeface="Times New Roman" panose="02020603050405020304" pitchFamily="18" charset="0"/>
              </a:rPr>
              <a:t> increases or decreased supported ticket price. </a:t>
            </a:r>
            <a:endParaRPr lang="en-US" dirty="0">
              <a:latin typeface="The Hand (Body)"/>
            </a:endParaRPr>
          </a:p>
        </p:txBody>
      </p:sp>
    </p:spTree>
    <p:extLst>
      <p:ext uri="{BB962C8B-B14F-4D97-AF65-F5344CB8AC3E}">
        <p14:creationId xmlns:p14="http://schemas.microsoft.com/office/powerpoint/2010/main" val="5119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1E1F8A3-E0E5-46E2-9C45-5486A23D9DB8}"/>
              </a:ext>
            </a:extLst>
          </p:cNvPr>
          <p:cNvGraphicFramePr>
            <a:graphicFrameLocks noChangeAspect="1"/>
          </p:cNvGraphicFramePr>
          <p:nvPr>
            <p:extLst>
              <p:ext uri="{D42A27DB-BD31-4B8C-83A1-F6EECF244321}">
                <p14:modId xmlns:p14="http://schemas.microsoft.com/office/powerpoint/2010/main" val="2726994217"/>
              </p:ext>
            </p:extLst>
          </p:nvPr>
        </p:nvGraphicFramePr>
        <p:xfrm>
          <a:off x="2811463" y="2217738"/>
          <a:ext cx="10317162" cy="4097337"/>
        </p:xfrm>
        <a:graphic>
          <a:graphicData uri="http://schemas.openxmlformats.org/presentationml/2006/ole">
            <mc:AlternateContent xmlns:mc="http://schemas.openxmlformats.org/markup-compatibility/2006">
              <mc:Choice xmlns:v="urn:schemas-microsoft-com:vml" Requires="v">
                <p:oleObj spid="_x0000_s1033" name="Document" r:id="rId3" imgW="10548874" imgH="4196408" progId="Word.Document.8">
                  <p:embed/>
                </p:oleObj>
              </mc:Choice>
              <mc:Fallback>
                <p:oleObj name="Document" r:id="rId3" imgW="10548874" imgH="4196408" progId="Word.Document.8">
                  <p:embed/>
                  <p:pic>
                    <p:nvPicPr>
                      <p:cNvPr id="0" name=""/>
                      <p:cNvPicPr/>
                      <p:nvPr/>
                    </p:nvPicPr>
                    <p:blipFill>
                      <a:blip r:embed="rId4"/>
                      <a:stretch>
                        <a:fillRect/>
                      </a:stretch>
                    </p:blipFill>
                    <p:spPr>
                      <a:xfrm>
                        <a:off x="2811463" y="2217738"/>
                        <a:ext cx="10317162" cy="409733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762EE4E-1F77-4202-834F-774C4CFCFB0E}"/>
              </a:ext>
            </a:extLst>
          </p:cNvPr>
          <p:cNvSpPr>
            <a:spLocks noGrp="1"/>
          </p:cNvSpPr>
          <p:nvPr>
            <p:ph type="title"/>
          </p:nvPr>
        </p:nvSpPr>
        <p:spPr/>
        <p:txBody>
          <a:bodyPr/>
          <a:lstStyle/>
          <a:p>
            <a:r>
              <a:rPr lang="en-US" dirty="0"/>
              <a:t>Model analysis and results</a:t>
            </a:r>
          </a:p>
        </p:txBody>
      </p:sp>
      <p:pic>
        <p:nvPicPr>
          <p:cNvPr id="1026" name="Picture 2">
            <a:extLst>
              <a:ext uri="{FF2B5EF4-FFF2-40B4-BE49-F238E27FC236}">
                <a16:creationId xmlns:a16="http://schemas.microsoft.com/office/drawing/2014/main" id="{3A30CD21-560D-43FE-B63C-9E76FDFBEB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0152" y="2022701"/>
            <a:ext cx="5628593" cy="42923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016418-0852-41D8-AC4D-631BAC1966B9}"/>
              </a:ext>
            </a:extLst>
          </p:cNvPr>
          <p:cNvSpPr txBox="1"/>
          <p:nvPr/>
        </p:nvSpPr>
        <p:spPr>
          <a:xfrm>
            <a:off x="1013255" y="2026509"/>
            <a:ext cx="4654378" cy="3453189"/>
          </a:xfrm>
          <a:prstGeom prst="rect">
            <a:avLst/>
          </a:prstGeom>
          <a:noFill/>
        </p:spPr>
        <p:txBody>
          <a:bodyPr wrap="square">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Big Mountain’s suggested Adult Weekend Ticket Price is $96 , give or take $10 – the mean absolute error of the model</a:t>
            </a:r>
            <a:endParaRPr lang="en-US" sz="11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This model has half the error of guessing the average price of other resorts from the same data set (~ $19)</a:t>
            </a:r>
            <a:endParaRPr lang="en-US" sz="11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The model found the following features to be of important to gauging ticket price.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100" dirty="0" err="1">
                <a:effectLst/>
                <a:latin typeface="Calibri" panose="020F0502020204030204" pitchFamily="34" charset="0"/>
                <a:ea typeface="Yu Mincho" panose="02020400000000000000" pitchFamily="18" charset="-128"/>
                <a:cs typeface="Times New Roman" panose="02020603050405020304" pitchFamily="18" charset="0"/>
              </a:rPr>
              <a:t>FastQuads</a:t>
            </a:r>
            <a:r>
              <a:rPr lang="en-US" sz="1100" dirty="0">
                <a:effectLst/>
                <a:latin typeface="Calibri" panose="020F0502020204030204" pitchFamily="34" charset="0"/>
                <a:ea typeface="Yu Mincho" panose="02020400000000000000" pitchFamily="18" charset="-128"/>
                <a:cs typeface="Times New Roman" panose="02020603050405020304" pitchFamily="18" charset="0"/>
              </a:rPr>
              <a:t>, R</a:t>
            </a:r>
            <a:r>
              <a:rPr lang="en-US" sz="1100" dirty="0">
                <a:latin typeface="Calibri" panose="020F0502020204030204" pitchFamily="34" charset="0"/>
                <a:ea typeface="Yu Mincho" panose="02020400000000000000" pitchFamily="18" charset="-128"/>
                <a:cs typeface="Times New Roman" panose="02020603050405020304" pitchFamily="18" charset="0"/>
              </a:rPr>
              <a:t>uns, </a:t>
            </a:r>
            <a:r>
              <a:rPr lang="en-US" sz="1100" dirty="0" err="1">
                <a:latin typeface="Calibri" panose="020F0502020204030204" pitchFamily="34" charset="0"/>
                <a:ea typeface="Yu Mincho" panose="02020400000000000000" pitchFamily="18" charset="-128"/>
                <a:cs typeface="Times New Roman" panose="02020603050405020304" pitchFamily="18" charset="0"/>
              </a:rPr>
              <a:t>Snow_Making_ac</a:t>
            </a:r>
            <a:r>
              <a:rPr lang="en-US" sz="1100" dirty="0">
                <a:latin typeface="Calibri" panose="020F0502020204030204" pitchFamily="34" charset="0"/>
                <a:ea typeface="Yu Mincho" panose="02020400000000000000" pitchFamily="18" charset="-128"/>
                <a:cs typeface="Times New Roman" panose="02020603050405020304" pitchFamily="18" charset="0"/>
              </a:rPr>
              <a:t>, vertical _drop</a:t>
            </a:r>
            <a:endParaRPr lang="en-US" sz="11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endParaRPr lang="en-US" sz="11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276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FC67-82B2-4E93-9758-F973E0A55ECD}"/>
              </a:ext>
            </a:extLst>
          </p:cNvPr>
          <p:cNvSpPr>
            <a:spLocks noGrp="1"/>
          </p:cNvSpPr>
          <p:nvPr>
            <p:ph type="title"/>
          </p:nvPr>
        </p:nvSpPr>
        <p:spPr/>
        <p:txBody>
          <a:bodyPr>
            <a:normAutofit/>
          </a:bodyPr>
          <a:lstStyle/>
          <a:p>
            <a:r>
              <a:rPr lang="en-US"/>
              <a:t>High value in areas where BM excels</a:t>
            </a:r>
            <a:endParaRPr lang="en-US" dirty="0"/>
          </a:p>
        </p:txBody>
      </p:sp>
      <p:sp>
        <p:nvSpPr>
          <p:cNvPr id="3" name="Content Placeholder 2">
            <a:extLst>
              <a:ext uri="{FF2B5EF4-FFF2-40B4-BE49-F238E27FC236}">
                <a16:creationId xmlns:a16="http://schemas.microsoft.com/office/drawing/2014/main" id="{41417FAB-854D-4615-A71A-C5A61F081653}"/>
              </a:ext>
            </a:extLst>
          </p:cNvPr>
          <p:cNvSpPr>
            <a:spLocks noGrp="1"/>
          </p:cNvSpPr>
          <p:nvPr>
            <p:ph idx="1"/>
          </p:nvPr>
        </p:nvSpPr>
        <p:spPr/>
        <p:txBody>
          <a:bodyPr/>
          <a:lstStyle/>
          <a:p>
            <a:r>
              <a:rPr lang="en-US" dirty="0"/>
              <a:t>Model found high value in </a:t>
            </a:r>
            <a:r>
              <a:rPr lang="en-US" dirty="0" err="1"/>
              <a:t>FastQudas</a:t>
            </a:r>
            <a:r>
              <a:rPr lang="en-US" dirty="0"/>
              <a:t>, </a:t>
            </a:r>
            <a:r>
              <a:rPr lang="en-US" dirty="0" err="1"/>
              <a:t>Snow_Making_ac</a:t>
            </a:r>
            <a:r>
              <a:rPr lang="en-US" dirty="0"/>
              <a:t>, total runs, and vertical drops, where BM is ahead</a:t>
            </a:r>
          </a:p>
          <a:p>
            <a:endParaRPr lang="en-US" dirty="0"/>
          </a:p>
        </p:txBody>
      </p:sp>
      <p:pic>
        <p:nvPicPr>
          <p:cNvPr id="4" name="Picture 4">
            <a:extLst>
              <a:ext uri="{FF2B5EF4-FFF2-40B4-BE49-F238E27FC236}">
                <a16:creationId xmlns:a16="http://schemas.microsoft.com/office/drawing/2014/main" id="{63BB1473-DF37-4332-8509-BCE16844B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823" y="2361570"/>
            <a:ext cx="4137369" cy="22735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FB0A8C6F-49C5-4DC4-9172-63C389ABE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072" y="4635074"/>
            <a:ext cx="4137372" cy="22735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a:extLst>
              <a:ext uri="{FF2B5EF4-FFF2-40B4-BE49-F238E27FC236}">
                <a16:creationId xmlns:a16="http://schemas.microsoft.com/office/drawing/2014/main" id="{AC4116B2-B5C5-4A5B-9FF0-865E53BF7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845" y="2361570"/>
            <a:ext cx="4178333" cy="22735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a:extLst>
              <a:ext uri="{FF2B5EF4-FFF2-40B4-BE49-F238E27FC236}">
                <a16:creationId xmlns:a16="http://schemas.microsoft.com/office/drawing/2014/main" id="{73242446-CE1E-4171-A6A9-30A1DD4C1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845" y="4635074"/>
            <a:ext cx="4137369" cy="227350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AE24A468-A4B2-4FD6-B83E-9392396CE8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8668530" y="3357947"/>
            <a:ext cx="3998071" cy="2476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67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EE4E-1F77-4202-834F-774C4CFCFB0E}"/>
              </a:ext>
            </a:extLst>
          </p:cNvPr>
          <p:cNvSpPr>
            <a:spLocks noGrp="1"/>
          </p:cNvSpPr>
          <p:nvPr>
            <p:ph type="title"/>
          </p:nvPr>
        </p:nvSpPr>
        <p:spPr/>
        <p:txBody>
          <a:bodyPr/>
          <a:lstStyle/>
          <a:p>
            <a:r>
              <a:rPr lang="en-US" dirty="0"/>
              <a:t>Summary </a:t>
            </a:r>
            <a:r>
              <a:rPr lang="en-US"/>
              <a:t>and conclusion</a:t>
            </a:r>
          </a:p>
        </p:txBody>
      </p:sp>
      <p:sp>
        <p:nvSpPr>
          <p:cNvPr id="3" name="Content Placeholder 2">
            <a:extLst>
              <a:ext uri="{FF2B5EF4-FFF2-40B4-BE49-F238E27FC236}">
                <a16:creationId xmlns:a16="http://schemas.microsoft.com/office/drawing/2014/main" id="{1AA1F037-BF25-411C-B845-77916E5FE709}"/>
              </a:ext>
            </a:extLst>
          </p:cNvPr>
          <p:cNvSpPr>
            <a:spLocks noGrp="1"/>
          </p:cNvSpPr>
          <p:nvPr>
            <p:ph idx="1"/>
          </p:nvPr>
        </p:nvSpPr>
        <p:spPr/>
        <p:txBody>
          <a:bodyPr>
            <a:normAutofit/>
          </a:bodyPr>
          <a:lstStyle/>
          <a:p>
            <a:r>
              <a:rPr lang="en-US" dirty="0"/>
              <a:t>Big Mountain’s pricing model as it stands, in the most conservative of estimate is leaving $8.75 million in yearly revenue on the table. </a:t>
            </a:r>
          </a:p>
          <a:p>
            <a:r>
              <a:rPr lang="en-US" dirty="0"/>
              <a:t>Installing another chair on its own would take 3 years to pay off given the supported price.</a:t>
            </a:r>
          </a:p>
          <a:p>
            <a:r>
              <a:rPr lang="en-US" dirty="0"/>
              <a:t>Given the operating costs of different features together with the results of the model, an optimal set of facility changes given time and budget constraints should be possible using a linear program</a:t>
            </a:r>
          </a:p>
          <a:p>
            <a:r>
              <a:rPr lang="en-US" dirty="0"/>
              <a:t>The model could serve as the basis for an interactive tool used by business leaders and analysts, to compare different combinations of changes for the revenue of black mountain against one another at their leisure</a:t>
            </a:r>
          </a:p>
        </p:txBody>
      </p:sp>
    </p:spTree>
    <p:extLst>
      <p:ext uri="{BB962C8B-B14F-4D97-AF65-F5344CB8AC3E}">
        <p14:creationId xmlns:p14="http://schemas.microsoft.com/office/powerpoint/2010/main" val="3759243851"/>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A252F"/>
      </a:dk2>
      <a:lt2>
        <a:srgbClr val="F0F3F1"/>
      </a:lt2>
      <a:accent1>
        <a:srgbClr val="C34DAF"/>
      </a:accent1>
      <a:accent2>
        <a:srgbClr val="943BB1"/>
      </a:accent2>
      <a:accent3>
        <a:srgbClr val="754DC3"/>
      </a:accent3>
      <a:accent4>
        <a:srgbClr val="3D46B2"/>
      </a:accent4>
      <a:accent5>
        <a:srgbClr val="4D87C3"/>
      </a:accent5>
      <a:accent6>
        <a:srgbClr val="3BA7B1"/>
      </a:accent6>
      <a:hlink>
        <a:srgbClr val="3F69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676</TotalTime>
  <Words>458</Words>
  <Application>Microsoft Office PowerPoint</Application>
  <PresentationFormat>Widescreen</PresentationFormat>
  <Paragraphs>23</Paragraphs>
  <Slides>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4" baseType="lpstr">
      <vt:lpstr>The Hand (Body)</vt:lpstr>
      <vt:lpstr>Arial</vt:lpstr>
      <vt:lpstr>Calibri</vt:lpstr>
      <vt:lpstr>David</vt:lpstr>
      <vt:lpstr>Modern Love</vt:lpstr>
      <vt:lpstr>The Hand</vt:lpstr>
      <vt:lpstr>SketchyVTI</vt:lpstr>
      <vt:lpstr>Microsoft Word 97 - 2003 Document</vt:lpstr>
      <vt:lpstr>Is Big Mountain optimally capitalized?</vt:lpstr>
      <vt:lpstr>Background</vt:lpstr>
      <vt:lpstr>Key Findings</vt:lpstr>
      <vt:lpstr>Model analysis and results</vt:lpstr>
      <vt:lpstr>High value in areas where BM excels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Werschey</dc:creator>
  <cp:lastModifiedBy>Jacob Werschey</cp:lastModifiedBy>
  <cp:revision>9</cp:revision>
  <dcterms:created xsi:type="dcterms:W3CDTF">2021-12-21T15:41:04Z</dcterms:created>
  <dcterms:modified xsi:type="dcterms:W3CDTF">2021-12-23T01:15:42Z</dcterms:modified>
</cp:coreProperties>
</file>