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260" r:id="rId4"/>
    <p:sldId id="257" r:id="rId5"/>
    <p:sldId id="286" r:id="rId6"/>
    <p:sldId id="280" r:id="rId7"/>
    <p:sldId id="258" r:id="rId8"/>
    <p:sldId id="294" r:id="rId9"/>
    <p:sldId id="289" r:id="rId10"/>
    <p:sldId id="293" r:id="rId11"/>
    <p:sldId id="292" r:id="rId12"/>
    <p:sldId id="296" r:id="rId13"/>
    <p:sldId id="298" r:id="rId14"/>
    <p:sldId id="278" r:id="rId15"/>
    <p:sldId id="300" r:id="rId16"/>
    <p:sldId id="301" r:id="rId17"/>
    <p:sldId id="261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BCEFF9-95C7-4FF8-9F8E-6BE70017D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4F05A-88DB-422C-ADD7-90C27965E921}">
      <dgm:prSet/>
      <dgm:spPr/>
      <dgm:t>
        <a:bodyPr/>
        <a:lstStyle/>
        <a:p>
          <a:r>
            <a:rPr lang="en-US" dirty="0"/>
            <a:t>XGBOOST and Logistic Regression with 5-fold Cross validation using </a:t>
          </a:r>
          <a:r>
            <a:rPr lang="en-US" dirty="0" err="1"/>
            <a:t>BayesSearchCV</a:t>
          </a:r>
          <a:endParaRPr lang="en-US" dirty="0"/>
        </a:p>
      </dgm:t>
    </dgm:pt>
    <dgm:pt modelId="{7C09F6C6-DBFB-4216-8C6B-A631AA7D47A1}" type="parTrans" cxnId="{713BBD1B-9A83-4768-93A1-AD89C8F71D87}">
      <dgm:prSet/>
      <dgm:spPr/>
      <dgm:t>
        <a:bodyPr/>
        <a:lstStyle/>
        <a:p>
          <a:endParaRPr lang="en-US"/>
        </a:p>
      </dgm:t>
    </dgm:pt>
    <dgm:pt modelId="{5525874D-4E1D-4ED8-91D9-E645C1C1340F}" type="sibTrans" cxnId="{713BBD1B-9A83-4768-93A1-AD89C8F71D87}">
      <dgm:prSet/>
      <dgm:spPr/>
      <dgm:t>
        <a:bodyPr/>
        <a:lstStyle/>
        <a:p>
          <a:endParaRPr lang="en-US"/>
        </a:p>
      </dgm:t>
    </dgm:pt>
    <dgm:pt modelId="{B1AAB139-F3F6-40AF-A3AC-C14BC600AAF8}">
      <dgm:prSet/>
      <dgm:spPr/>
      <dgm:t>
        <a:bodyPr/>
        <a:lstStyle/>
        <a:p>
          <a:r>
            <a:rPr lang="en-US" dirty="0"/>
            <a:t>Mathews correlation coefficient was chosen as the target parameter for detecting the minority class (Divorced)</a:t>
          </a:r>
        </a:p>
      </dgm:t>
    </dgm:pt>
    <dgm:pt modelId="{10AEB784-72AD-4E3F-B292-562D7093B199}" type="parTrans" cxnId="{2CCD837A-F401-4FE9-B831-48318335180D}">
      <dgm:prSet/>
      <dgm:spPr/>
      <dgm:t>
        <a:bodyPr/>
        <a:lstStyle/>
        <a:p>
          <a:endParaRPr lang="en-US"/>
        </a:p>
      </dgm:t>
    </dgm:pt>
    <dgm:pt modelId="{22089197-1A19-43E6-89CA-6D1F1FFE30A2}" type="sibTrans" cxnId="{2CCD837A-F401-4FE9-B831-48318335180D}">
      <dgm:prSet/>
      <dgm:spPr/>
      <dgm:t>
        <a:bodyPr/>
        <a:lstStyle/>
        <a:p>
          <a:endParaRPr lang="en-US"/>
        </a:p>
      </dgm:t>
    </dgm:pt>
    <dgm:pt modelId="{12B9769B-5FA0-47B4-B268-7CE4C7D71C6F}">
      <dgm:prSet/>
      <dgm:spPr/>
      <dgm:t>
        <a:bodyPr/>
        <a:lstStyle/>
        <a:p>
          <a:r>
            <a:rPr lang="en-US" dirty="0"/>
            <a:t>SMOTE</a:t>
          </a:r>
          <a:r>
            <a:rPr lang="en-US" baseline="0" dirty="0"/>
            <a:t> was tried on both models but caused a XGBOOST to simply guess everyone was Divorced.</a:t>
          </a:r>
          <a:endParaRPr lang="en-US" dirty="0"/>
        </a:p>
      </dgm:t>
    </dgm:pt>
    <dgm:pt modelId="{E0AABED2-2F77-48E3-89C3-8A4BB4CB7FC8}" type="parTrans" cxnId="{7501C1F5-C15E-4261-A0A6-7320D5B07BD1}">
      <dgm:prSet/>
      <dgm:spPr/>
      <dgm:t>
        <a:bodyPr/>
        <a:lstStyle/>
        <a:p>
          <a:endParaRPr lang="en-US"/>
        </a:p>
      </dgm:t>
    </dgm:pt>
    <dgm:pt modelId="{809EFE9F-F0A0-48CB-8656-5B9AD668764D}" type="sibTrans" cxnId="{7501C1F5-C15E-4261-A0A6-7320D5B07BD1}">
      <dgm:prSet/>
      <dgm:spPr/>
      <dgm:t>
        <a:bodyPr/>
        <a:lstStyle/>
        <a:p>
          <a:endParaRPr lang="en-US"/>
        </a:p>
      </dgm:t>
    </dgm:pt>
    <dgm:pt modelId="{7397AA76-C1B3-4766-9EB7-7330124D15AB}">
      <dgm:prSet/>
      <dgm:spPr/>
      <dgm:t>
        <a:bodyPr/>
        <a:lstStyle/>
        <a:p>
          <a:r>
            <a:rPr lang="en-US" dirty="0"/>
            <a:t>Income and age were strong predictors in both models.</a:t>
          </a:r>
        </a:p>
      </dgm:t>
    </dgm:pt>
    <dgm:pt modelId="{1F40F14F-17CF-4F74-A609-39E517E62D50}" type="parTrans" cxnId="{C4655C2E-CB4D-49AA-AD6B-76176FEE766C}">
      <dgm:prSet/>
      <dgm:spPr/>
      <dgm:t>
        <a:bodyPr/>
        <a:lstStyle/>
        <a:p>
          <a:endParaRPr lang="en-US"/>
        </a:p>
      </dgm:t>
    </dgm:pt>
    <dgm:pt modelId="{3CF27743-D367-4B5F-ADC7-B5160023F37B}" type="sibTrans" cxnId="{C4655C2E-CB4D-49AA-AD6B-76176FEE766C}">
      <dgm:prSet/>
      <dgm:spPr/>
      <dgm:t>
        <a:bodyPr/>
        <a:lstStyle/>
        <a:p>
          <a:endParaRPr lang="en-US"/>
        </a:p>
      </dgm:t>
    </dgm:pt>
    <dgm:pt modelId="{0A8E2A8A-B6F1-420F-ACE0-7FEB268245BD}">
      <dgm:prSet/>
      <dgm:spPr/>
      <dgm:t>
        <a:bodyPr/>
        <a:lstStyle/>
        <a:p>
          <a:r>
            <a:rPr lang="en-US" dirty="0"/>
            <a:t>XGBOOST had better performance and produced more actionable results.</a:t>
          </a:r>
        </a:p>
      </dgm:t>
    </dgm:pt>
    <dgm:pt modelId="{2FC59FD8-1D89-4764-99D2-CB5B61B968D1}" type="parTrans" cxnId="{E6752DE5-E644-478C-B216-B4F0F68914ED}">
      <dgm:prSet/>
      <dgm:spPr/>
      <dgm:t>
        <a:bodyPr/>
        <a:lstStyle/>
        <a:p>
          <a:endParaRPr lang="en-US"/>
        </a:p>
      </dgm:t>
    </dgm:pt>
    <dgm:pt modelId="{AB6CDAA9-C67D-4C37-BD7F-F2B0BEE66D0A}" type="sibTrans" cxnId="{E6752DE5-E644-478C-B216-B4F0F68914ED}">
      <dgm:prSet/>
      <dgm:spPr/>
      <dgm:t>
        <a:bodyPr/>
        <a:lstStyle/>
        <a:p>
          <a:endParaRPr lang="en-US"/>
        </a:p>
      </dgm:t>
    </dgm:pt>
    <dgm:pt modelId="{14A5982C-908C-40BB-824C-D6B7B6FD55DB}" type="pres">
      <dgm:prSet presAssocID="{39BCEFF9-95C7-4FF8-9F8E-6BE70017D7C4}" presName="linear" presStyleCnt="0">
        <dgm:presLayoutVars>
          <dgm:animLvl val="lvl"/>
          <dgm:resizeHandles val="exact"/>
        </dgm:presLayoutVars>
      </dgm:prSet>
      <dgm:spPr/>
    </dgm:pt>
    <dgm:pt modelId="{4003BD62-633B-4231-B4FE-3B61C4FB1CBA}" type="pres">
      <dgm:prSet presAssocID="{CD04F05A-88DB-422C-ADD7-90C27965E9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A7C731-1455-472C-9CA1-FF2CAF509AB9}" type="pres">
      <dgm:prSet presAssocID="{5525874D-4E1D-4ED8-91D9-E645C1C1340F}" presName="spacer" presStyleCnt="0"/>
      <dgm:spPr/>
    </dgm:pt>
    <dgm:pt modelId="{FC11ED13-8234-4BDD-8CF9-F2D94D3D6837}" type="pres">
      <dgm:prSet presAssocID="{B1AAB139-F3F6-40AF-A3AC-C14BC600AA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667255-2B8F-461B-BD7E-DA28A057B6E4}" type="pres">
      <dgm:prSet presAssocID="{22089197-1A19-43E6-89CA-6D1F1FFE30A2}" presName="spacer" presStyleCnt="0"/>
      <dgm:spPr/>
    </dgm:pt>
    <dgm:pt modelId="{F89D69F6-8A1A-4B1F-A0D8-E7E676D1086B}" type="pres">
      <dgm:prSet presAssocID="{12B9769B-5FA0-47B4-B268-7CE4C7D71C6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307053-C0CB-422E-BF8B-BEF49451EB0A}" type="pres">
      <dgm:prSet presAssocID="{809EFE9F-F0A0-48CB-8656-5B9AD668764D}" presName="spacer" presStyleCnt="0"/>
      <dgm:spPr/>
    </dgm:pt>
    <dgm:pt modelId="{8DC121BD-2F28-410C-9258-41E0ED048AAC}" type="pres">
      <dgm:prSet presAssocID="{7397AA76-C1B3-4766-9EB7-7330124D15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49CB3A-FE37-4277-9588-5676B7080B03}" type="pres">
      <dgm:prSet presAssocID="{3CF27743-D367-4B5F-ADC7-B5160023F37B}" presName="spacer" presStyleCnt="0"/>
      <dgm:spPr/>
    </dgm:pt>
    <dgm:pt modelId="{53C3B6B3-A4E9-4691-AEE8-4204040AB318}" type="pres">
      <dgm:prSet presAssocID="{0A8E2A8A-B6F1-420F-ACE0-7FEB268245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431A0E-00EB-48A8-BD42-A5C63916890C}" type="presOf" srcId="{B1AAB139-F3F6-40AF-A3AC-C14BC600AAF8}" destId="{FC11ED13-8234-4BDD-8CF9-F2D94D3D6837}" srcOrd="0" destOrd="0" presId="urn:microsoft.com/office/officeart/2005/8/layout/vList2"/>
    <dgm:cxn modelId="{713BBD1B-9A83-4768-93A1-AD89C8F71D87}" srcId="{39BCEFF9-95C7-4FF8-9F8E-6BE70017D7C4}" destId="{CD04F05A-88DB-422C-ADD7-90C27965E921}" srcOrd="0" destOrd="0" parTransId="{7C09F6C6-DBFB-4216-8C6B-A631AA7D47A1}" sibTransId="{5525874D-4E1D-4ED8-91D9-E645C1C1340F}"/>
    <dgm:cxn modelId="{C4655C2E-CB4D-49AA-AD6B-76176FEE766C}" srcId="{39BCEFF9-95C7-4FF8-9F8E-6BE70017D7C4}" destId="{7397AA76-C1B3-4766-9EB7-7330124D15AB}" srcOrd="3" destOrd="0" parTransId="{1F40F14F-17CF-4F74-A609-39E517E62D50}" sibTransId="{3CF27743-D367-4B5F-ADC7-B5160023F37B}"/>
    <dgm:cxn modelId="{001DAD32-BBFE-414A-8781-A16F5097BB19}" type="presOf" srcId="{0A8E2A8A-B6F1-420F-ACE0-7FEB268245BD}" destId="{53C3B6B3-A4E9-4691-AEE8-4204040AB318}" srcOrd="0" destOrd="0" presId="urn:microsoft.com/office/officeart/2005/8/layout/vList2"/>
    <dgm:cxn modelId="{E0A2CD67-67EC-49E8-8D26-495E6E31ABBB}" type="presOf" srcId="{7397AA76-C1B3-4766-9EB7-7330124D15AB}" destId="{8DC121BD-2F28-410C-9258-41E0ED048AAC}" srcOrd="0" destOrd="0" presId="urn:microsoft.com/office/officeart/2005/8/layout/vList2"/>
    <dgm:cxn modelId="{8A135356-2143-4121-96DF-C982F0AD7468}" type="presOf" srcId="{12B9769B-5FA0-47B4-B268-7CE4C7D71C6F}" destId="{F89D69F6-8A1A-4B1F-A0D8-E7E676D1086B}" srcOrd="0" destOrd="0" presId="urn:microsoft.com/office/officeart/2005/8/layout/vList2"/>
    <dgm:cxn modelId="{2CCD837A-F401-4FE9-B831-48318335180D}" srcId="{39BCEFF9-95C7-4FF8-9F8E-6BE70017D7C4}" destId="{B1AAB139-F3F6-40AF-A3AC-C14BC600AAF8}" srcOrd="1" destOrd="0" parTransId="{10AEB784-72AD-4E3F-B292-562D7093B199}" sibTransId="{22089197-1A19-43E6-89CA-6D1F1FFE30A2}"/>
    <dgm:cxn modelId="{B431ED85-31B1-4C57-B7FF-E831F33838D1}" type="presOf" srcId="{39BCEFF9-95C7-4FF8-9F8E-6BE70017D7C4}" destId="{14A5982C-908C-40BB-824C-D6B7B6FD55DB}" srcOrd="0" destOrd="0" presId="urn:microsoft.com/office/officeart/2005/8/layout/vList2"/>
    <dgm:cxn modelId="{E6752DE5-E644-478C-B216-B4F0F68914ED}" srcId="{39BCEFF9-95C7-4FF8-9F8E-6BE70017D7C4}" destId="{0A8E2A8A-B6F1-420F-ACE0-7FEB268245BD}" srcOrd="4" destOrd="0" parTransId="{2FC59FD8-1D89-4764-99D2-CB5B61B968D1}" sibTransId="{AB6CDAA9-C67D-4C37-BD7F-F2B0BEE66D0A}"/>
    <dgm:cxn modelId="{5EA7CBED-B263-47D7-A7C5-479F8ACE6DF9}" type="presOf" srcId="{CD04F05A-88DB-422C-ADD7-90C27965E921}" destId="{4003BD62-633B-4231-B4FE-3B61C4FB1CBA}" srcOrd="0" destOrd="0" presId="urn:microsoft.com/office/officeart/2005/8/layout/vList2"/>
    <dgm:cxn modelId="{7501C1F5-C15E-4261-A0A6-7320D5B07BD1}" srcId="{39BCEFF9-95C7-4FF8-9F8E-6BE70017D7C4}" destId="{12B9769B-5FA0-47B4-B268-7CE4C7D71C6F}" srcOrd="2" destOrd="0" parTransId="{E0AABED2-2F77-48E3-89C3-8A4BB4CB7FC8}" sibTransId="{809EFE9F-F0A0-48CB-8656-5B9AD668764D}"/>
    <dgm:cxn modelId="{AC82EAEF-BB81-4D20-8264-E5575A635308}" type="presParOf" srcId="{14A5982C-908C-40BB-824C-D6B7B6FD55DB}" destId="{4003BD62-633B-4231-B4FE-3B61C4FB1CBA}" srcOrd="0" destOrd="0" presId="urn:microsoft.com/office/officeart/2005/8/layout/vList2"/>
    <dgm:cxn modelId="{A51CB536-380D-400B-8567-CB60A0474F59}" type="presParOf" srcId="{14A5982C-908C-40BB-824C-D6B7B6FD55DB}" destId="{1AA7C731-1455-472C-9CA1-FF2CAF509AB9}" srcOrd="1" destOrd="0" presId="urn:microsoft.com/office/officeart/2005/8/layout/vList2"/>
    <dgm:cxn modelId="{42F75EA7-CFAF-417A-A4AB-F28B0D4BA25A}" type="presParOf" srcId="{14A5982C-908C-40BB-824C-D6B7B6FD55DB}" destId="{FC11ED13-8234-4BDD-8CF9-F2D94D3D6837}" srcOrd="2" destOrd="0" presId="urn:microsoft.com/office/officeart/2005/8/layout/vList2"/>
    <dgm:cxn modelId="{33EDEC62-BA51-416F-AC37-DD49A4B1BA44}" type="presParOf" srcId="{14A5982C-908C-40BB-824C-D6B7B6FD55DB}" destId="{88667255-2B8F-461B-BD7E-DA28A057B6E4}" srcOrd="3" destOrd="0" presId="urn:microsoft.com/office/officeart/2005/8/layout/vList2"/>
    <dgm:cxn modelId="{B8025ED4-D27D-4E04-80EE-3D5D2AFE5B28}" type="presParOf" srcId="{14A5982C-908C-40BB-824C-D6B7B6FD55DB}" destId="{F89D69F6-8A1A-4B1F-A0D8-E7E676D1086B}" srcOrd="4" destOrd="0" presId="urn:microsoft.com/office/officeart/2005/8/layout/vList2"/>
    <dgm:cxn modelId="{BDA4A6ED-3029-4399-B1C6-7FF1DA182F47}" type="presParOf" srcId="{14A5982C-908C-40BB-824C-D6B7B6FD55DB}" destId="{43307053-C0CB-422E-BF8B-BEF49451EB0A}" srcOrd="5" destOrd="0" presId="urn:microsoft.com/office/officeart/2005/8/layout/vList2"/>
    <dgm:cxn modelId="{2D7BCEC1-A0BB-4EFB-BBB6-D8F3B4550B6C}" type="presParOf" srcId="{14A5982C-908C-40BB-824C-D6B7B6FD55DB}" destId="{8DC121BD-2F28-410C-9258-41E0ED048AAC}" srcOrd="6" destOrd="0" presId="urn:microsoft.com/office/officeart/2005/8/layout/vList2"/>
    <dgm:cxn modelId="{DA7C62BA-55F9-4C88-8C1F-3CEA9CD73DC2}" type="presParOf" srcId="{14A5982C-908C-40BB-824C-D6B7B6FD55DB}" destId="{6D49CB3A-FE37-4277-9588-5676B7080B03}" srcOrd="7" destOrd="0" presId="urn:microsoft.com/office/officeart/2005/8/layout/vList2"/>
    <dgm:cxn modelId="{F920A639-DFC0-433A-93B1-F57F52C380C6}" type="presParOf" srcId="{14A5982C-908C-40BB-824C-D6B7B6FD55DB}" destId="{53C3B6B3-A4E9-4691-AEE8-4204040AB3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BCEFF9-95C7-4FF8-9F8E-6BE70017D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4F05A-88DB-422C-ADD7-90C27965E921}">
      <dgm:prSet/>
      <dgm:spPr/>
      <dgm:t>
        <a:bodyPr/>
        <a:lstStyle/>
        <a:p>
          <a:r>
            <a:rPr lang="en-US" dirty="0"/>
            <a:t>XGBOOST and Logistic Regression with 5-fold Cross validation using </a:t>
          </a:r>
          <a:r>
            <a:rPr lang="en-US" dirty="0" err="1"/>
            <a:t>BayesSearchCV</a:t>
          </a:r>
          <a:endParaRPr lang="en-US" dirty="0"/>
        </a:p>
      </dgm:t>
    </dgm:pt>
    <dgm:pt modelId="{7C09F6C6-DBFB-4216-8C6B-A631AA7D47A1}" type="parTrans" cxnId="{713BBD1B-9A83-4768-93A1-AD89C8F71D87}">
      <dgm:prSet/>
      <dgm:spPr/>
      <dgm:t>
        <a:bodyPr/>
        <a:lstStyle/>
        <a:p>
          <a:endParaRPr lang="en-US"/>
        </a:p>
      </dgm:t>
    </dgm:pt>
    <dgm:pt modelId="{5525874D-4E1D-4ED8-91D9-E645C1C1340F}" type="sibTrans" cxnId="{713BBD1B-9A83-4768-93A1-AD89C8F71D87}">
      <dgm:prSet/>
      <dgm:spPr/>
      <dgm:t>
        <a:bodyPr/>
        <a:lstStyle/>
        <a:p>
          <a:endParaRPr lang="en-US"/>
        </a:p>
      </dgm:t>
    </dgm:pt>
    <dgm:pt modelId="{B1AAB139-F3F6-40AF-A3AC-C14BC600AAF8}">
      <dgm:prSet/>
      <dgm:spPr/>
      <dgm:t>
        <a:bodyPr/>
        <a:lstStyle/>
        <a:p>
          <a:r>
            <a:rPr lang="en-US" dirty="0"/>
            <a:t>Mathews correlation coefficient was chosen as the target parameter for detecting the minority class (Divorced)</a:t>
          </a:r>
        </a:p>
      </dgm:t>
    </dgm:pt>
    <dgm:pt modelId="{10AEB784-72AD-4E3F-B292-562D7093B199}" type="parTrans" cxnId="{2CCD837A-F401-4FE9-B831-48318335180D}">
      <dgm:prSet/>
      <dgm:spPr/>
      <dgm:t>
        <a:bodyPr/>
        <a:lstStyle/>
        <a:p>
          <a:endParaRPr lang="en-US"/>
        </a:p>
      </dgm:t>
    </dgm:pt>
    <dgm:pt modelId="{22089197-1A19-43E6-89CA-6D1F1FFE30A2}" type="sibTrans" cxnId="{2CCD837A-F401-4FE9-B831-48318335180D}">
      <dgm:prSet/>
      <dgm:spPr/>
      <dgm:t>
        <a:bodyPr/>
        <a:lstStyle/>
        <a:p>
          <a:endParaRPr lang="en-US"/>
        </a:p>
      </dgm:t>
    </dgm:pt>
    <dgm:pt modelId="{12B9769B-5FA0-47B4-B268-7CE4C7D71C6F}">
      <dgm:prSet/>
      <dgm:spPr/>
      <dgm:t>
        <a:bodyPr/>
        <a:lstStyle/>
        <a:p>
          <a:r>
            <a:rPr lang="en-US" dirty="0"/>
            <a:t>SMOTE</a:t>
          </a:r>
          <a:r>
            <a:rPr lang="en-US" baseline="0" dirty="0"/>
            <a:t> was tried on both models but caused a XGBOOST to simply guess everyone was Divorced.</a:t>
          </a:r>
          <a:endParaRPr lang="en-US" dirty="0"/>
        </a:p>
      </dgm:t>
    </dgm:pt>
    <dgm:pt modelId="{E0AABED2-2F77-48E3-89C3-8A4BB4CB7FC8}" type="parTrans" cxnId="{7501C1F5-C15E-4261-A0A6-7320D5B07BD1}">
      <dgm:prSet/>
      <dgm:spPr/>
      <dgm:t>
        <a:bodyPr/>
        <a:lstStyle/>
        <a:p>
          <a:endParaRPr lang="en-US"/>
        </a:p>
      </dgm:t>
    </dgm:pt>
    <dgm:pt modelId="{809EFE9F-F0A0-48CB-8656-5B9AD668764D}" type="sibTrans" cxnId="{7501C1F5-C15E-4261-A0A6-7320D5B07BD1}">
      <dgm:prSet/>
      <dgm:spPr/>
      <dgm:t>
        <a:bodyPr/>
        <a:lstStyle/>
        <a:p>
          <a:endParaRPr lang="en-US"/>
        </a:p>
      </dgm:t>
    </dgm:pt>
    <dgm:pt modelId="{7397AA76-C1B3-4766-9EB7-7330124D15AB}">
      <dgm:prSet/>
      <dgm:spPr/>
      <dgm:t>
        <a:bodyPr/>
        <a:lstStyle/>
        <a:p>
          <a:r>
            <a:rPr lang="en-US" dirty="0"/>
            <a:t>Income and age were strong predictors in both models.</a:t>
          </a:r>
        </a:p>
      </dgm:t>
    </dgm:pt>
    <dgm:pt modelId="{1F40F14F-17CF-4F74-A609-39E517E62D50}" type="parTrans" cxnId="{C4655C2E-CB4D-49AA-AD6B-76176FEE766C}">
      <dgm:prSet/>
      <dgm:spPr/>
      <dgm:t>
        <a:bodyPr/>
        <a:lstStyle/>
        <a:p>
          <a:endParaRPr lang="en-US"/>
        </a:p>
      </dgm:t>
    </dgm:pt>
    <dgm:pt modelId="{3CF27743-D367-4B5F-ADC7-B5160023F37B}" type="sibTrans" cxnId="{C4655C2E-CB4D-49AA-AD6B-76176FEE766C}">
      <dgm:prSet/>
      <dgm:spPr/>
      <dgm:t>
        <a:bodyPr/>
        <a:lstStyle/>
        <a:p>
          <a:endParaRPr lang="en-US"/>
        </a:p>
      </dgm:t>
    </dgm:pt>
    <dgm:pt modelId="{0A8E2A8A-B6F1-420F-ACE0-7FEB268245BD}">
      <dgm:prSet/>
      <dgm:spPr/>
      <dgm:t>
        <a:bodyPr/>
        <a:lstStyle/>
        <a:p>
          <a:r>
            <a:rPr lang="en-US" dirty="0"/>
            <a:t>XGBOOST had better performance and produced more actionable results.</a:t>
          </a:r>
        </a:p>
      </dgm:t>
    </dgm:pt>
    <dgm:pt modelId="{2FC59FD8-1D89-4764-99D2-CB5B61B968D1}" type="parTrans" cxnId="{E6752DE5-E644-478C-B216-B4F0F68914ED}">
      <dgm:prSet/>
      <dgm:spPr/>
      <dgm:t>
        <a:bodyPr/>
        <a:lstStyle/>
        <a:p>
          <a:endParaRPr lang="en-US"/>
        </a:p>
      </dgm:t>
    </dgm:pt>
    <dgm:pt modelId="{AB6CDAA9-C67D-4C37-BD7F-F2B0BEE66D0A}" type="sibTrans" cxnId="{E6752DE5-E644-478C-B216-B4F0F68914ED}">
      <dgm:prSet/>
      <dgm:spPr/>
      <dgm:t>
        <a:bodyPr/>
        <a:lstStyle/>
        <a:p>
          <a:endParaRPr lang="en-US"/>
        </a:p>
      </dgm:t>
    </dgm:pt>
    <dgm:pt modelId="{14A5982C-908C-40BB-824C-D6B7B6FD55DB}" type="pres">
      <dgm:prSet presAssocID="{39BCEFF9-95C7-4FF8-9F8E-6BE70017D7C4}" presName="linear" presStyleCnt="0">
        <dgm:presLayoutVars>
          <dgm:animLvl val="lvl"/>
          <dgm:resizeHandles val="exact"/>
        </dgm:presLayoutVars>
      </dgm:prSet>
      <dgm:spPr/>
    </dgm:pt>
    <dgm:pt modelId="{4003BD62-633B-4231-B4FE-3B61C4FB1CBA}" type="pres">
      <dgm:prSet presAssocID="{CD04F05A-88DB-422C-ADD7-90C27965E9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A7C731-1455-472C-9CA1-FF2CAF509AB9}" type="pres">
      <dgm:prSet presAssocID="{5525874D-4E1D-4ED8-91D9-E645C1C1340F}" presName="spacer" presStyleCnt="0"/>
      <dgm:spPr/>
    </dgm:pt>
    <dgm:pt modelId="{FC11ED13-8234-4BDD-8CF9-F2D94D3D6837}" type="pres">
      <dgm:prSet presAssocID="{B1AAB139-F3F6-40AF-A3AC-C14BC600AA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8667255-2B8F-461B-BD7E-DA28A057B6E4}" type="pres">
      <dgm:prSet presAssocID="{22089197-1A19-43E6-89CA-6D1F1FFE30A2}" presName="spacer" presStyleCnt="0"/>
      <dgm:spPr/>
    </dgm:pt>
    <dgm:pt modelId="{F89D69F6-8A1A-4B1F-A0D8-E7E676D1086B}" type="pres">
      <dgm:prSet presAssocID="{12B9769B-5FA0-47B4-B268-7CE4C7D71C6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307053-C0CB-422E-BF8B-BEF49451EB0A}" type="pres">
      <dgm:prSet presAssocID="{809EFE9F-F0A0-48CB-8656-5B9AD668764D}" presName="spacer" presStyleCnt="0"/>
      <dgm:spPr/>
    </dgm:pt>
    <dgm:pt modelId="{8DC121BD-2F28-410C-9258-41E0ED048AAC}" type="pres">
      <dgm:prSet presAssocID="{7397AA76-C1B3-4766-9EB7-7330124D15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49CB3A-FE37-4277-9588-5676B7080B03}" type="pres">
      <dgm:prSet presAssocID="{3CF27743-D367-4B5F-ADC7-B5160023F37B}" presName="spacer" presStyleCnt="0"/>
      <dgm:spPr/>
    </dgm:pt>
    <dgm:pt modelId="{53C3B6B3-A4E9-4691-AEE8-4204040AB318}" type="pres">
      <dgm:prSet presAssocID="{0A8E2A8A-B6F1-420F-ACE0-7FEB268245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431A0E-00EB-48A8-BD42-A5C63916890C}" type="presOf" srcId="{B1AAB139-F3F6-40AF-A3AC-C14BC600AAF8}" destId="{FC11ED13-8234-4BDD-8CF9-F2D94D3D6837}" srcOrd="0" destOrd="0" presId="urn:microsoft.com/office/officeart/2005/8/layout/vList2"/>
    <dgm:cxn modelId="{713BBD1B-9A83-4768-93A1-AD89C8F71D87}" srcId="{39BCEFF9-95C7-4FF8-9F8E-6BE70017D7C4}" destId="{CD04F05A-88DB-422C-ADD7-90C27965E921}" srcOrd="0" destOrd="0" parTransId="{7C09F6C6-DBFB-4216-8C6B-A631AA7D47A1}" sibTransId="{5525874D-4E1D-4ED8-91D9-E645C1C1340F}"/>
    <dgm:cxn modelId="{C4655C2E-CB4D-49AA-AD6B-76176FEE766C}" srcId="{39BCEFF9-95C7-4FF8-9F8E-6BE70017D7C4}" destId="{7397AA76-C1B3-4766-9EB7-7330124D15AB}" srcOrd="3" destOrd="0" parTransId="{1F40F14F-17CF-4F74-A609-39E517E62D50}" sibTransId="{3CF27743-D367-4B5F-ADC7-B5160023F37B}"/>
    <dgm:cxn modelId="{001DAD32-BBFE-414A-8781-A16F5097BB19}" type="presOf" srcId="{0A8E2A8A-B6F1-420F-ACE0-7FEB268245BD}" destId="{53C3B6B3-A4E9-4691-AEE8-4204040AB318}" srcOrd="0" destOrd="0" presId="urn:microsoft.com/office/officeart/2005/8/layout/vList2"/>
    <dgm:cxn modelId="{E0A2CD67-67EC-49E8-8D26-495E6E31ABBB}" type="presOf" srcId="{7397AA76-C1B3-4766-9EB7-7330124D15AB}" destId="{8DC121BD-2F28-410C-9258-41E0ED048AAC}" srcOrd="0" destOrd="0" presId="urn:microsoft.com/office/officeart/2005/8/layout/vList2"/>
    <dgm:cxn modelId="{8A135356-2143-4121-96DF-C982F0AD7468}" type="presOf" srcId="{12B9769B-5FA0-47B4-B268-7CE4C7D71C6F}" destId="{F89D69F6-8A1A-4B1F-A0D8-E7E676D1086B}" srcOrd="0" destOrd="0" presId="urn:microsoft.com/office/officeart/2005/8/layout/vList2"/>
    <dgm:cxn modelId="{2CCD837A-F401-4FE9-B831-48318335180D}" srcId="{39BCEFF9-95C7-4FF8-9F8E-6BE70017D7C4}" destId="{B1AAB139-F3F6-40AF-A3AC-C14BC600AAF8}" srcOrd="1" destOrd="0" parTransId="{10AEB784-72AD-4E3F-B292-562D7093B199}" sibTransId="{22089197-1A19-43E6-89CA-6D1F1FFE30A2}"/>
    <dgm:cxn modelId="{B431ED85-31B1-4C57-B7FF-E831F33838D1}" type="presOf" srcId="{39BCEFF9-95C7-4FF8-9F8E-6BE70017D7C4}" destId="{14A5982C-908C-40BB-824C-D6B7B6FD55DB}" srcOrd="0" destOrd="0" presId="urn:microsoft.com/office/officeart/2005/8/layout/vList2"/>
    <dgm:cxn modelId="{E6752DE5-E644-478C-B216-B4F0F68914ED}" srcId="{39BCEFF9-95C7-4FF8-9F8E-6BE70017D7C4}" destId="{0A8E2A8A-B6F1-420F-ACE0-7FEB268245BD}" srcOrd="4" destOrd="0" parTransId="{2FC59FD8-1D89-4764-99D2-CB5B61B968D1}" sibTransId="{AB6CDAA9-C67D-4C37-BD7F-F2B0BEE66D0A}"/>
    <dgm:cxn modelId="{5EA7CBED-B263-47D7-A7C5-479F8ACE6DF9}" type="presOf" srcId="{CD04F05A-88DB-422C-ADD7-90C27965E921}" destId="{4003BD62-633B-4231-B4FE-3B61C4FB1CBA}" srcOrd="0" destOrd="0" presId="urn:microsoft.com/office/officeart/2005/8/layout/vList2"/>
    <dgm:cxn modelId="{7501C1F5-C15E-4261-A0A6-7320D5B07BD1}" srcId="{39BCEFF9-95C7-4FF8-9F8E-6BE70017D7C4}" destId="{12B9769B-5FA0-47B4-B268-7CE4C7D71C6F}" srcOrd="2" destOrd="0" parTransId="{E0AABED2-2F77-48E3-89C3-8A4BB4CB7FC8}" sibTransId="{809EFE9F-F0A0-48CB-8656-5B9AD668764D}"/>
    <dgm:cxn modelId="{AC82EAEF-BB81-4D20-8264-E5575A635308}" type="presParOf" srcId="{14A5982C-908C-40BB-824C-D6B7B6FD55DB}" destId="{4003BD62-633B-4231-B4FE-3B61C4FB1CBA}" srcOrd="0" destOrd="0" presId="urn:microsoft.com/office/officeart/2005/8/layout/vList2"/>
    <dgm:cxn modelId="{A51CB536-380D-400B-8567-CB60A0474F59}" type="presParOf" srcId="{14A5982C-908C-40BB-824C-D6B7B6FD55DB}" destId="{1AA7C731-1455-472C-9CA1-FF2CAF509AB9}" srcOrd="1" destOrd="0" presId="urn:microsoft.com/office/officeart/2005/8/layout/vList2"/>
    <dgm:cxn modelId="{42F75EA7-CFAF-417A-A4AB-F28B0D4BA25A}" type="presParOf" srcId="{14A5982C-908C-40BB-824C-D6B7B6FD55DB}" destId="{FC11ED13-8234-4BDD-8CF9-F2D94D3D6837}" srcOrd="2" destOrd="0" presId="urn:microsoft.com/office/officeart/2005/8/layout/vList2"/>
    <dgm:cxn modelId="{33EDEC62-BA51-416F-AC37-DD49A4B1BA44}" type="presParOf" srcId="{14A5982C-908C-40BB-824C-D6B7B6FD55DB}" destId="{88667255-2B8F-461B-BD7E-DA28A057B6E4}" srcOrd="3" destOrd="0" presId="urn:microsoft.com/office/officeart/2005/8/layout/vList2"/>
    <dgm:cxn modelId="{B8025ED4-D27D-4E04-80EE-3D5D2AFE5B28}" type="presParOf" srcId="{14A5982C-908C-40BB-824C-D6B7B6FD55DB}" destId="{F89D69F6-8A1A-4B1F-A0D8-E7E676D1086B}" srcOrd="4" destOrd="0" presId="urn:microsoft.com/office/officeart/2005/8/layout/vList2"/>
    <dgm:cxn modelId="{BDA4A6ED-3029-4399-B1C6-7FF1DA182F47}" type="presParOf" srcId="{14A5982C-908C-40BB-824C-D6B7B6FD55DB}" destId="{43307053-C0CB-422E-BF8B-BEF49451EB0A}" srcOrd="5" destOrd="0" presId="urn:microsoft.com/office/officeart/2005/8/layout/vList2"/>
    <dgm:cxn modelId="{2D7BCEC1-A0BB-4EFB-BBB6-D8F3B4550B6C}" type="presParOf" srcId="{14A5982C-908C-40BB-824C-D6B7B6FD55DB}" destId="{8DC121BD-2F28-410C-9258-41E0ED048AAC}" srcOrd="6" destOrd="0" presId="urn:microsoft.com/office/officeart/2005/8/layout/vList2"/>
    <dgm:cxn modelId="{DA7C62BA-55F9-4C88-8C1F-3CEA9CD73DC2}" type="presParOf" srcId="{14A5982C-908C-40BB-824C-D6B7B6FD55DB}" destId="{6D49CB3A-FE37-4277-9588-5676B7080B03}" srcOrd="7" destOrd="0" presId="urn:microsoft.com/office/officeart/2005/8/layout/vList2"/>
    <dgm:cxn modelId="{F920A639-DFC0-433A-93B1-F57F52C380C6}" type="presParOf" srcId="{14A5982C-908C-40BB-824C-D6B7B6FD55DB}" destId="{53C3B6B3-A4E9-4691-AEE8-4204040AB3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BCEFF9-95C7-4FF8-9F8E-6BE70017D7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04F05A-88DB-422C-ADD7-90C27965E921}">
      <dgm:prSet/>
      <dgm:spPr/>
      <dgm:t>
        <a:bodyPr/>
        <a:lstStyle/>
        <a:p>
          <a:r>
            <a:rPr lang="en-US" dirty="0"/>
            <a:t>Lower income was predictive of divorce</a:t>
          </a:r>
        </a:p>
      </dgm:t>
    </dgm:pt>
    <dgm:pt modelId="{7C09F6C6-DBFB-4216-8C6B-A631AA7D47A1}" type="parTrans" cxnId="{713BBD1B-9A83-4768-93A1-AD89C8F71D87}">
      <dgm:prSet/>
      <dgm:spPr/>
      <dgm:t>
        <a:bodyPr/>
        <a:lstStyle/>
        <a:p>
          <a:endParaRPr lang="en-US"/>
        </a:p>
      </dgm:t>
    </dgm:pt>
    <dgm:pt modelId="{5525874D-4E1D-4ED8-91D9-E645C1C1340F}" type="sibTrans" cxnId="{713BBD1B-9A83-4768-93A1-AD89C8F71D87}">
      <dgm:prSet/>
      <dgm:spPr/>
      <dgm:t>
        <a:bodyPr/>
        <a:lstStyle/>
        <a:p>
          <a:endParaRPr lang="en-US"/>
        </a:p>
      </dgm:t>
    </dgm:pt>
    <dgm:pt modelId="{B1AAB139-F3F6-40AF-A3AC-C14BC600AAF8}">
      <dgm:prSet/>
      <dgm:spPr/>
      <dgm:t>
        <a:bodyPr/>
        <a:lstStyle/>
        <a:p>
          <a:r>
            <a:rPr lang="en-US" dirty="0"/>
            <a:t>Satisfaction in one’s family life was predictive of being married</a:t>
          </a:r>
        </a:p>
      </dgm:t>
    </dgm:pt>
    <dgm:pt modelId="{10AEB784-72AD-4E3F-B292-562D7093B199}" type="parTrans" cxnId="{2CCD837A-F401-4FE9-B831-48318335180D}">
      <dgm:prSet/>
      <dgm:spPr/>
      <dgm:t>
        <a:bodyPr/>
        <a:lstStyle/>
        <a:p>
          <a:endParaRPr lang="en-US"/>
        </a:p>
      </dgm:t>
    </dgm:pt>
    <dgm:pt modelId="{22089197-1A19-43E6-89CA-6D1F1FFE30A2}" type="sibTrans" cxnId="{2CCD837A-F401-4FE9-B831-48318335180D}">
      <dgm:prSet/>
      <dgm:spPr/>
      <dgm:t>
        <a:bodyPr/>
        <a:lstStyle/>
        <a:p>
          <a:endParaRPr lang="en-US"/>
        </a:p>
      </dgm:t>
    </dgm:pt>
    <dgm:pt modelId="{7397AA76-C1B3-4766-9EB7-7330124D15AB}">
      <dgm:prSet/>
      <dgm:spPr/>
      <dgm:t>
        <a:bodyPr/>
        <a:lstStyle/>
        <a:p>
          <a:r>
            <a:rPr lang="en-US" dirty="0"/>
            <a:t>Divorcees unsurprisingly did not think that Marriage made people happier</a:t>
          </a:r>
        </a:p>
      </dgm:t>
    </dgm:pt>
    <dgm:pt modelId="{1F40F14F-17CF-4F74-A609-39E517E62D50}" type="parTrans" cxnId="{C4655C2E-CB4D-49AA-AD6B-76176FEE766C}">
      <dgm:prSet/>
      <dgm:spPr/>
      <dgm:t>
        <a:bodyPr/>
        <a:lstStyle/>
        <a:p>
          <a:endParaRPr lang="en-US"/>
        </a:p>
      </dgm:t>
    </dgm:pt>
    <dgm:pt modelId="{3CF27743-D367-4B5F-ADC7-B5160023F37B}" type="sibTrans" cxnId="{C4655C2E-CB4D-49AA-AD6B-76176FEE766C}">
      <dgm:prSet/>
      <dgm:spPr/>
      <dgm:t>
        <a:bodyPr/>
        <a:lstStyle/>
        <a:p>
          <a:endParaRPr lang="en-US"/>
        </a:p>
      </dgm:t>
    </dgm:pt>
    <dgm:pt modelId="{6E9B11FE-CF21-4FBE-8FAA-79AA3724C603}">
      <dgm:prSet/>
      <dgm:spPr/>
      <dgm:t>
        <a:bodyPr/>
        <a:lstStyle/>
        <a:p>
          <a:r>
            <a:rPr lang="en-US" dirty="0"/>
            <a:t>Divorcees supported the same legal rights as married couples</a:t>
          </a:r>
        </a:p>
      </dgm:t>
    </dgm:pt>
    <dgm:pt modelId="{DA020752-6AF4-4334-BB10-DD6E9CC3AE6A}" type="parTrans" cxnId="{8DE020E1-2C58-4668-91BA-269F8998BCCD}">
      <dgm:prSet/>
      <dgm:spPr/>
      <dgm:t>
        <a:bodyPr/>
        <a:lstStyle/>
        <a:p>
          <a:endParaRPr lang="en-US"/>
        </a:p>
      </dgm:t>
    </dgm:pt>
    <dgm:pt modelId="{3CF5F311-9668-40AD-B05A-8CEBDFBD5279}" type="sibTrans" cxnId="{8DE020E1-2C58-4668-91BA-269F8998BCCD}">
      <dgm:prSet/>
      <dgm:spPr/>
      <dgm:t>
        <a:bodyPr/>
        <a:lstStyle/>
        <a:p>
          <a:endParaRPr lang="en-US"/>
        </a:p>
      </dgm:t>
    </dgm:pt>
    <dgm:pt modelId="{14A5982C-908C-40BB-824C-D6B7B6FD55DB}" type="pres">
      <dgm:prSet presAssocID="{39BCEFF9-95C7-4FF8-9F8E-6BE70017D7C4}" presName="linear" presStyleCnt="0">
        <dgm:presLayoutVars>
          <dgm:animLvl val="lvl"/>
          <dgm:resizeHandles val="exact"/>
        </dgm:presLayoutVars>
      </dgm:prSet>
      <dgm:spPr/>
    </dgm:pt>
    <dgm:pt modelId="{4003BD62-633B-4231-B4FE-3B61C4FB1CBA}" type="pres">
      <dgm:prSet presAssocID="{CD04F05A-88DB-422C-ADD7-90C27965E9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A7C731-1455-472C-9CA1-FF2CAF509AB9}" type="pres">
      <dgm:prSet presAssocID="{5525874D-4E1D-4ED8-91D9-E645C1C1340F}" presName="spacer" presStyleCnt="0"/>
      <dgm:spPr/>
    </dgm:pt>
    <dgm:pt modelId="{FC11ED13-8234-4BDD-8CF9-F2D94D3D6837}" type="pres">
      <dgm:prSet presAssocID="{B1AAB139-F3F6-40AF-A3AC-C14BC600AA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667255-2B8F-461B-BD7E-DA28A057B6E4}" type="pres">
      <dgm:prSet presAssocID="{22089197-1A19-43E6-89CA-6D1F1FFE30A2}" presName="spacer" presStyleCnt="0"/>
      <dgm:spPr/>
    </dgm:pt>
    <dgm:pt modelId="{097DDC92-5117-415E-8764-F5C9852BB334}" type="pres">
      <dgm:prSet presAssocID="{6E9B11FE-CF21-4FBE-8FAA-79AA3724C6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ED74F8-C437-473A-BD23-9E938CFE672F}" type="pres">
      <dgm:prSet presAssocID="{3CF5F311-9668-40AD-B05A-8CEBDFBD5279}" presName="spacer" presStyleCnt="0"/>
      <dgm:spPr/>
    </dgm:pt>
    <dgm:pt modelId="{8DC121BD-2F28-410C-9258-41E0ED048AAC}" type="pres">
      <dgm:prSet presAssocID="{7397AA76-C1B3-4766-9EB7-7330124D15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431A0E-00EB-48A8-BD42-A5C63916890C}" type="presOf" srcId="{B1AAB139-F3F6-40AF-A3AC-C14BC600AAF8}" destId="{FC11ED13-8234-4BDD-8CF9-F2D94D3D6837}" srcOrd="0" destOrd="0" presId="urn:microsoft.com/office/officeart/2005/8/layout/vList2"/>
    <dgm:cxn modelId="{713BBD1B-9A83-4768-93A1-AD89C8F71D87}" srcId="{39BCEFF9-95C7-4FF8-9F8E-6BE70017D7C4}" destId="{CD04F05A-88DB-422C-ADD7-90C27965E921}" srcOrd="0" destOrd="0" parTransId="{7C09F6C6-DBFB-4216-8C6B-A631AA7D47A1}" sibTransId="{5525874D-4E1D-4ED8-91D9-E645C1C1340F}"/>
    <dgm:cxn modelId="{C4655C2E-CB4D-49AA-AD6B-76176FEE766C}" srcId="{39BCEFF9-95C7-4FF8-9F8E-6BE70017D7C4}" destId="{7397AA76-C1B3-4766-9EB7-7330124D15AB}" srcOrd="3" destOrd="0" parTransId="{1F40F14F-17CF-4F74-A609-39E517E62D50}" sibTransId="{3CF27743-D367-4B5F-ADC7-B5160023F37B}"/>
    <dgm:cxn modelId="{E0A2CD67-67EC-49E8-8D26-495E6E31ABBB}" type="presOf" srcId="{7397AA76-C1B3-4766-9EB7-7330124D15AB}" destId="{8DC121BD-2F28-410C-9258-41E0ED048AAC}" srcOrd="0" destOrd="0" presId="urn:microsoft.com/office/officeart/2005/8/layout/vList2"/>
    <dgm:cxn modelId="{2CCD837A-F401-4FE9-B831-48318335180D}" srcId="{39BCEFF9-95C7-4FF8-9F8E-6BE70017D7C4}" destId="{B1AAB139-F3F6-40AF-A3AC-C14BC600AAF8}" srcOrd="1" destOrd="0" parTransId="{10AEB784-72AD-4E3F-B292-562D7093B199}" sibTransId="{22089197-1A19-43E6-89CA-6D1F1FFE30A2}"/>
    <dgm:cxn modelId="{B431ED85-31B1-4C57-B7FF-E831F33838D1}" type="presOf" srcId="{39BCEFF9-95C7-4FF8-9F8E-6BE70017D7C4}" destId="{14A5982C-908C-40BB-824C-D6B7B6FD55DB}" srcOrd="0" destOrd="0" presId="urn:microsoft.com/office/officeart/2005/8/layout/vList2"/>
    <dgm:cxn modelId="{103F5DCA-869A-41F7-9D29-C470C39F7624}" type="presOf" srcId="{6E9B11FE-CF21-4FBE-8FAA-79AA3724C603}" destId="{097DDC92-5117-415E-8764-F5C9852BB334}" srcOrd="0" destOrd="0" presId="urn:microsoft.com/office/officeart/2005/8/layout/vList2"/>
    <dgm:cxn modelId="{8DE020E1-2C58-4668-91BA-269F8998BCCD}" srcId="{39BCEFF9-95C7-4FF8-9F8E-6BE70017D7C4}" destId="{6E9B11FE-CF21-4FBE-8FAA-79AA3724C603}" srcOrd="2" destOrd="0" parTransId="{DA020752-6AF4-4334-BB10-DD6E9CC3AE6A}" sibTransId="{3CF5F311-9668-40AD-B05A-8CEBDFBD5279}"/>
    <dgm:cxn modelId="{5EA7CBED-B263-47D7-A7C5-479F8ACE6DF9}" type="presOf" srcId="{CD04F05A-88DB-422C-ADD7-90C27965E921}" destId="{4003BD62-633B-4231-B4FE-3B61C4FB1CBA}" srcOrd="0" destOrd="0" presId="urn:microsoft.com/office/officeart/2005/8/layout/vList2"/>
    <dgm:cxn modelId="{AC82EAEF-BB81-4D20-8264-E5575A635308}" type="presParOf" srcId="{14A5982C-908C-40BB-824C-D6B7B6FD55DB}" destId="{4003BD62-633B-4231-B4FE-3B61C4FB1CBA}" srcOrd="0" destOrd="0" presId="urn:microsoft.com/office/officeart/2005/8/layout/vList2"/>
    <dgm:cxn modelId="{A51CB536-380D-400B-8567-CB60A0474F59}" type="presParOf" srcId="{14A5982C-908C-40BB-824C-D6B7B6FD55DB}" destId="{1AA7C731-1455-472C-9CA1-FF2CAF509AB9}" srcOrd="1" destOrd="0" presId="urn:microsoft.com/office/officeart/2005/8/layout/vList2"/>
    <dgm:cxn modelId="{42F75EA7-CFAF-417A-A4AB-F28B0D4BA25A}" type="presParOf" srcId="{14A5982C-908C-40BB-824C-D6B7B6FD55DB}" destId="{FC11ED13-8234-4BDD-8CF9-F2D94D3D6837}" srcOrd="2" destOrd="0" presId="urn:microsoft.com/office/officeart/2005/8/layout/vList2"/>
    <dgm:cxn modelId="{33EDEC62-BA51-416F-AC37-DD49A4B1BA44}" type="presParOf" srcId="{14A5982C-908C-40BB-824C-D6B7B6FD55DB}" destId="{88667255-2B8F-461B-BD7E-DA28A057B6E4}" srcOrd="3" destOrd="0" presId="urn:microsoft.com/office/officeart/2005/8/layout/vList2"/>
    <dgm:cxn modelId="{DCAD2968-2D4A-41D7-9D24-5A301A9BAFEB}" type="presParOf" srcId="{14A5982C-908C-40BB-824C-D6B7B6FD55DB}" destId="{097DDC92-5117-415E-8764-F5C9852BB334}" srcOrd="4" destOrd="0" presId="urn:microsoft.com/office/officeart/2005/8/layout/vList2"/>
    <dgm:cxn modelId="{AE8DFDF8-0B0F-4DDE-AC4B-6C201F1ED85D}" type="presParOf" srcId="{14A5982C-908C-40BB-824C-D6B7B6FD55DB}" destId="{93ED74F8-C437-473A-BD23-9E938CFE672F}" srcOrd="5" destOrd="0" presId="urn:microsoft.com/office/officeart/2005/8/layout/vList2"/>
    <dgm:cxn modelId="{2D7BCEC1-A0BB-4EFB-BBB6-D8F3B4550B6C}" type="presParOf" srcId="{14A5982C-908C-40BB-824C-D6B7B6FD55DB}" destId="{8DC121BD-2F28-410C-9258-41E0ED048A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3BD62-633B-4231-B4FE-3B61C4FB1CBA}">
      <dsp:nvSpPr>
        <dsp:cNvPr id="0" name=""/>
        <dsp:cNvSpPr/>
      </dsp:nvSpPr>
      <dsp:spPr>
        <a:xfrm>
          <a:off x="0" y="48613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XGBOOST and Logistic Regression with 5-fold Cross validation using </a:t>
          </a:r>
          <a:r>
            <a:rPr lang="en-US" sz="1500" kern="1200" dirty="0" err="1"/>
            <a:t>BayesSearchCV</a:t>
          </a:r>
          <a:endParaRPr lang="en-US" sz="1500" kern="1200" dirty="0"/>
        </a:p>
      </dsp:txBody>
      <dsp:txXfrm>
        <a:off x="40266" y="526397"/>
        <a:ext cx="3190173" cy="744318"/>
      </dsp:txXfrm>
    </dsp:sp>
    <dsp:sp modelId="{FC11ED13-8234-4BDD-8CF9-F2D94D3D6837}">
      <dsp:nvSpPr>
        <dsp:cNvPr id="0" name=""/>
        <dsp:cNvSpPr/>
      </dsp:nvSpPr>
      <dsp:spPr>
        <a:xfrm>
          <a:off x="0" y="135418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Mathews correlation coefficient was chosen as the target parameter for detecting the minority class (Divorced)</a:t>
          </a:r>
        </a:p>
      </dsp:txBody>
      <dsp:txXfrm>
        <a:off x="40266" y="1394447"/>
        <a:ext cx="3190173" cy="744318"/>
      </dsp:txXfrm>
    </dsp:sp>
    <dsp:sp modelId="{F89D69F6-8A1A-4B1F-A0D8-E7E676D1086B}">
      <dsp:nvSpPr>
        <dsp:cNvPr id="0" name=""/>
        <dsp:cNvSpPr/>
      </dsp:nvSpPr>
      <dsp:spPr>
        <a:xfrm>
          <a:off x="0" y="222223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SMOTE</a:t>
          </a:r>
          <a:r>
            <a:rPr lang="en-US" sz="1500" kern="1200" baseline="0" dirty="0"/>
            <a:t> was tried on both models but caused a XGBOOST to simply guess everyone was Divorced.</a:t>
          </a:r>
          <a:endParaRPr lang="en-US" sz="1500" kern="1200" dirty="0"/>
        </a:p>
      </dsp:txBody>
      <dsp:txXfrm>
        <a:off x="40266" y="2262497"/>
        <a:ext cx="3190173" cy="744318"/>
      </dsp:txXfrm>
    </dsp:sp>
    <dsp:sp modelId="{8DC121BD-2F28-410C-9258-41E0ED048AAC}">
      <dsp:nvSpPr>
        <dsp:cNvPr id="0" name=""/>
        <dsp:cNvSpPr/>
      </dsp:nvSpPr>
      <dsp:spPr>
        <a:xfrm>
          <a:off x="0" y="309028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Income and age were strong predictors in both models.</a:t>
          </a:r>
        </a:p>
      </dsp:txBody>
      <dsp:txXfrm>
        <a:off x="40266" y="3130547"/>
        <a:ext cx="3190173" cy="744318"/>
      </dsp:txXfrm>
    </dsp:sp>
    <dsp:sp modelId="{53C3B6B3-A4E9-4691-AEE8-4204040AB318}">
      <dsp:nvSpPr>
        <dsp:cNvPr id="0" name=""/>
        <dsp:cNvSpPr/>
      </dsp:nvSpPr>
      <dsp:spPr>
        <a:xfrm>
          <a:off x="0" y="395833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XGBOOST had better performance and produced more actionable results.</a:t>
          </a:r>
        </a:p>
      </dsp:txBody>
      <dsp:txXfrm>
        <a:off x="40266" y="3998597"/>
        <a:ext cx="3190173" cy="74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3BD62-633B-4231-B4FE-3B61C4FB1CBA}">
      <dsp:nvSpPr>
        <dsp:cNvPr id="0" name=""/>
        <dsp:cNvSpPr/>
      </dsp:nvSpPr>
      <dsp:spPr>
        <a:xfrm>
          <a:off x="0" y="48613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XGBOOST and Logistic Regression with 5-fold Cross validation using </a:t>
          </a:r>
          <a:r>
            <a:rPr lang="en-US" sz="1500" kern="1200" dirty="0" err="1"/>
            <a:t>BayesSearchCV</a:t>
          </a:r>
          <a:endParaRPr lang="en-US" sz="1500" kern="1200" dirty="0"/>
        </a:p>
      </dsp:txBody>
      <dsp:txXfrm>
        <a:off x="40266" y="526397"/>
        <a:ext cx="3190173" cy="744318"/>
      </dsp:txXfrm>
    </dsp:sp>
    <dsp:sp modelId="{FC11ED13-8234-4BDD-8CF9-F2D94D3D6837}">
      <dsp:nvSpPr>
        <dsp:cNvPr id="0" name=""/>
        <dsp:cNvSpPr/>
      </dsp:nvSpPr>
      <dsp:spPr>
        <a:xfrm>
          <a:off x="0" y="135418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Mathews correlation coefficient was chosen as the target parameter for detecting the minority class (Divorced)</a:t>
          </a:r>
        </a:p>
      </dsp:txBody>
      <dsp:txXfrm>
        <a:off x="40266" y="1394447"/>
        <a:ext cx="3190173" cy="744318"/>
      </dsp:txXfrm>
    </dsp:sp>
    <dsp:sp modelId="{F89D69F6-8A1A-4B1F-A0D8-E7E676D1086B}">
      <dsp:nvSpPr>
        <dsp:cNvPr id="0" name=""/>
        <dsp:cNvSpPr/>
      </dsp:nvSpPr>
      <dsp:spPr>
        <a:xfrm>
          <a:off x="0" y="222223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SMOTE</a:t>
          </a:r>
          <a:r>
            <a:rPr lang="en-US" sz="1500" kern="1200" baseline="0" dirty="0"/>
            <a:t> was tried on both models but caused a XGBOOST to simply guess everyone was Divorced.</a:t>
          </a:r>
          <a:endParaRPr lang="en-US" sz="1500" kern="1200" dirty="0"/>
        </a:p>
      </dsp:txBody>
      <dsp:txXfrm>
        <a:off x="40266" y="2262497"/>
        <a:ext cx="3190173" cy="744318"/>
      </dsp:txXfrm>
    </dsp:sp>
    <dsp:sp modelId="{8DC121BD-2F28-410C-9258-41E0ED048AAC}">
      <dsp:nvSpPr>
        <dsp:cNvPr id="0" name=""/>
        <dsp:cNvSpPr/>
      </dsp:nvSpPr>
      <dsp:spPr>
        <a:xfrm>
          <a:off x="0" y="309028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Income and age were strong predictors in both models.</a:t>
          </a:r>
        </a:p>
      </dsp:txBody>
      <dsp:txXfrm>
        <a:off x="40266" y="3130547"/>
        <a:ext cx="3190173" cy="744318"/>
      </dsp:txXfrm>
    </dsp:sp>
    <dsp:sp modelId="{53C3B6B3-A4E9-4691-AEE8-4204040AB318}">
      <dsp:nvSpPr>
        <dsp:cNvPr id="0" name=""/>
        <dsp:cNvSpPr/>
      </dsp:nvSpPr>
      <dsp:spPr>
        <a:xfrm>
          <a:off x="0" y="3958331"/>
          <a:ext cx="3270705" cy="82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XGBOOST had better performance and produced more actionable results.</a:t>
          </a:r>
        </a:p>
      </dsp:txBody>
      <dsp:txXfrm>
        <a:off x="40266" y="3998597"/>
        <a:ext cx="3190173" cy="744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3BD62-633B-4231-B4FE-3B61C4FB1CBA}">
      <dsp:nvSpPr>
        <dsp:cNvPr id="0" name=""/>
        <dsp:cNvSpPr/>
      </dsp:nvSpPr>
      <dsp:spPr>
        <a:xfrm>
          <a:off x="0" y="194430"/>
          <a:ext cx="3270705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Lower income was predictive of divorce</a:t>
          </a:r>
        </a:p>
      </dsp:txBody>
      <dsp:txXfrm>
        <a:off x="57347" y="251777"/>
        <a:ext cx="3156011" cy="1060059"/>
      </dsp:txXfrm>
    </dsp:sp>
    <dsp:sp modelId="{FC11ED13-8234-4BDD-8CF9-F2D94D3D6837}">
      <dsp:nvSpPr>
        <dsp:cNvPr id="0" name=""/>
        <dsp:cNvSpPr/>
      </dsp:nvSpPr>
      <dsp:spPr>
        <a:xfrm>
          <a:off x="0" y="1429663"/>
          <a:ext cx="3270705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Satisfaction in one’s family life was predictive of being married</a:t>
          </a:r>
        </a:p>
      </dsp:txBody>
      <dsp:txXfrm>
        <a:off x="57347" y="1487010"/>
        <a:ext cx="3156011" cy="1060059"/>
      </dsp:txXfrm>
    </dsp:sp>
    <dsp:sp modelId="{097DDC92-5117-415E-8764-F5C9852BB334}">
      <dsp:nvSpPr>
        <dsp:cNvPr id="0" name=""/>
        <dsp:cNvSpPr/>
      </dsp:nvSpPr>
      <dsp:spPr>
        <a:xfrm>
          <a:off x="0" y="2664896"/>
          <a:ext cx="3270705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Divorcees supported the same legal rights as married couples</a:t>
          </a:r>
        </a:p>
      </dsp:txBody>
      <dsp:txXfrm>
        <a:off x="57347" y="2722243"/>
        <a:ext cx="3156011" cy="1060059"/>
      </dsp:txXfrm>
    </dsp:sp>
    <dsp:sp modelId="{8DC121BD-2F28-410C-9258-41E0ED048AAC}">
      <dsp:nvSpPr>
        <dsp:cNvPr id="0" name=""/>
        <dsp:cNvSpPr/>
      </dsp:nvSpPr>
      <dsp:spPr>
        <a:xfrm>
          <a:off x="0" y="3900129"/>
          <a:ext cx="3270705" cy="117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Divorcees unsurprisingly did not think that Marriage made people happier</a:t>
          </a:r>
        </a:p>
      </dsp:txBody>
      <dsp:txXfrm>
        <a:off x="57347" y="3957476"/>
        <a:ext cx="3156011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07T20:56:07.742"/>
    </inkml:context>
    <inkml:brush xml:id="br0">
      <inkml:brushProperty name="width" value="0.1" units="cm"/>
      <inkml:brushProperty name="height" value="0.2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0DB8-64BB-4682-92BC-60A9F206B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A615F-3B25-482C-959C-4B4A485AB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BBD8-7921-4749-9981-FCE3F4DB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629E-681A-4CFE-AC75-F8C6DC4D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2615-E098-4C74-8C41-BBCD514B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4FD7-31E6-404D-9B32-E1A9951A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5AC65-DC55-4D19-8CBB-0A67C1C0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0C40-8D92-4797-8419-90227DE7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B4F18-2988-47EB-9AF4-0E56108D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8E8A-2FD6-4ABE-BD84-746A0850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0E8D-7510-48B8-A0F5-C80085306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DFEE5-7E2B-4211-B1D1-9BFA9313D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6E2AD-4B32-447D-93CB-373E62FA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F49-6406-42ED-8E2B-52690887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0DC0-F9B5-4A8A-BE07-2688453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8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34A642-8E00-4F15-9BE5-FED7F68AA98B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18FF3-9740-4BA5-8515-EBFCC6232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8600" y="643467"/>
            <a:ext cx="3635926" cy="5113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EFBB5-382E-4634-9782-68859DEE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173792" y="2660530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CE069499-3ED9-4F5B-ADC9-5EBFC522E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1400" y="1118014"/>
            <a:ext cx="3379080" cy="14507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052F90-8192-445D-854C-F144C7CFAC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080" y="640080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51433AC9-3FFE-4C0D-A905-A0CB48FB81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51960" y="640080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5054A368-7C94-4623-8670-651AAB51F2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080" y="3364992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04D3A3D1-400C-4822-B959-96FF1469FD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1960" y="3364992"/>
            <a:ext cx="3273552" cy="2395728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B04F02-660E-4770-B563-1D977AFF4C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86408" y="2789067"/>
            <a:ext cx="3176587" cy="270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D02E-E512-4898-A128-C92E233D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A6F-5067-4EEF-9667-A5C57F33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0025-9EDC-49D6-BECA-A3FD693C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ADBC-9B7C-4C3C-9748-9BF01472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1303-9CD1-410E-9E2A-4A5460D8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BD5-A723-4691-AB82-5084C63B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38A8C-1266-4B26-9C45-1F5CD80D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2C9D-E44D-4012-BC11-B0BB8C6A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015C-6EB0-47B7-8B1E-CF64A89D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EBD9-9A6E-4314-B160-C59021D9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3169-F354-403F-8FC0-CC7BC42C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4AB3-C627-4264-80AD-5BAA510EB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13F8D-9DA9-4A46-9010-E518CBF83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42E-1552-4469-A153-49CF8813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5DEC6-782D-4721-A3D8-2F85842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BC82-0380-4FB0-8026-46943B1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A3EE-ED39-4982-A87A-DBEA534A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1C3F-5E1A-4FAE-A1CD-A0121DF0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E304E-9A75-4B00-BC2D-25213433A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532E4-EB8F-444A-ABAA-1CB34C4B5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8DB09-0E55-457A-A637-23C79EBD7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76A8-21E3-4A33-A0C5-FF5F6335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8AE16-F0FC-4871-93BD-9A8BE109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F3824-D56E-45E1-BA2D-E08CBDA2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B060-2746-4E65-AE01-7C003B10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387FB-522C-4D75-80C6-4EC00986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3D9B7-07DC-410A-8ADB-4941575C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B8D61-C3FE-4A81-87C6-D53D66DF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8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DB69A-EC8F-42D7-BFC6-7918ADB6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70A2A-7C5D-4FF4-9A5D-4DBA3077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974A-9446-493D-9E01-2A37BC2D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13B5-B17A-4E3B-813E-976B0FC2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3C1A-AB86-480B-AB52-D0DC0CF5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0E844-12DA-4753-8BFA-243271BD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DEEB-3766-41A0-8412-9CE43490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D204-C137-4217-B587-1F9173F7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82B6-3DAC-4EE8-98E0-12AFB6B4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E054-3F6F-4373-9217-D7F8D609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54824-B841-4282-B35D-31A26F9F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BD99-8D43-46F4-A34C-D4575DE78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254DF-069A-4311-9D5A-A14C7481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2129E-3B96-4A85-A2B9-EC0A08F8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B15A9-B1D3-49BD-AB44-360E664B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0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E6542-87CC-4DBE-88F9-1C62C58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2C4B-D435-4E65-94B9-BF3FB370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959E-A15D-4300-A84B-F672EBAB8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BCE6-0397-48C2-A510-10A3611C6F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EC39-9E7E-4764-8BAF-669E11740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E02B-F94C-47DF-9A88-0E43B85D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A830-9C84-4858-9EEA-A23CD2A33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E97BA-B70E-4009-887B-9EE653549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Attitudes to Cohabitation and Marriage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B91DD-947B-4DE0-97EA-33BFA3788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edding Rings">
            <a:extLst>
              <a:ext uri="{FF2B5EF4-FFF2-40B4-BE49-F238E27FC236}">
                <a16:creationId xmlns:a16="http://schemas.microsoft.com/office/drawing/2014/main" id="{0CCD08D5-1395-4A93-84DF-9BEA936F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3818-2FC8-4676-BF1A-A4E97D5F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Life Satisfaction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ACDBA9-0497-4932-AD05-5C31BB9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91194-C3B8-4017-B291-9AD8315D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35282"/>
            <a:ext cx="6151361" cy="360643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B76134-A3BD-45EF-8A78-5B72C3FB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31" y="1825142"/>
            <a:ext cx="5619749" cy="415353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Overall married couple are more satisfied with their lives in the surveyed categories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Marital Status doesn’t affect Job Satisfaction as much as other categories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Women have higher scores in their Family life satisfaction in the divorced group compared to men but have much lower financial satisfaction.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9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3818-2FC8-4676-BF1A-A4E97D5F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Fulfillment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ACDBA9-0497-4932-AD05-5C31BB9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91194-C3B8-4017-B291-9AD8315D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3504" y="1825142"/>
            <a:ext cx="5796353" cy="382671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B76134-A3BD-45EF-8A78-5B72C3FB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31" y="1825142"/>
            <a:ext cx="5619749" cy="415353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Women tend to think of men as more fulfilled with career and money over companionship and children compared to how men rate their needs, and vise versa.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There appears to be at least some traditional thinking around genders effecting the thinking of both sexes.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Married participants in both genders valued commitment and children more than divorcees.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Divorcees value money more but divorced men’s attitude towards the importance of job enjoyment isn’t as large as it is in women.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B90901-483F-4E0F-A6EB-786D567D8BB0}"/>
                  </a:ext>
                </a:extLst>
              </p14:cNvPr>
              <p14:cNvContentPartPr/>
              <p14:nvPr/>
            </p14:nvContentPartPr>
            <p14:xfrm>
              <a:off x="4110189" y="-96017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B90901-483F-4E0F-A6EB-786D567D8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2189" y="-13165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60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3818-2FC8-4676-BF1A-A4E97D5F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Motivations for Marriage vs Cohabitation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91194-C3B8-4017-B291-9AD8315D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2537" y="21922"/>
            <a:ext cx="5142716" cy="360643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ACDBA9-0497-4932-AD05-5C31BB9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B76134-A3BD-45EF-8A78-5B72C3FB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31" y="1825142"/>
            <a:ext cx="5619749" cy="415353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Cohabitation is more a matter of convenience and financial reasons then their married counterparts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Divorcees’ reasons for cohabitating are not significantly different from those with no marriage experience.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Reasons behind marriage are stronger in love, children, and making a formal commitment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Reasons for marrying and cohabitating for love and companionship are about the same across age groups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Marrying and cohabitating for financial and convenience are mainly reasons for participants under 30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89B719-AA5C-4AC3-959B-E4B87492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1890" y="3747690"/>
            <a:ext cx="4924010" cy="300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43818-2FC8-4676-BF1A-A4E97D5F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Satisfaction and Trust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C91194-C3B8-4017-B291-9AD8315D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1666" y="313410"/>
            <a:ext cx="5364539" cy="302346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ACDBA9-0497-4932-AD05-5C31BB9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B76134-A3BD-45EF-8A78-5B72C3FB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31" y="1825142"/>
            <a:ext cx="5619749" cy="415353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Overall, married participants trust their partners more and are more satisfied</a:t>
            </a:r>
          </a:p>
          <a:p>
            <a:r>
              <a:rPr lang="en-US" sz="1700" dirty="0">
                <a:solidFill>
                  <a:schemeClr val="bg1"/>
                </a:solidFill>
              </a:rPr>
              <a:t>Work-Life Balance is consistent across the board, consistent with overall job satisfaction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Married men have the lowest Sex life satisfaction but the highest satisfaction with how their partners parent their children</a:t>
            </a:r>
          </a:p>
          <a:p>
            <a:r>
              <a:rPr lang="en-US" sz="1700" dirty="0">
                <a:solidFill>
                  <a:schemeClr val="bg1"/>
                </a:solidFill>
              </a:rPr>
              <a:t>Divorced males trust their partners the least with money</a:t>
            </a:r>
          </a:p>
          <a:p>
            <a:r>
              <a:rPr lang="en-US" sz="1700" dirty="0">
                <a:solidFill>
                  <a:schemeClr val="bg1"/>
                </a:solidFill>
              </a:rPr>
              <a:t>Trust scores are overall lower in divorced women, and highest in married men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89B719-AA5C-4AC3-959B-E4B87492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79064" y="3403036"/>
            <a:ext cx="4975212" cy="35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51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E6DB2F3-80F2-4FCD-B636-70D649D7537D}"/>
              </a:ext>
            </a:extLst>
          </p:cNvPr>
          <p:cNvSpPr txBox="1">
            <a:spLocks/>
          </p:cNvSpPr>
          <p:nvPr/>
        </p:nvSpPr>
        <p:spPr>
          <a:xfrm>
            <a:off x="446381" y="219979"/>
            <a:ext cx="3517567" cy="72907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Overview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6953A2F-2D1A-4FD7-ADC9-290FE45FD2AB}"/>
              </a:ext>
            </a:extLst>
          </p:cNvPr>
          <p:cNvSpPr txBox="1">
            <a:spLocks/>
          </p:cNvSpPr>
          <p:nvPr/>
        </p:nvSpPr>
        <p:spPr>
          <a:xfrm>
            <a:off x="354330" y="2991009"/>
            <a:ext cx="3517567" cy="1005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0F0DEBF-3B0F-4CFF-9167-EA39C24AF25A}"/>
              </a:ext>
            </a:extLst>
          </p:cNvPr>
          <p:cNvSpPr txBox="1">
            <a:spLocks/>
          </p:cNvSpPr>
          <p:nvPr/>
        </p:nvSpPr>
        <p:spPr>
          <a:xfrm>
            <a:off x="446381" y="988873"/>
            <a:ext cx="3270705" cy="52693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AFD2C2F2-006B-441E-BB43-3854BD29A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156588"/>
              </p:ext>
            </p:extLst>
          </p:nvPr>
        </p:nvGraphicFramePr>
        <p:xfrm>
          <a:off x="598781" y="1141273"/>
          <a:ext cx="3270705" cy="5269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AE407E34-3CBD-4216-8B6C-5BB06019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00703" y="772211"/>
            <a:ext cx="4734644" cy="223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02EEF76-316D-4296-A6A1-E41D476CC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753" y="3420941"/>
            <a:ext cx="4454541" cy="23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D2A9C-8B9B-498C-A01B-E697C70273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948" y="3623529"/>
            <a:ext cx="3621644" cy="2538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F0E92-871F-4015-81D1-65CC5DAFD2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5569" y="655622"/>
            <a:ext cx="3510024" cy="26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4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E6DB2F3-80F2-4FCD-B636-70D649D7537D}"/>
              </a:ext>
            </a:extLst>
          </p:cNvPr>
          <p:cNvSpPr txBox="1">
            <a:spLocks/>
          </p:cNvSpPr>
          <p:nvPr/>
        </p:nvSpPr>
        <p:spPr>
          <a:xfrm>
            <a:off x="446381" y="219979"/>
            <a:ext cx="3517567" cy="72907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Overview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6953A2F-2D1A-4FD7-ADC9-290FE45FD2AB}"/>
              </a:ext>
            </a:extLst>
          </p:cNvPr>
          <p:cNvSpPr txBox="1">
            <a:spLocks/>
          </p:cNvSpPr>
          <p:nvPr/>
        </p:nvSpPr>
        <p:spPr>
          <a:xfrm>
            <a:off x="354330" y="2991009"/>
            <a:ext cx="3517567" cy="1005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0F0DEBF-3B0F-4CFF-9167-EA39C24AF25A}"/>
              </a:ext>
            </a:extLst>
          </p:cNvPr>
          <p:cNvSpPr txBox="1">
            <a:spLocks/>
          </p:cNvSpPr>
          <p:nvPr/>
        </p:nvSpPr>
        <p:spPr>
          <a:xfrm>
            <a:off x="446381" y="988873"/>
            <a:ext cx="3270705" cy="52693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F3915E-4874-4568-A110-3441FEEE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21886" y="1295300"/>
            <a:ext cx="8086695" cy="552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00169-7252-4DD6-BBF6-92544808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5214" y="124083"/>
            <a:ext cx="6917153" cy="115285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FA9ECBF-345A-41A3-B8D6-F72ECA8AF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423703"/>
              </p:ext>
            </p:extLst>
          </p:nvPr>
        </p:nvGraphicFramePr>
        <p:xfrm>
          <a:off x="598781" y="1141273"/>
          <a:ext cx="3270705" cy="5269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858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AE6DB2F3-80F2-4FCD-B636-70D649D7537D}"/>
              </a:ext>
            </a:extLst>
          </p:cNvPr>
          <p:cNvSpPr txBox="1">
            <a:spLocks/>
          </p:cNvSpPr>
          <p:nvPr/>
        </p:nvSpPr>
        <p:spPr>
          <a:xfrm>
            <a:off x="446381" y="219979"/>
            <a:ext cx="3517567" cy="729073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Modeling Overview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6953A2F-2D1A-4FD7-ADC9-290FE45FD2AB}"/>
              </a:ext>
            </a:extLst>
          </p:cNvPr>
          <p:cNvSpPr txBox="1">
            <a:spLocks/>
          </p:cNvSpPr>
          <p:nvPr/>
        </p:nvSpPr>
        <p:spPr>
          <a:xfrm>
            <a:off x="354330" y="2991009"/>
            <a:ext cx="3517567" cy="1005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0F0DEBF-3B0F-4CFF-9167-EA39C24AF25A}"/>
              </a:ext>
            </a:extLst>
          </p:cNvPr>
          <p:cNvSpPr txBox="1">
            <a:spLocks/>
          </p:cNvSpPr>
          <p:nvPr/>
        </p:nvSpPr>
        <p:spPr>
          <a:xfrm>
            <a:off x="446381" y="988873"/>
            <a:ext cx="3270705" cy="526931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543A8-CDDC-487B-A168-B2F7CCBC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3428" y="1511350"/>
            <a:ext cx="7977889" cy="42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403FBE7-C65C-4C63-92A0-7E983C134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429766"/>
              </p:ext>
            </p:extLst>
          </p:nvPr>
        </p:nvGraphicFramePr>
        <p:xfrm>
          <a:off x="598781" y="1141273"/>
          <a:ext cx="3270705" cy="5269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726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4C76-B0E7-41F1-B6E1-ECA63BC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Conclusion &amp; Improvements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CCB5-C1F5-4510-A172-8618EE13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417437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XGBOOST performed the best overall and with the most actionable features explained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Some features are more actionable than others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Ultimately would be better with more Data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Missing information on the opinions of divorcees pre-divorce.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Questions that coupled have been asked to divorcees (that were asked to married only):</a:t>
            </a:r>
          </a:p>
          <a:p>
            <a:pPr lvl="3"/>
            <a:r>
              <a:rPr lang="en-US" sz="1000" dirty="0">
                <a:solidFill>
                  <a:schemeClr val="bg1"/>
                </a:solidFill>
              </a:rPr>
              <a:t>Motivations for getting married </a:t>
            </a:r>
            <a:r>
              <a:rPr lang="en-US" sz="1000" i="1" dirty="0">
                <a:solidFill>
                  <a:schemeClr val="bg1"/>
                </a:solidFill>
              </a:rPr>
              <a:t>previously</a:t>
            </a:r>
          </a:p>
          <a:p>
            <a:pPr lvl="3"/>
            <a:r>
              <a:rPr lang="en-US" sz="1000" dirty="0">
                <a:solidFill>
                  <a:schemeClr val="bg1"/>
                </a:solidFill>
              </a:rPr>
              <a:t>Did you cohabitate prior to your previous marriage</a:t>
            </a:r>
          </a:p>
          <a:p>
            <a:pPr lvl="3"/>
            <a:r>
              <a:rPr lang="en-US" sz="1000" dirty="0">
                <a:solidFill>
                  <a:schemeClr val="bg1"/>
                </a:solidFill>
              </a:rPr>
              <a:t>Did you feel pressured to get married</a:t>
            </a:r>
          </a:p>
          <a:p>
            <a:pPr lvl="3"/>
            <a:r>
              <a:rPr lang="en-US" sz="1000" dirty="0">
                <a:solidFill>
                  <a:schemeClr val="bg1"/>
                </a:solidFill>
              </a:rPr>
              <a:t>Satisfaction/Trust in your previous marriage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It takes two to tango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Observations in the data set are of individuals, not couples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Relationship dynamics would likely be more predictive than opinions about companionship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ground truth of the target feature can change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Married individuals can get divorced down the line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Divorced individuals can remarry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1864A-2C66-4BE8-91BA-99AF47A6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Possible applications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5C62-9603-41E2-8E9E-4F56D070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52699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Engaged couples can fill out surveys with the most predictive features to assess their risk of divorce</a:t>
            </a:r>
          </a:p>
          <a:p>
            <a:r>
              <a:rPr lang="en-US" dirty="0">
                <a:solidFill>
                  <a:schemeClr val="bg1"/>
                </a:solidFill>
              </a:rPr>
              <a:t>Recommending counseling or therapy for couples or individuals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1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5DCE-FB3B-4778-8BC3-2CC745FA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Divorce Statistics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244D-0F89-48E3-82C4-7888742D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The average total cost of divorce in the United States is $15,000.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Families with children that were not poor before the divorce see their income drop as much as 50 percent.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One researcher determined that a single divorce costs state and federal governments about $30,000, based on such things as the higher use of food stamps and public housing as well as increased bankruptcies and juvenile delinquency.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A new study entitled “Divorce and Death” shows that broken marriages can kill at the same rate as smoking cigarettes. Indications that the risk of dying is a full 23 percent higher among divorcées than married people.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If a close friend gets divorced, you are 147% more likely to become divorced and 33% more likely if a friend of a friend is divorced.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Wilkinson &amp;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Finkbeiner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Family Law Attorneys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5DCE-FB3B-4778-8BC3-2CC745FA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Goals of the model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244D-0F89-48E3-82C4-7888742D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out what factors are likely to indicate an individual being married or divorced</a:t>
            </a:r>
          </a:p>
          <a:p>
            <a:r>
              <a:rPr lang="en-US" dirty="0">
                <a:solidFill>
                  <a:schemeClr val="bg1"/>
                </a:solidFill>
              </a:rPr>
              <a:t>Ideally, we find out which attitudes towards marriage, cohabitation, family, are predictive of divorce – and that these are attitudes that can be changed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C2B5-D40F-4DCA-B853-8C1C2777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The 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5442-FA8A-4E8F-9AB5-7AF9FD52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9834 Observations of 169 Questions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Questions range from attitudes on fulfillment, current life satisfaction, child rearing, ideal marriage / family structure, etc.</a:t>
            </a:r>
          </a:p>
          <a:p>
            <a:r>
              <a:rPr lang="en-US" sz="1700" dirty="0">
                <a:solidFill>
                  <a:schemeClr val="bg1"/>
                </a:solidFill>
              </a:rPr>
              <a:t>Part of / Entire Questions have dependencies on past questions, (ex: asking married participants how long they have been married but not asking if divorce or separated)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E035DE6-FAF0-4D8C-8861-4056880A0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410293"/>
            <a:ext cx="5666547" cy="40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EC2B5-D40F-4DCA-B853-8C1C2777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The Data</a:t>
            </a:r>
            <a:endParaRPr lang="en-US" sz="3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370D035-0DA6-44DD-9C6D-4BB3EEA93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Split into Forms 1 and 2 - Marriage and Cohabitation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Raw features had in descriptive names that are converted to descriptive ones by a csv file.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Responses to questions are either turned into numeric or turned into shorter strings via a reference file.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Some questions are practically the same but just reworded for a different dependency.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These sorts of questions were merged into one column so they could be used in comparisons and modeling.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33B16A-37DB-4D5B-A01D-C0CCCF06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076" y="1475517"/>
            <a:ext cx="1596017" cy="42560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689642-040D-4F35-A629-830E70EE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72" y="1475516"/>
            <a:ext cx="4482004" cy="42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8150-741F-4F87-826E-E85370BB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44" y="485342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Missing values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53E9C-5263-49F0-B78E-3419BDC5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r="6277"/>
          <a:stretch/>
        </p:blipFill>
        <p:spPr bwMode="auto">
          <a:xfrm>
            <a:off x="795944" y="1256508"/>
            <a:ext cx="10911840" cy="48367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872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52C7A5-6A5F-451A-8114-02F4FBBF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Missed Opportunities &amp; Obvious Answers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E151B36-B166-440D-9EA8-155EA109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984" y="7"/>
            <a:ext cx="5639068" cy="102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9AB56-7472-4484-BA86-D007540E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84" y="1108768"/>
            <a:ext cx="5639068" cy="101503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D8C20FB-066B-4860-A96B-67A61751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841" y="2353919"/>
            <a:ext cx="5271266" cy="371157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2F8D0A-E7E5-41CC-A811-5DA0AB84E985}"/>
              </a:ext>
            </a:extLst>
          </p:cNvPr>
          <p:cNvSpPr txBox="1">
            <a:spLocks/>
          </p:cNvSpPr>
          <p:nvPr/>
        </p:nvSpPr>
        <p:spPr>
          <a:xfrm>
            <a:off x="476250" y="2288833"/>
            <a:ext cx="5619749" cy="415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Married and cohabitating couples are asked about their motivations on deciding to marry or move in together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Participants were also asked how much they trusted their partners and relationship specific satisfaction levels</a:t>
            </a:r>
          </a:p>
          <a:p>
            <a:r>
              <a:rPr lang="en-US" sz="1700" dirty="0">
                <a:solidFill>
                  <a:schemeClr val="bg1"/>
                </a:solidFill>
              </a:rPr>
              <a:t>Divorced, separated, and widowed participants are not asked about their experience with their former spouse(s)</a:t>
            </a:r>
          </a:p>
          <a:p>
            <a:r>
              <a:rPr lang="en-US" sz="1700" dirty="0">
                <a:solidFill>
                  <a:schemeClr val="bg1"/>
                </a:solidFill>
              </a:rPr>
              <a:t>All data was recorded AFTER a participant was divorced with no data from their married life and some features (namely income and satisfaction scores) will may be the way they are BECAUSE of the divorce</a:t>
            </a:r>
          </a:p>
        </p:txBody>
      </p:sp>
    </p:spTree>
    <p:extLst>
      <p:ext uri="{BB962C8B-B14F-4D97-AF65-F5344CB8AC3E}">
        <p14:creationId xmlns:p14="http://schemas.microsoft.com/office/powerpoint/2010/main" val="341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52C7A5-6A5F-451A-8114-02F4FBBF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Missed Opportunities &amp; Obvious Answers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A12D28-E4AF-4FFF-A73E-4F7858C3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288833"/>
            <a:ext cx="5619749" cy="4153531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Married and cohabitating couples are asked about their motivations on deciding to marry or move in together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Participants were also asked how much they trusted their partners and relationship specific satisfaction levels</a:t>
            </a:r>
          </a:p>
          <a:p>
            <a:r>
              <a:rPr lang="en-US" sz="1700" dirty="0">
                <a:solidFill>
                  <a:schemeClr val="bg1"/>
                </a:solidFill>
              </a:rPr>
              <a:t>Divorced, separated, and widowed participants are not asked about their experience with their former spouse(s)</a:t>
            </a:r>
          </a:p>
          <a:p>
            <a:r>
              <a:rPr lang="en-US" sz="1700" dirty="0">
                <a:solidFill>
                  <a:schemeClr val="bg1"/>
                </a:solidFill>
              </a:rPr>
              <a:t>All data was recorded AFTER a participant was divorced with no data from their married life and some features (namely income and satisfaction scores) will may be the way they are BECAUSE of the divorce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DAC4CB-071D-45CE-B5D1-0DFA9DDB8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1685" y="1199356"/>
            <a:ext cx="5439348" cy="47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4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4B98A7-2863-4F4A-A409-FCA1A771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0CC9D09-FFAE-4902-95A2-3D3F1DCDBA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Divorces make up around 20% on the samples. </a:t>
            </a:r>
          </a:p>
          <a:p>
            <a:r>
              <a:rPr lang="en-US" sz="1600" dirty="0"/>
              <a:t>Not as many marriages and divorces for participants under 30</a:t>
            </a:r>
          </a:p>
          <a:p>
            <a:r>
              <a:rPr lang="en-US" sz="1600" dirty="0"/>
              <a:t>More female participants than males</a:t>
            </a:r>
          </a:p>
          <a:p>
            <a:r>
              <a:rPr lang="en-US" sz="1600" dirty="0"/>
              <a:t>Most of the participants where white, with a spread across the US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F8A6C2-AFAD-450B-AF6C-0D03E6BF6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996" y="909347"/>
            <a:ext cx="3606931" cy="14902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840780D-7109-4FD6-9733-B7372DE6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07776" y="767701"/>
            <a:ext cx="3957292" cy="221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D1792AB-2A3A-46D2-9EE1-9CD37477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37" y="3136209"/>
            <a:ext cx="3705930" cy="27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CC39804-2AD8-4068-AE9C-75B33C50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6267" y="3198995"/>
            <a:ext cx="3530619" cy="257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4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1188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Attitudes to Cohabitation and Marriage</vt:lpstr>
      <vt:lpstr>Divorce Statistics</vt:lpstr>
      <vt:lpstr>Goals of the model</vt:lpstr>
      <vt:lpstr>The Data</vt:lpstr>
      <vt:lpstr>The Data</vt:lpstr>
      <vt:lpstr>Missing values</vt:lpstr>
      <vt:lpstr>Missed Opportunities &amp; Obvious Answers</vt:lpstr>
      <vt:lpstr>Missed Opportunities &amp; Obvious Answers</vt:lpstr>
      <vt:lpstr>Simple Analysis</vt:lpstr>
      <vt:lpstr>Life Satisfaction</vt:lpstr>
      <vt:lpstr>Fulfillment</vt:lpstr>
      <vt:lpstr>Motivations for Marriage vs Cohabitation</vt:lpstr>
      <vt:lpstr>Satisfaction and Trust</vt:lpstr>
      <vt:lpstr>PowerPoint Presentation</vt:lpstr>
      <vt:lpstr>PowerPoint Presentation</vt:lpstr>
      <vt:lpstr>PowerPoint Presentation</vt:lpstr>
      <vt:lpstr>Conclusion &amp; Improvements</vt:lpstr>
      <vt:lpstr>Possible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Attitudes to Cohabitation and Marriage</dc:title>
  <dc:creator>Jacob Werschey</dc:creator>
  <cp:lastModifiedBy>Jacob Werschey</cp:lastModifiedBy>
  <cp:revision>52</cp:revision>
  <dcterms:created xsi:type="dcterms:W3CDTF">2022-02-03T15:51:29Z</dcterms:created>
  <dcterms:modified xsi:type="dcterms:W3CDTF">2022-02-25T20:46:36Z</dcterms:modified>
</cp:coreProperties>
</file>