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Manrope"/>
      <p:regular r:id="rId21"/>
    </p:embeddedFont>
    <p:embeddedFont>
      <p:font typeface="Calibri" panose="020F050202020403020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943d46b98_0_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33943d46b98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943d46b98_0_9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33943d46b98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943d46b98_0_10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3943d46b98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943d46b98_0_11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3943d46b98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943d46b98_0_1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33943d46b98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943d46b98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3943d46b9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43d46b98_0_5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3943d46b98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943d46b98_0_6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3943d46b98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2min</a:t>
            </a:r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nrope"/>
              <a:buNone/>
              <a:defRPr sz="4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Char char="•"/>
              <a:defRPr sz="3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Char char="–"/>
              <a:defRPr sz="2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"/>
              <a:buChar char="•"/>
              <a:defRPr sz="2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–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»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200" b="0" i="0" u="none" strike="noStrike" cap="none">
                <a:solidFill>
                  <a:srgbClr val="888888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200" b="0" i="0" u="none" strike="noStrike" cap="none">
                <a:solidFill>
                  <a:srgbClr val="888888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</a:fld>
            <a:endParaRPr lang="es-ES"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7200" y="8737300"/>
            <a:ext cx="2810550" cy="162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897500" y="4140200"/>
            <a:ext cx="144930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950" tIns="176950" rIns="176950" bIns="1769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4800" b="1">
                <a:solidFill>
                  <a:schemeClr val="dk1"/>
                </a:solidFill>
              </a:rPr>
              <a:t>📊 Test Práctico para Analista de Datos Jr. en eCommerce</a:t>
            </a:r>
            <a:endParaRPr sz="4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4800" b="1">
                <a:solidFill>
                  <a:schemeClr val="dk1"/>
                </a:solidFill>
              </a:rPr>
              <a:t>JOSE ANTONIO CAMPOS LORA</a:t>
            </a:r>
            <a:endParaRPr sz="4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endParaRPr sz="6400" b="1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</a:rPr>
              <a:t>Análisis realizado:</a:t>
            </a:r>
            <a:r>
              <a:rPr lang="es-ES" sz="3600" b="1">
                <a:solidFill>
                  <a:schemeClr val="dk1"/>
                </a:solidFill>
              </a:rPr>
              <a:t> </a:t>
            </a:r>
            <a:r>
              <a:rPr lang="es-ES" sz="3600">
                <a:solidFill>
                  <a:schemeClr val="dk1"/>
                </a:solidFill>
              </a:rPr>
              <a:t>¿Cuáles fueron los productos con mayor gasto en publicidad (Ads) y cuál fue el retorno de inversión (ROI)?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592800" y="2199000"/>
            <a:ext cx="5352300" cy="7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Los productos con </a:t>
            </a:r>
            <a:r>
              <a:rPr lang="es-ES" sz="2800" b="1">
                <a:solidFill>
                  <a:schemeClr val="dk1"/>
                </a:solidFill>
              </a:rPr>
              <a:t>mayor gasto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ADS</a:t>
            </a:r>
            <a:r>
              <a:rPr lang="es-ES" sz="2800">
                <a:solidFill>
                  <a:schemeClr val="dk1"/>
                </a:solidFill>
              </a:rPr>
              <a:t> son </a:t>
            </a:r>
            <a:r>
              <a:rPr lang="es-ES" sz="2800" b="1">
                <a:solidFill>
                  <a:schemeClr val="dk1"/>
                </a:solidFill>
              </a:rPr>
              <a:t>LAGDZ722P, PEPPAP751P, MASHA721P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El retorno de estos productos fue positivo a excepción de </a:t>
            </a:r>
            <a:r>
              <a:rPr lang="es-ES" sz="2800" b="1">
                <a:solidFill>
                  <a:schemeClr val="dk1"/>
                </a:solidFill>
              </a:rPr>
              <a:t>PEPPAP751P, </a:t>
            </a:r>
            <a:r>
              <a:rPr lang="es-ES" sz="2800">
                <a:solidFill>
                  <a:schemeClr val="dk1"/>
                </a:solidFill>
              </a:rPr>
              <a:t> presenta un</a:t>
            </a:r>
            <a:r>
              <a:rPr lang="es-ES" sz="2800" b="1">
                <a:solidFill>
                  <a:schemeClr val="dk1"/>
                </a:solidFill>
              </a:rPr>
              <a:t> ROI y beneficio neto negativo</a:t>
            </a:r>
            <a:r>
              <a:rPr lang="es-ES" sz="2800">
                <a:solidFill>
                  <a:schemeClr val="dk1"/>
                </a:solidFill>
              </a:rPr>
              <a:t>. Puede deberse a exceso de gasto, mala gestión campaña publicitarias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Pero un producto que</a:t>
            </a:r>
            <a:r>
              <a:rPr lang="es-ES" sz="2800" b="1">
                <a:solidFill>
                  <a:schemeClr val="dk1"/>
                </a:solidFill>
              </a:rPr>
              <a:t> no</a:t>
            </a:r>
            <a:r>
              <a:rPr lang="es-ES" sz="2800">
                <a:solidFill>
                  <a:schemeClr val="dk1"/>
                </a:solidFill>
              </a:rPr>
              <a:t> está dentro de los </a:t>
            </a:r>
            <a:r>
              <a:rPr lang="es-ES" sz="2800" b="1">
                <a:solidFill>
                  <a:schemeClr val="dk1"/>
                </a:solidFill>
              </a:rPr>
              <a:t>3</a:t>
            </a:r>
            <a:r>
              <a:rPr lang="es-ES" sz="2800">
                <a:solidFill>
                  <a:schemeClr val="dk1"/>
                </a:solidFill>
              </a:rPr>
              <a:t> con </a:t>
            </a:r>
            <a:r>
              <a:rPr lang="es-ES" sz="2800" b="1">
                <a:solidFill>
                  <a:schemeClr val="dk1"/>
                </a:solidFill>
              </a:rPr>
              <a:t>mayor gasto en ADS</a:t>
            </a:r>
            <a:r>
              <a:rPr lang="es-ES" sz="2800">
                <a:solidFill>
                  <a:schemeClr val="dk1"/>
                </a:solidFill>
              </a:rPr>
              <a:t> y  presenta el </a:t>
            </a:r>
            <a:r>
              <a:rPr lang="es-ES" sz="2800" b="1">
                <a:solidFill>
                  <a:schemeClr val="dk1"/>
                </a:solidFill>
              </a:rPr>
              <a:t>segundo mayor ROI  y beneficio neto</a:t>
            </a:r>
            <a:r>
              <a:rPr lang="es-ES" sz="2800">
                <a:solidFill>
                  <a:schemeClr val="dk1"/>
                </a:solidFill>
              </a:rPr>
              <a:t> es </a:t>
            </a:r>
            <a:r>
              <a:rPr lang="es-ES" sz="2800" b="1">
                <a:solidFill>
                  <a:schemeClr val="dk1"/>
                </a:solidFill>
              </a:rPr>
              <a:t>MASHA721P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Publicididad y rentabilidad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286975"/>
            <a:ext cx="11773799" cy="64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Si tuvieras que optimizar el gasto publicitario, ¿qué ajustes harías en base a estos datos?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2592800" y="2199000"/>
            <a:ext cx="5352300" cy="7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Con miras de </a:t>
            </a:r>
            <a:r>
              <a:rPr lang="es-ES" sz="2800" b="1">
                <a:solidFill>
                  <a:schemeClr val="dk1"/>
                </a:solidFill>
              </a:rPr>
              <a:t>mejorar la tasa</a:t>
            </a:r>
            <a:r>
              <a:rPr lang="es-ES" sz="2800">
                <a:solidFill>
                  <a:schemeClr val="dk1"/>
                </a:solidFill>
              </a:rPr>
              <a:t> </a:t>
            </a:r>
            <a:r>
              <a:rPr lang="es-ES" sz="2800" b="1">
                <a:solidFill>
                  <a:schemeClr val="dk1"/>
                </a:solidFill>
              </a:rPr>
              <a:t>de conversión</a:t>
            </a:r>
            <a:r>
              <a:rPr lang="es-ES" sz="2800">
                <a:solidFill>
                  <a:schemeClr val="dk1"/>
                </a:solidFill>
              </a:rPr>
              <a:t> de los productos </a:t>
            </a:r>
            <a:r>
              <a:rPr lang="es-ES" sz="2800" b="1">
                <a:solidFill>
                  <a:schemeClr val="dk1"/>
                </a:solidFill>
              </a:rPr>
              <a:t>diversificaría</a:t>
            </a:r>
            <a:r>
              <a:rPr lang="es-ES" sz="2800">
                <a:solidFill>
                  <a:schemeClr val="dk1"/>
                </a:solidFill>
              </a:rPr>
              <a:t> el formato de realizar campaña publicitaria, </a:t>
            </a:r>
            <a:r>
              <a:rPr lang="es-ES" sz="2800">
                <a:solidFill>
                  <a:schemeClr val="dk1"/>
                </a:solidFill>
              </a:rPr>
              <a:t>llevándolo</a:t>
            </a:r>
            <a:r>
              <a:rPr lang="es-ES" sz="2800">
                <a:solidFill>
                  <a:schemeClr val="dk1"/>
                </a:solidFill>
              </a:rPr>
              <a:t> a cabo por medios como </a:t>
            </a:r>
            <a:r>
              <a:rPr lang="es-ES" sz="2800" b="1">
                <a:solidFill>
                  <a:schemeClr val="dk1"/>
                </a:solidFill>
              </a:rPr>
              <a:t>Sponsored Display, Facebook Ads y Google Ads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Ya que en los </a:t>
            </a:r>
            <a:r>
              <a:rPr lang="es-ES" sz="2800">
                <a:solidFill>
                  <a:schemeClr val="dk1"/>
                </a:solidFill>
              </a:rPr>
              <a:t>productos</a:t>
            </a:r>
            <a:r>
              <a:rPr lang="es-ES" sz="2800">
                <a:solidFill>
                  <a:schemeClr val="dk1"/>
                </a:solidFill>
              </a:rPr>
              <a:t> que poseen inversión en alguna de estas opciones presentan </a:t>
            </a:r>
            <a:r>
              <a:rPr lang="es-ES" sz="2800" b="1">
                <a:solidFill>
                  <a:schemeClr val="dk1"/>
                </a:solidFill>
              </a:rPr>
              <a:t>margen positivo, beneficio neto y ROI positivo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No el </a:t>
            </a:r>
            <a:r>
              <a:rPr lang="es-ES" sz="2800" b="1">
                <a:solidFill>
                  <a:schemeClr val="dk1"/>
                </a:solidFill>
              </a:rPr>
              <a:t>grueso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Sponsored products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Publicididad y rentabilidad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5204400"/>
            <a:ext cx="10680350" cy="40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7550" y="2286975"/>
            <a:ext cx="10445200" cy="24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Determina el margen de beneficio neto promedio. ¿Cómo afecta la tarifa de Amazon (Amazon Fees) a la rentabilidad?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2607175" y="2069500"/>
            <a:ext cx="5352300" cy="7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El </a:t>
            </a:r>
            <a:r>
              <a:rPr lang="es-ES" sz="2800" b="1">
                <a:solidFill>
                  <a:schemeClr val="dk1"/>
                </a:solidFill>
              </a:rPr>
              <a:t>promedio del margen de beneficio neto</a:t>
            </a:r>
            <a:r>
              <a:rPr lang="es-ES" sz="2800">
                <a:solidFill>
                  <a:schemeClr val="dk1"/>
                </a:solidFill>
              </a:rPr>
              <a:t> es </a:t>
            </a:r>
            <a:r>
              <a:rPr lang="es-ES" sz="2800" b="1">
                <a:solidFill>
                  <a:schemeClr val="dk1"/>
                </a:solidFill>
              </a:rPr>
              <a:t>3.32.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La </a:t>
            </a:r>
            <a:r>
              <a:rPr lang="es-ES" sz="2800" b="1">
                <a:solidFill>
                  <a:schemeClr val="dk1"/>
                </a:solidFill>
              </a:rPr>
              <a:t>tarifa de Amazon</a:t>
            </a:r>
            <a:r>
              <a:rPr lang="es-ES" sz="2800">
                <a:solidFill>
                  <a:schemeClr val="dk1"/>
                </a:solidFill>
              </a:rPr>
              <a:t>  </a:t>
            </a:r>
            <a:r>
              <a:rPr lang="es-ES" sz="2800" b="1">
                <a:solidFill>
                  <a:schemeClr val="dk1"/>
                </a:solidFill>
              </a:rPr>
              <a:t>afecta</a:t>
            </a:r>
            <a:r>
              <a:rPr lang="es-ES" sz="2800">
                <a:solidFill>
                  <a:schemeClr val="dk1"/>
                </a:solidFill>
              </a:rPr>
              <a:t> a la </a:t>
            </a:r>
            <a:r>
              <a:rPr lang="es-ES" sz="2800" b="1">
                <a:solidFill>
                  <a:schemeClr val="dk1"/>
                </a:solidFill>
              </a:rPr>
              <a:t>rentabilidad</a:t>
            </a:r>
            <a:r>
              <a:rPr lang="es-ES" sz="2800">
                <a:solidFill>
                  <a:schemeClr val="dk1"/>
                </a:solidFill>
              </a:rPr>
              <a:t> en cuanto a </a:t>
            </a:r>
            <a:r>
              <a:rPr lang="es-ES" sz="2800" b="1">
                <a:solidFill>
                  <a:schemeClr val="dk1"/>
                </a:solidFill>
              </a:rPr>
              <a:t>beneficio neto,</a:t>
            </a:r>
            <a:r>
              <a:rPr lang="es-ES" sz="2800">
                <a:solidFill>
                  <a:schemeClr val="dk1"/>
                </a:solidFill>
              </a:rPr>
              <a:t> </a:t>
            </a:r>
            <a:r>
              <a:rPr lang="es-ES" sz="2800" b="1">
                <a:solidFill>
                  <a:schemeClr val="dk1"/>
                </a:solidFill>
              </a:rPr>
              <a:t>margen y ROI</a:t>
            </a:r>
            <a:r>
              <a:rPr lang="es-ES" sz="2800">
                <a:solidFill>
                  <a:schemeClr val="dk1"/>
                </a:solidFill>
              </a:rPr>
              <a:t>, por lo general de forma negativa, ya que s</a:t>
            </a:r>
            <a:r>
              <a:rPr lang="es-ES" sz="2800" b="1">
                <a:solidFill>
                  <a:schemeClr val="dk1"/>
                </a:solidFill>
              </a:rPr>
              <a:t>olo los productos estos productos positivo consiguen</a:t>
            </a:r>
            <a:r>
              <a:rPr lang="es-ES" sz="2800">
                <a:solidFill>
                  <a:schemeClr val="dk1"/>
                </a:solidFill>
              </a:rPr>
              <a:t> tener un </a:t>
            </a:r>
            <a:r>
              <a:rPr lang="es-ES" sz="2800" b="1">
                <a:solidFill>
                  <a:schemeClr val="dk1"/>
                </a:solidFill>
              </a:rPr>
              <a:t>impacto positivo</a:t>
            </a:r>
            <a:r>
              <a:rPr lang="es-ES" sz="2800">
                <a:solidFill>
                  <a:schemeClr val="dk1"/>
                </a:solidFill>
              </a:rPr>
              <a:t> de la </a:t>
            </a:r>
            <a:r>
              <a:rPr lang="es-ES" sz="2800" b="1">
                <a:solidFill>
                  <a:schemeClr val="dk1"/>
                </a:solidFill>
              </a:rPr>
              <a:t>tarifa de Amazon.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El </a:t>
            </a:r>
            <a:r>
              <a:rPr lang="es-ES" sz="2800" b="1">
                <a:solidFill>
                  <a:schemeClr val="dk1"/>
                </a:solidFill>
              </a:rPr>
              <a:t>patrón</a:t>
            </a:r>
            <a:r>
              <a:rPr lang="es-ES" sz="2800">
                <a:solidFill>
                  <a:schemeClr val="dk1"/>
                </a:solidFill>
              </a:rPr>
              <a:t> que se </a:t>
            </a:r>
            <a:r>
              <a:rPr lang="es-ES" sz="2800" b="1">
                <a:solidFill>
                  <a:schemeClr val="dk1"/>
                </a:solidFill>
              </a:rPr>
              <a:t>repite</a:t>
            </a:r>
            <a:r>
              <a:rPr lang="es-ES" sz="2800">
                <a:solidFill>
                  <a:schemeClr val="dk1"/>
                </a:solidFill>
              </a:rPr>
              <a:t> en estos productos  es que presenta un </a:t>
            </a:r>
            <a:r>
              <a:rPr lang="es-ES" sz="2800" b="1">
                <a:solidFill>
                  <a:schemeClr val="dk1"/>
                </a:solidFill>
              </a:rPr>
              <a:t>gasto de más del doble en Tarifa de Amazon que en</a:t>
            </a:r>
            <a:r>
              <a:rPr lang="es-ES" sz="2800" b="1">
                <a:solidFill>
                  <a:schemeClr val="dk1"/>
                </a:solidFill>
              </a:rPr>
              <a:t> publicidad(Ads)</a:t>
            </a:r>
            <a:r>
              <a:rPr lang="es-ES" sz="2800" b="1">
                <a:solidFill>
                  <a:schemeClr val="dk1"/>
                </a:solidFill>
              </a:rPr>
              <a:t>.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Rentabilidad y estrategia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286975"/>
            <a:ext cx="12287999" cy="691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Si quisieras aumentar la rentabilidad general en un 10%, ¿qué estrategias propondrías?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07650" y="2702550"/>
            <a:ext cx="17672700" cy="53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Realizaría una </a:t>
            </a:r>
            <a:r>
              <a:rPr lang="es-ES" sz="2800" b="1">
                <a:solidFill>
                  <a:schemeClr val="dk1"/>
                </a:solidFill>
              </a:rPr>
              <a:t>inversión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tasas de Amazon</a:t>
            </a:r>
            <a:r>
              <a:rPr lang="es-ES" sz="2800">
                <a:solidFill>
                  <a:schemeClr val="dk1"/>
                </a:solidFill>
              </a:rPr>
              <a:t> superior al </a:t>
            </a:r>
            <a:r>
              <a:rPr lang="es-ES" sz="2800" b="1">
                <a:solidFill>
                  <a:schemeClr val="dk1"/>
                </a:solidFill>
              </a:rPr>
              <a:t>doble de mi desembolso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Sponsored products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</a:rPr>
              <a:t>Diversificar</a:t>
            </a:r>
            <a:r>
              <a:rPr lang="es-ES" sz="2800" b="1">
                <a:solidFill>
                  <a:schemeClr val="dk1"/>
                </a:solidFill>
              </a:rPr>
              <a:t> </a:t>
            </a:r>
            <a:r>
              <a:rPr lang="es-ES" sz="2800">
                <a:solidFill>
                  <a:schemeClr val="dk1"/>
                </a:solidFill>
              </a:rPr>
              <a:t>la inversión en </a:t>
            </a:r>
            <a:r>
              <a:rPr lang="es-ES" sz="2800" b="1">
                <a:solidFill>
                  <a:schemeClr val="dk1"/>
                </a:solidFill>
              </a:rPr>
              <a:t>publicidad</a:t>
            </a:r>
            <a:r>
              <a:rPr lang="es-ES" sz="2800">
                <a:solidFill>
                  <a:schemeClr val="dk1"/>
                </a:solidFill>
              </a:rPr>
              <a:t> entre </a:t>
            </a:r>
            <a:r>
              <a:rPr lang="es-ES" sz="2800" b="1">
                <a:solidFill>
                  <a:schemeClr val="dk1"/>
                </a:solidFill>
              </a:rPr>
              <a:t>Sponsored products, Sponsored Display, Facebook Ads y Google Ads</a:t>
            </a:r>
            <a:r>
              <a:rPr lang="es-ES" sz="2800">
                <a:solidFill>
                  <a:schemeClr val="dk1"/>
                </a:solidFill>
              </a:rPr>
              <a:t>. Pero sin  centrarse exclusivamente en </a:t>
            </a:r>
            <a:r>
              <a:rPr lang="es-ES" sz="2800" b="1">
                <a:solidFill>
                  <a:schemeClr val="dk1"/>
                </a:solidFill>
              </a:rPr>
              <a:t>Sponsored products</a:t>
            </a:r>
            <a:r>
              <a:rPr lang="es-ES" sz="2800">
                <a:solidFill>
                  <a:schemeClr val="dk1"/>
                </a:solidFill>
              </a:rPr>
              <a:t> ya que provocaría que para ser efectivos en Amazon tuviéramos que aumentar  la inversión en tasas.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Objetivo tener una tasa de conversión superior al 5% del tráfico de la web en esos productos.  </a:t>
            </a:r>
            <a:r>
              <a:rPr lang="es-ES" sz="2800" b="1">
                <a:solidFill>
                  <a:schemeClr val="dk1"/>
                </a:solidFill>
              </a:rPr>
              <a:t>Mejoran las descripciones de los productos, plazos de entrega, imágenes, añadiría vídeos, destacaría reseñas.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Rentabilidad y estrategia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¿Qué insights clave destacarías para ayudar a la empresa a mejorar sus ventas en Amazon?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12592800" y="1615435"/>
            <a:ext cx="5352300" cy="7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chemeClr val="dk1"/>
                </a:solidFill>
              </a:rPr>
              <a:t>Replicar estrategia</a:t>
            </a:r>
            <a:r>
              <a:rPr lang="es-ES" sz="2600">
                <a:solidFill>
                  <a:schemeClr val="dk1"/>
                </a:solidFill>
              </a:rPr>
              <a:t> de </a:t>
            </a:r>
            <a:r>
              <a:rPr lang="es-ES" sz="2600" b="1">
                <a:solidFill>
                  <a:schemeClr val="dk1"/>
                </a:solidFill>
              </a:rPr>
              <a:t>articulos</a:t>
            </a:r>
            <a:r>
              <a:rPr lang="es-ES" sz="2600">
                <a:solidFill>
                  <a:schemeClr val="dk1"/>
                </a:solidFill>
              </a:rPr>
              <a:t> con </a:t>
            </a:r>
            <a:r>
              <a:rPr lang="es-ES" sz="2600" b="1">
                <a:solidFill>
                  <a:schemeClr val="dk1"/>
                </a:solidFill>
              </a:rPr>
              <a:t>Amazon Fees Impact, positivo</a:t>
            </a:r>
            <a:r>
              <a:rPr lang="es-E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</a:rPr>
              <a:t>Ya que en los productos que poseen una </a:t>
            </a:r>
            <a:r>
              <a:rPr lang="es-ES" sz="2600" b="1">
                <a:solidFill>
                  <a:schemeClr val="dk1"/>
                </a:solidFill>
              </a:rPr>
              <a:t>inversión en Amazon Fees superior al doble de la inversión en ADS</a:t>
            </a:r>
            <a:r>
              <a:rPr lang="es-ES" sz="2600">
                <a:solidFill>
                  <a:schemeClr val="dk1"/>
                </a:solidFill>
              </a:rPr>
              <a:t>, Amazon nos puede dar </a:t>
            </a:r>
            <a:r>
              <a:rPr lang="es-ES" sz="2600" b="1">
                <a:solidFill>
                  <a:schemeClr val="dk1"/>
                </a:solidFill>
              </a:rPr>
              <a:t>prioridad</a:t>
            </a:r>
            <a:r>
              <a:rPr lang="es-ES" sz="2600">
                <a:solidFill>
                  <a:schemeClr val="dk1"/>
                </a:solidFill>
              </a:rPr>
              <a:t> de este modo en sus anuncios, y </a:t>
            </a:r>
            <a:r>
              <a:rPr lang="es-ES" sz="2600" b="1">
                <a:solidFill>
                  <a:schemeClr val="dk1"/>
                </a:solidFill>
              </a:rPr>
              <a:t>aumentar tráfico de productos</a:t>
            </a:r>
            <a:r>
              <a:rPr lang="es-ES" sz="2600">
                <a:solidFill>
                  <a:schemeClr val="dk1"/>
                </a:solidFill>
              </a:rPr>
              <a:t> y</a:t>
            </a:r>
            <a:r>
              <a:rPr lang="es-ES" sz="2600" b="1">
                <a:solidFill>
                  <a:schemeClr val="dk1"/>
                </a:solidFill>
              </a:rPr>
              <a:t> tasa de conversión</a:t>
            </a:r>
            <a:r>
              <a:rPr lang="es-ES" sz="2600">
                <a:solidFill>
                  <a:schemeClr val="dk1"/>
                </a:solidFill>
              </a:rPr>
              <a:t> , tienen </a:t>
            </a:r>
            <a:r>
              <a:rPr lang="es-ES" sz="2600" b="1">
                <a:solidFill>
                  <a:schemeClr val="dk1"/>
                </a:solidFill>
              </a:rPr>
              <a:t>promociones activas o frecuentes en productos con esta inversion</a:t>
            </a:r>
            <a:r>
              <a:rPr lang="es-ES" sz="2600">
                <a:solidFill>
                  <a:schemeClr val="dk1"/>
                </a:solidFill>
              </a:rPr>
              <a:t>, y un </a:t>
            </a:r>
            <a:r>
              <a:rPr lang="es-ES" sz="2600" b="1">
                <a:solidFill>
                  <a:schemeClr val="dk1"/>
                </a:solidFill>
              </a:rPr>
              <a:t>precio muy superior a la media</a:t>
            </a:r>
            <a:r>
              <a:rPr lang="es-ES" sz="2600">
                <a:solidFill>
                  <a:schemeClr val="dk1"/>
                </a:solidFill>
              </a:rPr>
              <a:t>.</a:t>
            </a:r>
            <a:endParaRPr lang="es-ES"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chemeClr val="dk1"/>
                </a:solidFill>
              </a:rPr>
              <a:t>Mejorar tasa de conversión</a:t>
            </a:r>
            <a:r>
              <a:rPr lang="es-ES" sz="2600">
                <a:solidFill>
                  <a:schemeClr val="dk1"/>
                </a:solidFill>
              </a:rPr>
              <a:t> con </a:t>
            </a:r>
            <a:r>
              <a:rPr lang="es-ES" sz="2600" b="1">
                <a:solidFill>
                  <a:schemeClr val="dk1"/>
                </a:solidFill>
              </a:rPr>
              <a:t>optimización de títulos, imágenes y  visualización de promociones</a:t>
            </a:r>
            <a:r>
              <a:rPr lang="es-ES" sz="2600">
                <a:solidFill>
                  <a:schemeClr val="dk1"/>
                </a:solidFill>
              </a:rPr>
              <a:t>.</a:t>
            </a:r>
            <a:endParaRPr lang="es-ES" sz="2600">
              <a:solidFill>
                <a:schemeClr val="dk1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Rentabilidad y estrategia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286975"/>
            <a:ext cx="12288001" cy="665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6250" y="476375"/>
            <a:ext cx="17335500" cy="93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2206900" y="4140200"/>
            <a:ext cx="7359300" cy="189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396250" y="4250700"/>
            <a:ext cx="82884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s-ES" sz="2600" b="1" i="0" u="none" strike="noStrike" cap="none">
                <a:solidFill>
                  <a:schemeClr val="dk1"/>
                </a:solidFill>
              </a:rPr>
              <a:t>01</a:t>
            </a:r>
            <a:r>
              <a:rPr lang="es-ES" sz="2600" i="0" u="none" strike="noStrike" cap="none">
                <a:solidFill>
                  <a:schemeClr val="dk1"/>
                </a:solidFill>
              </a:rPr>
              <a:t>  </a:t>
            </a:r>
            <a:r>
              <a:rPr lang="es-ES" sz="2600">
                <a:solidFill>
                  <a:schemeClr val="dk1"/>
                </a:solidFill>
              </a:rPr>
              <a:t>Contexto del DataFrame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s-ES" sz="2600" b="1" i="0" u="none" strike="noStrike" cap="none">
                <a:solidFill>
                  <a:schemeClr val="dk1"/>
                </a:solidFill>
              </a:rPr>
              <a:t>02</a:t>
            </a:r>
            <a:r>
              <a:rPr lang="es-ES" sz="2600">
                <a:solidFill>
                  <a:schemeClr val="dk1"/>
                </a:solidFill>
              </a:rPr>
              <a:t> Análisis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s-ES" sz="2600" b="1" i="0" u="none" strike="noStrike" cap="none">
                <a:solidFill>
                  <a:schemeClr val="dk1"/>
                </a:solidFill>
              </a:rPr>
              <a:t>03</a:t>
            </a:r>
            <a:r>
              <a:rPr lang="es-ES" sz="2600" i="0" u="none" strike="noStrike" cap="none">
                <a:solidFill>
                  <a:schemeClr val="dk1"/>
                </a:solidFill>
              </a:rPr>
              <a:t> Recomendaciones y Conclusiones</a:t>
            </a:r>
            <a:endParaRPr sz="26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06900" y="3678500"/>
            <a:ext cx="307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</a:rPr>
              <a:t>CONTENIDO</a:t>
            </a:r>
            <a:endParaRPr sz="18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s-ES" sz="1400" i="0" u="none" strike="noStrike" cap="none">
                <a:solidFill>
                  <a:schemeClr val="accent3"/>
                </a:solidFill>
              </a:rPr>
              <a:t>Contexto</a:t>
            </a:r>
            <a:endParaRPr sz="14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30000" y="1021475"/>
            <a:ext cx="1429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</a:pPr>
            <a:r>
              <a:rPr lang="es-ES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Cuestiones a resolver.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63175" y="2516025"/>
            <a:ext cx="1026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5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0000" y="5373275"/>
            <a:ext cx="1026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</a:t>
            </a:r>
            <a:endParaRPr sz="2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078100" y="2341300"/>
            <a:ext cx="161283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 i="1">
                <a:solidFill>
                  <a:srgbClr val="0F4761"/>
                </a:solidFill>
              </a:rPr>
              <a:t>🔎 </a:t>
            </a:r>
            <a:r>
              <a:rPr lang="es-ES" sz="1800" b="1" i="1"/>
              <a:t>Parte 1: Análisis de Rendimiento de Productos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1. ¿Cuál fue el producto con mayor y menor cantidad de ventas en el último mes?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2. Calcula la tasa de reembolsos (% Refunds) y determina si algún producto tiene un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porcentaje preocupante. ¿Qué conclusiones sacas?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3. Identifica los 3 productos con mayor margen de ganancia. ¿Hay alguna tendencia en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común entre ellos?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4. Compara la cantidad de unidades vendidas con las sesiones (tráfico). ¿Hay productos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con tráfico alto pero bajas conversiones? ¿A qué podría deberse?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 i="1">
                <a:solidFill>
                  <a:srgbClr val="0F4761"/>
                </a:solidFill>
              </a:rPr>
              <a:t>📈 </a:t>
            </a:r>
            <a:r>
              <a:rPr lang="es-ES" sz="1800" b="1" i="1"/>
              <a:t>Parte 2: Análisis de Publicidad y Rentabilidad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1. ¿Cuáles fueron los productos con mayor gasto en publicidad (Ads) y cuál fue el retorno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de inversión (ROI)?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2. Si tuvieras que optimizar el gasto publicitario, ¿qué ajustes harías en base a estos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datos?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 i="1">
                <a:solidFill>
                  <a:srgbClr val="0F4761"/>
                </a:solidFill>
              </a:rPr>
              <a:t>📊 </a:t>
            </a:r>
            <a:r>
              <a:rPr lang="es-ES" sz="1800" b="1" i="1"/>
              <a:t>Parte 3: Rentabilidad y Estrategia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1. Determina el margen de beneficio neto promedio. ¿Cómo afecta la tarifa de Amazon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(Amazon Fees) a la rentabilidad?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>
                <a:solidFill>
                  <a:schemeClr val="dk1"/>
                </a:solidFill>
              </a:rPr>
              <a:t>2. Si quisieras aumentar la rentabilidad general en un 10%, ¿qué estrategias propondrías?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3. ¿Qué insights clave destacarías para ayudar a la empresa a mejorar sus ventas en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Amazon?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s-ES" sz="1400" i="0" u="none" strike="noStrike" cap="none">
                <a:solidFill>
                  <a:schemeClr val="accent3"/>
                </a:solidFill>
              </a:rPr>
              <a:t>Contexto </a:t>
            </a:r>
            <a:r>
              <a:rPr lang="es-ES">
                <a:solidFill>
                  <a:schemeClr val="accent3"/>
                </a:solidFill>
              </a:rPr>
              <a:t>DataFrame</a:t>
            </a:r>
            <a:endParaRPr sz="14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30000" y="1021475"/>
            <a:ext cx="1429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</a:pPr>
            <a:r>
              <a:rPr lang="es-ES" sz="4800" b="1" i="0" u="none" strike="noStrike" cap="none">
                <a:solidFill>
                  <a:schemeClr val="dk1"/>
                </a:solidFill>
              </a:rPr>
              <a:t>Evolución </a:t>
            </a:r>
            <a:r>
              <a:rPr lang="es-ES" sz="4800" b="1">
                <a:solidFill>
                  <a:schemeClr val="dk1"/>
                </a:solidFill>
              </a:rPr>
              <a:t>de la manipulación del archivo</a:t>
            </a:r>
            <a:endParaRPr sz="4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0725" y="3855500"/>
            <a:ext cx="1026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>
                <a:solidFill>
                  <a:schemeClr val="dk1"/>
                </a:solidFill>
              </a:rPr>
              <a:t>  -  Análisis superficial , manipulación y concatenación de datos.</a:t>
            </a:r>
            <a:endParaRPr sz="25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5575" y="5373275"/>
            <a:ext cx="9983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>
                <a:solidFill>
                  <a:schemeClr val="dk1"/>
                </a:solidFill>
              </a:rPr>
              <a:t> -  Limpieza, análisis y resolución de cuestiones.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15575" y="2668425"/>
            <a:ext cx="1026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>
                <a:solidFill>
                  <a:schemeClr val="dk1"/>
                </a:solidFill>
              </a:rPr>
              <a:t> - </a:t>
            </a:r>
            <a:r>
              <a:rPr lang="es-ES" sz="2500">
                <a:solidFill>
                  <a:srgbClr val="222222"/>
                </a:solidFill>
                <a:highlight>
                  <a:srgbClr val="FFFFFF"/>
                </a:highlight>
              </a:rPr>
              <a:t>Archivo csv con datos de ventas de nuestro marketplace en Amazon.</a:t>
            </a:r>
            <a:endParaRPr sz="2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427725" y="3714350"/>
            <a:ext cx="2143125" cy="1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>
            <a:stCxn id="109" idx="3"/>
          </p:cNvCxnSpPr>
          <p:nvPr/>
        </p:nvCxnSpPr>
        <p:spPr>
          <a:xfrm>
            <a:off x="10789725" y="4140200"/>
            <a:ext cx="3192300" cy="12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9312750" y="5651975"/>
            <a:ext cx="3192300" cy="12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427725" y="5222125"/>
            <a:ext cx="2143125" cy="1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27700" y="1944875"/>
            <a:ext cx="2143125" cy="143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10984275" y="3036525"/>
            <a:ext cx="3192300" cy="12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s-ES" sz="1400" i="0" u="none" strike="noStrike" cap="none">
                <a:solidFill>
                  <a:schemeClr val="accent3"/>
                </a:solidFill>
              </a:rPr>
              <a:t>Analysis - Hipótesis</a:t>
            </a:r>
            <a:endParaRPr sz="14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87550" y="1611375"/>
            <a:ext cx="1429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</a:pPr>
            <a:r>
              <a:rPr lang="es-ES" sz="5800" b="1" i="0" u="none" strike="noStrike" cap="none">
                <a:solidFill>
                  <a:schemeClr val="dk1"/>
                </a:solidFill>
              </a:rPr>
              <a:t>Análisis realizado</a:t>
            </a:r>
            <a:endParaRPr sz="5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008900" y="3701550"/>
            <a:ext cx="42702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2100" b="1" i="0" u="none" strike="noStrike" cap="none">
                <a:solidFill>
                  <a:srgbClr val="000000"/>
                </a:solidFill>
              </a:rPr>
              <a:t>Valor de Mercado</a:t>
            </a:r>
            <a:endParaRPr sz="2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09187" y="5192925"/>
            <a:ext cx="23031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Información de productos</a:t>
            </a:r>
            <a:endParaRPr sz="17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870273" y="5192925"/>
            <a:ext cx="23031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Datos de ventas</a:t>
            </a:r>
            <a:endParaRPr sz="1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127" name="Google Shape;127;p17"/>
          <p:cNvCxnSpPr>
            <a:stCxn id="124" idx="2"/>
            <a:endCxn id="125" idx="0"/>
          </p:cNvCxnSpPr>
          <p:nvPr/>
        </p:nvCxnSpPr>
        <p:spPr>
          <a:xfrm flipH="1">
            <a:off x="1460700" y="4332450"/>
            <a:ext cx="7683300" cy="8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7"/>
          <p:cNvCxnSpPr>
            <a:stCxn id="124" idx="2"/>
            <a:endCxn id="126" idx="0"/>
          </p:cNvCxnSpPr>
          <p:nvPr/>
        </p:nvCxnSpPr>
        <p:spPr>
          <a:xfrm flipH="1">
            <a:off x="4021800" y="4332450"/>
            <a:ext cx="5122200" cy="8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7"/>
          <p:cNvSpPr/>
          <p:nvPr/>
        </p:nvSpPr>
        <p:spPr>
          <a:xfrm>
            <a:off x="7992468" y="5192925"/>
            <a:ext cx="23031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Costos y ganancias</a:t>
            </a:r>
            <a:endParaRPr sz="17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3114640" y="5192925"/>
            <a:ext cx="23031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Métricas de </a:t>
            </a: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marketing</a:t>
            </a:r>
            <a:endParaRPr sz="1700" b="1"/>
          </a:p>
        </p:txBody>
      </p:sp>
      <p:sp>
        <p:nvSpPr>
          <p:cNvPr id="131" name="Google Shape;131;p17"/>
          <p:cNvSpPr/>
          <p:nvPr/>
        </p:nvSpPr>
        <p:spPr>
          <a:xfrm>
            <a:off x="15675712" y="5192925"/>
            <a:ext cx="2303100" cy="630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Rentabilidad</a:t>
            </a: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s-ES" sz="1700" b="1"/>
              <a:t>y  Desempeño</a:t>
            </a:r>
            <a:endParaRPr sz="1700" b="1"/>
          </a:p>
        </p:txBody>
      </p:sp>
      <p:cxnSp>
        <p:nvCxnSpPr>
          <p:cNvPr id="132" name="Google Shape;132;p17"/>
          <p:cNvCxnSpPr>
            <a:stCxn id="124" idx="2"/>
            <a:endCxn id="129" idx="0"/>
          </p:cNvCxnSpPr>
          <p:nvPr/>
        </p:nvCxnSpPr>
        <p:spPr>
          <a:xfrm>
            <a:off x="9144000" y="4332450"/>
            <a:ext cx="0" cy="8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17"/>
          <p:cNvCxnSpPr>
            <a:stCxn id="124" idx="2"/>
            <a:endCxn id="130" idx="0"/>
          </p:cNvCxnSpPr>
          <p:nvPr/>
        </p:nvCxnSpPr>
        <p:spPr>
          <a:xfrm>
            <a:off x="9144000" y="4332450"/>
            <a:ext cx="5122200" cy="8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7"/>
          <p:cNvCxnSpPr>
            <a:stCxn id="124" idx="2"/>
            <a:endCxn id="131" idx="0"/>
          </p:cNvCxnSpPr>
          <p:nvPr/>
        </p:nvCxnSpPr>
        <p:spPr>
          <a:xfrm>
            <a:off x="9144000" y="4332450"/>
            <a:ext cx="7683300" cy="8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7"/>
          <p:cNvSpPr txBox="1"/>
          <p:nvPr/>
        </p:nvSpPr>
        <p:spPr>
          <a:xfrm>
            <a:off x="309175" y="7705650"/>
            <a:ext cx="2303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Product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ASIN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SKUN</a:t>
            </a:r>
            <a:endParaRPr sz="1500">
              <a:solidFill>
                <a:srgbClr val="888888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870275" y="7705650"/>
            <a:ext cx="2303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Units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Sales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PRomo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Ads</a:t>
            </a:r>
            <a:endParaRPr sz="1500">
              <a:solidFill>
                <a:srgbClr val="888888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090125" y="7705650"/>
            <a:ext cx="230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Amazon Fees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Cost of goods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Gross profit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Net profit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Estimated Payout</a:t>
            </a:r>
            <a:endParaRPr sz="1500">
              <a:solidFill>
                <a:srgbClr val="88888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3114675" y="7705650"/>
            <a:ext cx="2303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Sponsored products (PPC)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Google Ads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Facebook Ads</a:t>
            </a:r>
            <a:endParaRPr sz="1500">
              <a:solidFill>
                <a:srgbClr val="88888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5675775" y="7705650"/>
            <a:ext cx="230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ROI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Margin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Real ACOS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Sessions</a:t>
            </a:r>
            <a:endParaRPr sz="1500">
              <a:solidFill>
                <a:srgbClr val="888888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s-ES" sz="1500">
                <a:solidFill>
                  <a:srgbClr val="888888"/>
                </a:solidFill>
              </a:rPr>
              <a:t>Unit Session Percentage</a:t>
            </a:r>
            <a:endParaRPr sz="1500">
              <a:solidFill>
                <a:srgbClr val="888888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48800" y="2688675"/>
            <a:ext cx="1744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 i="0" u="none" strike="noStrike" cap="none">
                <a:solidFill>
                  <a:schemeClr val="dk1"/>
                </a:solidFill>
              </a:rPr>
              <a:t>Se han analizado </a:t>
            </a:r>
            <a:r>
              <a:rPr lang="es-ES" sz="2500" b="1">
                <a:solidFill>
                  <a:schemeClr val="dk1"/>
                </a:solidFill>
              </a:rPr>
              <a:t>29</a:t>
            </a:r>
            <a:r>
              <a:rPr lang="es-ES" sz="2500" b="1" i="0" u="none" strike="noStrike" cap="none">
                <a:solidFill>
                  <a:schemeClr val="dk1"/>
                </a:solidFill>
              </a:rPr>
              <a:t> características</a:t>
            </a:r>
            <a:r>
              <a:rPr lang="es-ES" sz="2500" i="0" u="none" strike="noStrike" cap="none">
                <a:solidFill>
                  <a:schemeClr val="dk1"/>
                </a:solidFill>
              </a:rPr>
              <a:t> </a:t>
            </a:r>
            <a:r>
              <a:rPr lang="es-ES" sz="2500" i="0" u="none" strike="noStrike" cap="none">
                <a:solidFill>
                  <a:schemeClr val="dk1"/>
                </a:solidFill>
              </a:rPr>
              <a:t>distribuidas en </a:t>
            </a:r>
            <a:r>
              <a:rPr lang="es-ES" sz="2500" b="1">
                <a:solidFill>
                  <a:schemeClr val="dk1"/>
                </a:solidFill>
              </a:rPr>
              <a:t>5</a:t>
            </a:r>
            <a:r>
              <a:rPr lang="es-ES" sz="2500" b="1" i="0" u="none" strike="noStrike" cap="none">
                <a:solidFill>
                  <a:schemeClr val="dk1"/>
                </a:solidFill>
              </a:rPr>
              <a:t> grupos</a:t>
            </a:r>
            <a:r>
              <a:rPr lang="es-ES" sz="2500" i="0" u="none" strike="noStrike" cap="none">
                <a:solidFill>
                  <a:schemeClr val="dk1"/>
                </a:solidFill>
              </a:rPr>
              <a:t> en busca de evidencias estadísticas </a:t>
            </a:r>
            <a:r>
              <a:rPr lang="es-ES" sz="2500">
                <a:solidFill>
                  <a:schemeClr val="dk1"/>
                </a:solidFill>
              </a:rPr>
              <a:t>que permitan responder a las preguntas.</a:t>
            </a:r>
            <a:endParaRPr sz="2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975447" y="6095138"/>
            <a:ext cx="170375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528850" y="6095138"/>
            <a:ext cx="170375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72450" y="6095150"/>
            <a:ext cx="2143125" cy="138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89648" y="6095150"/>
            <a:ext cx="170375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9225" y="6095150"/>
            <a:ext cx="1843350" cy="1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i="1">
                <a:solidFill>
                  <a:srgbClr val="666666"/>
                </a:solidFill>
              </a:rPr>
              <a:t>Análisis de Rendimiento de Productos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30000" y="921375"/>
            <a:ext cx="14297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¿Cuál fue el producto con mayor y menor cantidad de ventas en el último mes?</a:t>
            </a:r>
            <a:endParaRPr sz="3600" b="1">
              <a:solidFill>
                <a:schemeClr val="dk1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74613" y="5084175"/>
            <a:ext cx="389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3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1248025" y="3483376"/>
            <a:ext cx="6677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s-ES" sz="2800">
                <a:solidFill>
                  <a:schemeClr val="dk1"/>
                </a:solidFill>
              </a:rPr>
              <a:t>El</a:t>
            </a:r>
            <a:r>
              <a:rPr lang="es-ES" sz="2800" b="1">
                <a:solidFill>
                  <a:schemeClr val="dk1"/>
                </a:solidFill>
              </a:rPr>
              <a:t> producto con más</a:t>
            </a:r>
            <a:r>
              <a:rPr lang="es-ES" sz="2800">
                <a:solidFill>
                  <a:schemeClr val="dk1"/>
                </a:solidFill>
              </a:rPr>
              <a:t> ventas en </a:t>
            </a:r>
            <a:r>
              <a:rPr lang="es-ES" sz="2800">
                <a:solidFill>
                  <a:schemeClr val="dk1"/>
                </a:solidFill>
              </a:rPr>
              <a:t>términos</a:t>
            </a:r>
            <a:r>
              <a:rPr lang="es-ES" sz="2800">
                <a:solidFill>
                  <a:schemeClr val="dk1"/>
                </a:solidFill>
              </a:rPr>
              <a:t> de </a:t>
            </a:r>
            <a:r>
              <a:rPr lang="es-ES" sz="2800" b="1">
                <a:solidFill>
                  <a:schemeClr val="dk1"/>
                </a:solidFill>
              </a:rPr>
              <a:t>unidades vendidas </a:t>
            </a:r>
            <a:r>
              <a:rPr lang="es-ES" sz="2800">
                <a:solidFill>
                  <a:schemeClr val="dk1"/>
                </a:solidFill>
              </a:rPr>
              <a:t>en el </a:t>
            </a:r>
            <a:r>
              <a:rPr lang="es-ES" sz="2800" b="1">
                <a:solidFill>
                  <a:schemeClr val="dk1"/>
                </a:solidFill>
              </a:rPr>
              <a:t>último mes</a:t>
            </a:r>
            <a:r>
              <a:rPr lang="es-ES" sz="2800">
                <a:solidFill>
                  <a:schemeClr val="dk1"/>
                </a:solidFill>
              </a:rPr>
              <a:t>  es </a:t>
            </a:r>
            <a:r>
              <a:rPr lang="es-ES" sz="2800" b="1">
                <a:solidFill>
                  <a:schemeClr val="dk1"/>
                </a:solidFill>
              </a:rPr>
              <a:t>LAGDZG722P</a:t>
            </a:r>
            <a:r>
              <a:rPr lang="es-ES" sz="2800">
                <a:solidFill>
                  <a:schemeClr val="dk1"/>
                </a:solidFill>
              </a:rPr>
              <a:t> con </a:t>
            </a:r>
            <a:r>
              <a:rPr lang="es-ES" sz="2800" b="1">
                <a:solidFill>
                  <a:schemeClr val="dk1"/>
                </a:solidFill>
              </a:rPr>
              <a:t>886 unidades</a:t>
            </a:r>
            <a:r>
              <a:rPr lang="es-ES" sz="2800">
                <a:solidFill>
                  <a:schemeClr val="dk1"/>
                </a:solidFill>
              </a:rPr>
              <a:t> vendidas.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s-ES" sz="2800">
                <a:solidFill>
                  <a:schemeClr val="dk1"/>
                </a:solidFill>
              </a:rPr>
              <a:t>El </a:t>
            </a:r>
            <a:r>
              <a:rPr lang="es-ES" sz="2800" b="1">
                <a:solidFill>
                  <a:schemeClr val="dk1"/>
                </a:solidFill>
              </a:rPr>
              <a:t>productos con más</a:t>
            </a:r>
            <a:r>
              <a:rPr lang="es-ES" sz="2800">
                <a:solidFill>
                  <a:schemeClr val="dk1"/>
                </a:solidFill>
              </a:rPr>
              <a:t> ventas en términos de </a:t>
            </a:r>
            <a:r>
              <a:rPr lang="es-ES" sz="2800" b="1">
                <a:solidFill>
                  <a:schemeClr val="dk1"/>
                </a:solidFill>
              </a:rPr>
              <a:t>importe monetario</a:t>
            </a:r>
            <a:r>
              <a:rPr lang="es-ES" sz="2800">
                <a:solidFill>
                  <a:schemeClr val="dk1"/>
                </a:solidFill>
              </a:rPr>
              <a:t> en el </a:t>
            </a:r>
            <a:r>
              <a:rPr lang="es-ES" sz="2800" b="1">
                <a:solidFill>
                  <a:schemeClr val="dk1"/>
                </a:solidFill>
              </a:rPr>
              <a:t>último mes</a:t>
            </a:r>
            <a:r>
              <a:rPr lang="es-ES" sz="2800">
                <a:solidFill>
                  <a:schemeClr val="dk1"/>
                </a:solidFill>
              </a:rPr>
              <a:t> es </a:t>
            </a:r>
            <a:r>
              <a:rPr lang="es-ES" sz="2800" b="1">
                <a:solidFill>
                  <a:schemeClr val="dk1"/>
                </a:solidFill>
              </a:rPr>
              <a:t>LAGDZG722P</a:t>
            </a:r>
            <a:r>
              <a:rPr lang="es-ES" sz="2800">
                <a:solidFill>
                  <a:schemeClr val="dk1"/>
                </a:solidFill>
              </a:rPr>
              <a:t> con </a:t>
            </a:r>
            <a:r>
              <a:rPr lang="es-ES" sz="2800" b="1">
                <a:solidFill>
                  <a:schemeClr val="dk1"/>
                </a:solidFill>
              </a:rPr>
              <a:t>35,42 mil €.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8175" y="2542725"/>
            <a:ext cx="9117474" cy="5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1480200" y="2688675"/>
            <a:ext cx="641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s-ES" sz="2500" i="0" u="none" strike="noStrike" cap="none">
                <a:solidFill>
                  <a:schemeClr val="dk1"/>
                </a:solidFill>
              </a:rPr>
              <a:t>C</a:t>
            </a:r>
            <a:endParaRPr sz="25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Calcula la tasa de reembolsos (% Refunds) y determina si algún producto tiene un porcentaje preocupante. ¿Qué conclusiones sacas?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2616800" y="2298150"/>
            <a:ext cx="5352300" cy="6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Tomar acciones sobre el producto </a:t>
            </a:r>
            <a:r>
              <a:rPr lang="es-ES" sz="2800" b="1">
                <a:solidFill>
                  <a:schemeClr val="dk1"/>
                </a:solidFill>
              </a:rPr>
              <a:t>PEPPAP751P 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Porque es el producto con </a:t>
            </a:r>
            <a:r>
              <a:rPr lang="es-ES" sz="2800" b="1">
                <a:solidFill>
                  <a:schemeClr val="dk1"/>
                </a:solidFill>
              </a:rPr>
              <a:t>mayor tasa de reembolso</a:t>
            </a:r>
            <a:r>
              <a:rPr lang="es-ES" sz="2800">
                <a:solidFill>
                  <a:schemeClr val="dk1"/>
                </a:solidFill>
              </a:rPr>
              <a:t>, con un </a:t>
            </a:r>
            <a:r>
              <a:rPr lang="es-ES" sz="2800" b="1">
                <a:solidFill>
                  <a:schemeClr val="dk1"/>
                </a:solidFill>
              </a:rPr>
              <a:t>coste total</a:t>
            </a:r>
            <a:r>
              <a:rPr lang="es-ES" sz="2800">
                <a:solidFill>
                  <a:schemeClr val="dk1"/>
                </a:solidFill>
              </a:rPr>
              <a:t>  de </a:t>
            </a:r>
            <a:r>
              <a:rPr lang="es-ES" sz="2800" b="1">
                <a:solidFill>
                  <a:schemeClr val="dk1"/>
                </a:solidFill>
              </a:rPr>
              <a:t>123,96€</a:t>
            </a:r>
            <a:r>
              <a:rPr lang="es-ES" sz="2800">
                <a:solidFill>
                  <a:schemeClr val="dk1"/>
                </a:solidFill>
              </a:rPr>
              <a:t> , en </a:t>
            </a:r>
            <a:r>
              <a:rPr lang="es-ES" sz="2800" b="1">
                <a:solidFill>
                  <a:schemeClr val="dk1"/>
                </a:solidFill>
              </a:rPr>
              <a:t>8 operacione</a:t>
            </a:r>
            <a:r>
              <a:rPr lang="es-ES" sz="2800">
                <a:solidFill>
                  <a:schemeClr val="dk1"/>
                </a:solidFill>
              </a:rPr>
              <a:t>s e influyendo en que el producto posea un </a:t>
            </a:r>
            <a:r>
              <a:rPr lang="es-ES" sz="2800" b="1">
                <a:solidFill>
                  <a:schemeClr val="dk1"/>
                </a:solidFill>
              </a:rPr>
              <a:t>beneficio neto negativo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2600" y="2235800"/>
            <a:ext cx="11913500" cy="63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Rendimiento de Productos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1480200" y="2688675"/>
            <a:ext cx="641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5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87550" y="841575"/>
            <a:ext cx="1725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Identifica los 3 productos con mayor margen de ganancia. ¿Hay alguna tendencia en común entre ellos?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2688725" y="2286975"/>
            <a:ext cx="5352300" cy="6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La tendencia que se observa en estos productos que son los productos con </a:t>
            </a:r>
            <a:r>
              <a:rPr lang="es-ES" sz="2800" b="1">
                <a:solidFill>
                  <a:schemeClr val="dk1"/>
                </a:solidFill>
              </a:rPr>
              <a:t>mayor desembolso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ADS y diversificado</a:t>
            </a:r>
            <a:r>
              <a:rPr lang="es-ES" sz="2800">
                <a:solidFill>
                  <a:schemeClr val="dk1"/>
                </a:solidFill>
              </a:rPr>
              <a:t>, que realizan </a:t>
            </a:r>
            <a:r>
              <a:rPr lang="es-ES" sz="2800" b="1">
                <a:solidFill>
                  <a:schemeClr val="dk1"/>
                </a:solidFill>
              </a:rPr>
              <a:t>mayor desembolso</a:t>
            </a:r>
            <a:r>
              <a:rPr lang="es-ES" sz="2800">
                <a:solidFill>
                  <a:schemeClr val="dk1"/>
                </a:solidFill>
              </a:rPr>
              <a:t> en </a:t>
            </a:r>
            <a:r>
              <a:rPr lang="es-ES" sz="2800" b="1">
                <a:solidFill>
                  <a:schemeClr val="dk1"/>
                </a:solidFill>
              </a:rPr>
              <a:t>tasas de Amazon</a:t>
            </a:r>
            <a:r>
              <a:rPr lang="es-ES" sz="2800">
                <a:solidFill>
                  <a:schemeClr val="dk1"/>
                </a:solidFill>
              </a:rPr>
              <a:t> y con un </a:t>
            </a:r>
            <a:r>
              <a:rPr lang="es-ES" sz="2800" b="1">
                <a:solidFill>
                  <a:schemeClr val="dk1"/>
                </a:solidFill>
              </a:rPr>
              <a:t>impacto positivo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270325"/>
            <a:ext cx="12133499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286975"/>
            <a:ext cx="12018401" cy="4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Rendimiento de Productos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387550" y="841575"/>
            <a:ext cx="17250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Análisis realizado: </a:t>
            </a:r>
            <a:r>
              <a:rPr lang="es-ES" sz="3600">
                <a:solidFill>
                  <a:schemeClr val="dk1"/>
                </a:solidFill>
              </a:rPr>
              <a:t>Compara la cantidad de unidades vendidas con las sesiones (tráfico). ¿Hay productos con tráfico alto pero bajas conversiones? ¿A qué podría deberse?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2616800" y="2269375"/>
            <a:ext cx="5352300" cy="6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Observamos que de </a:t>
            </a:r>
            <a:r>
              <a:rPr lang="es-ES" sz="2800" b="1">
                <a:solidFill>
                  <a:schemeClr val="dk1"/>
                </a:solidFill>
              </a:rPr>
              <a:t>media</a:t>
            </a:r>
            <a:r>
              <a:rPr lang="es-ES" sz="2800">
                <a:solidFill>
                  <a:schemeClr val="dk1"/>
                </a:solidFill>
              </a:rPr>
              <a:t> solo el </a:t>
            </a:r>
            <a:r>
              <a:rPr lang="es-ES" sz="2800" b="1">
                <a:solidFill>
                  <a:schemeClr val="dk1"/>
                </a:solidFill>
              </a:rPr>
              <a:t>5.13%</a:t>
            </a:r>
            <a:r>
              <a:rPr lang="es-ES" sz="2800">
                <a:solidFill>
                  <a:schemeClr val="dk1"/>
                </a:solidFill>
              </a:rPr>
              <a:t> del </a:t>
            </a:r>
            <a:r>
              <a:rPr lang="es-ES" sz="2800" b="1">
                <a:solidFill>
                  <a:schemeClr val="dk1"/>
                </a:solidFill>
              </a:rPr>
              <a:t>tráfico se transforma en ventas</a:t>
            </a:r>
            <a:r>
              <a:rPr lang="es-ES" sz="2800">
                <a:solidFill>
                  <a:schemeClr val="dk1"/>
                </a:solidFill>
              </a:rPr>
              <a:t>.</a:t>
            </a:r>
            <a:r>
              <a:rPr lang="es-ES" sz="2800" b="1">
                <a:solidFill>
                  <a:schemeClr val="dk1"/>
                </a:solidFill>
              </a:rPr>
              <a:t> 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</a:rPr>
              <a:t>Correlación positiva, + visitas, + compras.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Si en el gráfico observamos productos como </a:t>
            </a:r>
            <a:r>
              <a:rPr lang="es-ES" sz="2800" b="1">
                <a:solidFill>
                  <a:schemeClr val="dk1"/>
                </a:solidFill>
              </a:rPr>
              <a:t>PEPPAP766P, LAGDZE801P, CRYBAB809P, MASHA721P</a:t>
            </a:r>
            <a:r>
              <a:rPr lang="es-ES" sz="2800">
                <a:solidFill>
                  <a:schemeClr val="dk1"/>
                </a:solidFill>
              </a:rPr>
              <a:t> con </a:t>
            </a:r>
            <a:r>
              <a:rPr lang="es-ES" sz="2800" b="1">
                <a:solidFill>
                  <a:schemeClr val="dk1"/>
                </a:solidFill>
              </a:rPr>
              <a:t>alto tráfico y pocas conversiones</a:t>
            </a:r>
            <a:r>
              <a:rPr lang="es-ES" sz="2800">
                <a:solidFill>
                  <a:schemeClr val="dk1"/>
                </a:solidFill>
              </a:rPr>
              <a:t> ( ratio </a:t>
            </a:r>
            <a:r>
              <a:rPr lang="es-ES" sz="2800" b="1">
                <a:solidFill>
                  <a:schemeClr val="dk1"/>
                </a:solidFill>
              </a:rPr>
              <a:t>inferior al 3%</a:t>
            </a:r>
            <a:r>
              <a:rPr lang="es-ES" sz="2800">
                <a:solidFill>
                  <a:schemeClr val="dk1"/>
                </a:solidFill>
              </a:rPr>
              <a:t>).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Esto podría deberse a</a:t>
            </a:r>
            <a:r>
              <a:rPr lang="es-ES" sz="2800" b="1">
                <a:solidFill>
                  <a:schemeClr val="dk1"/>
                </a:solidFill>
              </a:rPr>
              <a:t> alto precio, malas reseñas, falta de calidad en descripción o imagen.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7550" y="2688675"/>
            <a:ext cx="11049000" cy="58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387550" y="34015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666666"/>
                </a:solidFill>
              </a:rPr>
              <a:t>Análisis de Rendimiento de Productos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uclio Digital School">
  <a:themeElements>
    <a:clrScheme name="Office">
      <a:dk1>
        <a:srgbClr val="000000"/>
      </a:dk1>
      <a:lt1>
        <a:srgbClr val="FFFFFF"/>
      </a:lt1>
      <a:dk2>
        <a:srgbClr val="EAEAEA"/>
      </a:dk2>
      <a:lt2>
        <a:srgbClr val="FCB700"/>
      </a:lt2>
      <a:accent1>
        <a:srgbClr val="141414"/>
      </a:accent1>
      <a:accent2>
        <a:srgbClr val="343434"/>
      </a:accent2>
      <a:accent3>
        <a:srgbClr val="676767"/>
      </a:accent3>
      <a:accent4>
        <a:srgbClr val="9A9A9A"/>
      </a:accent4>
      <a:accent5>
        <a:srgbClr val="FFDB7C"/>
      </a:accent5>
      <a:accent6>
        <a:srgbClr val="FFF7E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6673</Words>
  <Application>WPS Presentation</Application>
  <PresentationFormat/>
  <Paragraphs>181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Manrope</vt:lpstr>
      <vt:lpstr>Calibri</vt:lpstr>
      <vt:lpstr>Microsoft YaHei</vt:lpstr>
      <vt:lpstr>Arial Unicode MS</vt:lpstr>
      <vt:lpstr>Nuclio Digital School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José Antonio Campos Lora</cp:lastModifiedBy>
  <cp:revision>1</cp:revision>
  <dcterms:created xsi:type="dcterms:W3CDTF">2025-02-24T03:29:24Z</dcterms:created>
  <dcterms:modified xsi:type="dcterms:W3CDTF">2025-02-24T03:29:25Z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D8364F2EC6934A1285A0553392E9229A_12</vt:lpwstr>
  </property>
  <property fmtid="{D5CDD505-2E9C-101B-9397-08002B2CF9AE}" pid="3" name="KSOProductBuildVer">
    <vt:lpwstr>3082-12.2.0.19805</vt:lpwstr>
  </property>
</Properties>
</file>