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21383625" cy="30275213"/>
  <p:notesSz cx="6858000" cy="9144000"/>
  <p:defaultTextStyle>
    <a:defPPr>
      <a:defRPr lang="nl-NL"/>
    </a:defPPr>
    <a:lvl1pPr marL="0" algn="l" defTabSz="1475740" rtl="0" eaLnBrk="1" latinLnBrk="0" hangingPunct="1">
      <a:defRPr sz="5795" kern="1200">
        <a:solidFill>
          <a:schemeClr val="tx1"/>
        </a:solidFill>
        <a:latin typeface="+mn-lt"/>
        <a:ea typeface="+mn-ea"/>
        <a:cs typeface="+mn-cs"/>
      </a:defRPr>
    </a:lvl1pPr>
    <a:lvl2pPr marL="1475740" algn="l" defTabSz="1475740" rtl="0" eaLnBrk="1" latinLnBrk="0" hangingPunct="1">
      <a:defRPr sz="5795" kern="1200">
        <a:solidFill>
          <a:schemeClr val="tx1"/>
        </a:solidFill>
        <a:latin typeface="+mn-lt"/>
        <a:ea typeface="+mn-ea"/>
        <a:cs typeface="+mn-cs"/>
      </a:defRPr>
    </a:lvl2pPr>
    <a:lvl3pPr marL="2951480" algn="l" defTabSz="1475740" rtl="0" eaLnBrk="1" latinLnBrk="0" hangingPunct="1">
      <a:defRPr sz="5795" kern="1200">
        <a:solidFill>
          <a:schemeClr val="tx1"/>
        </a:solidFill>
        <a:latin typeface="+mn-lt"/>
        <a:ea typeface="+mn-ea"/>
        <a:cs typeface="+mn-cs"/>
      </a:defRPr>
    </a:lvl3pPr>
    <a:lvl4pPr marL="4427220" algn="l" defTabSz="1475740" rtl="0" eaLnBrk="1" latinLnBrk="0" hangingPunct="1">
      <a:defRPr sz="5795" kern="1200">
        <a:solidFill>
          <a:schemeClr val="tx1"/>
        </a:solidFill>
        <a:latin typeface="+mn-lt"/>
        <a:ea typeface="+mn-ea"/>
        <a:cs typeface="+mn-cs"/>
      </a:defRPr>
    </a:lvl4pPr>
    <a:lvl5pPr marL="5902960" algn="l" defTabSz="1475740" rtl="0" eaLnBrk="1" latinLnBrk="0" hangingPunct="1">
      <a:defRPr sz="5795" kern="1200">
        <a:solidFill>
          <a:schemeClr val="tx1"/>
        </a:solidFill>
        <a:latin typeface="+mn-lt"/>
        <a:ea typeface="+mn-ea"/>
        <a:cs typeface="+mn-cs"/>
      </a:defRPr>
    </a:lvl5pPr>
    <a:lvl6pPr marL="7378700" algn="l" defTabSz="1475740" rtl="0" eaLnBrk="1" latinLnBrk="0" hangingPunct="1">
      <a:defRPr sz="5795" kern="1200">
        <a:solidFill>
          <a:schemeClr val="tx1"/>
        </a:solidFill>
        <a:latin typeface="+mn-lt"/>
        <a:ea typeface="+mn-ea"/>
        <a:cs typeface="+mn-cs"/>
      </a:defRPr>
    </a:lvl6pPr>
    <a:lvl7pPr marL="8854440" algn="l" defTabSz="1475740" rtl="0" eaLnBrk="1" latinLnBrk="0" hangingPunct="1">
      <a:defRPr sz="5795" kern="1200">
        <a:solidFill>
          <a:schemeClr val="tx1"/>
        </a:solidFill>
        <a:latin typeface="+mn-lt"/>
        <a:ea typeface="+mn-ea"/>
        <a:cs typeface="+mn-cs"/>
      </a:defRPr>
    </a:lvl7pPr>
    <a:lvl8pPr marL="10330815" algn="l" defTabSz="1475740" rtl="0" eaLnBrk="1" latinLnBrk="0" hangingPunct="1">
      <a:defRPr sz="5795" kern="1200">
        <a:solidFill>
          <a:schemeClr val="tx1"/>
        </a:solidFill>
        <a:latin typeface="+mn-lt"/>
        <a:ea typeface="+mn-ea"/>
        <a:cs typeface="+mn-cs"/>
      </a:defRPr>
    </a:lvl8pPr>
    <a:lvl9pPr marL="11806555" algn="l" defTabSz="1475740" rtl="0" eaLnBrk="1" latinLnBrk="0" hangingPunct="1">
      <a:defRPr sz="57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47">
          <p15:clr>
            <a:srgbClr val="A4A3A4"/>
          </p15:clr>
        </p15:guide>
        <p15:guide id="2" pos="13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BE"/>
    <a:srgbClr val="FADAB3"/>
    <a:srgbClr val="FEDF6B"/>
    <a:srgbClr val="FEE47F"/>
    <a:srgbClr val="FEE998"/>
    <a:srgbClr val="C5A325"/>
    <a:srgbClr val="E2BA2A"/>
    <a:srgbClr val="FEDE66"/>
    <a:srgbClr val="FFCD00"/>
    <a:srgbClr val="FFC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425" autoAdjust="0"/>
  </p:normalViewPr>
  <p:slideViewPr>
    <p:cSldViewPr snapToObjects="1">
      <p:cViewPr>
        <p:scale>
          <a:sx n="33" d="100"/>
          <a:sy n="33" d="100"/>
        </p:scale>
        <p:origin x="1132" y="-356"/>
      </p:cViewPr>
      <p:guideLst>
        <p:guide orient="horz" pos="4747"/>
        <p:guide pos="134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29B4-9606-2A42-8BE7-C95716C4B49D}" type="datetimeFigureOut">
              <a:rPr lang="nl-NL" smtClean="0"/>
              <a:t>9-4-2019</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81A27-1440-C343-B73A-EDC558E67D24}" type="slidenum">
              <a:rPr lang="nl-NL" smtClean="0"/>
              <a:t>‹#›</a:t>
            </a:fld>
            <a:endParaRPr lang="nl-NL"/>
          </a:p>
        </p:txBody>
      </p:sp>
    </p:spTree>
  </p:cSld>
  <p:clrMap bg1="lt1" tx1="dk1" bg2="lt2" tx2="dk2" accent1="accent1" accent2="accent2" accent3="accent3" accent4="accent4" accent5="accent5" accent6="accent6" hlink="hlink" folHlink="folHlink"/>
  <p:notesStyle>
    <a:lvl1pPr marL="0" algn="l" defTabSz="1475740" rtl="0" eaLnBrk="1" latinLnBrk="0" hangingPunct="1">
      <a:defRPr sz="3885" kern="1200">
        <a:solidFill>
          <a:schemeClr val="tx1"/>
        </a:solidFill>
        <a:latin typeface="+mn-lt"/>
        <a:ea typeface="+mn-ea"/>
        <a:cs typeface="+mn-cs"/>
      </a:defRPr>
    </a:lvl1pPr>
    <a:lvl2pPr marL="1475740" algn="l" defTabSz="1475740" rtl="0" eaLnBrk="1" latinLnBrk="0" hangingPunct="1">
      <a:defRPr sz="3885" kern="1200">
        <a:solidFill>
          <a:schemeClr val="tx1"/>
        </a:solidFill>
        <a:latin typeface="+mn-lt"/>
        <a:ea typeface="+mn-ea"/>
        <a:cs typeface="+mn-cs"/>
      </a:defRPr>
    </a:lvl2pPr>
    <a:lvl3pPr marL="2951480" algn="l" defTabSz="1475740" rtl="0" eaLnBrk="1" latinLnBrk="0" hangingPunct="1">
      <a:defRPr sz="3885" kern="1200">
        <a:solidFill>
          <a:schemeClr val="tx1"/>
        </a:solidFill>
        <a:latin typeface="+mn-lt"/>
        <a:ea typeface="+mn-ea"/>
        <a:cs typeface="+mn-cs"/>
      </a:defRPr>
    </a:lvl3pPr>
    <a:lvl4pPr marL="4427220" algn="l" defTabSz="1475740" rtl="0" eaLnBrk="1" latinLnBrk="0" hangingPunct="1">
      <a:defRPr sz="3885" kern="1200">
        <a:solidFill>
          <a:schemeClr val="tx1"/>
        </a:solidFill>
        <a:latin typeface="+mn-lt"/>
        <a:ea typeface="+mn-ea"/>
        <a:cs typeface="+mn-cs"/>
      </a:defRPr>
    </a:lvl4pPr>
    <a:lvl5pPr marL="5902960" algn="l" defTabSz="1475740" rtl="0" eaLnBrk="1" latinLnBrk="0" hangingPunct="1">
      <a:defRPr sz="3885" kern="1200">
        <a:solidFill>
          <a:schemeClr val="tx1"/>
        </a:solidFill>
        <a:latin typeface="+mn-lt"/>
        <a:ea typeface="+mn-ea"/>
        <a:cs typeface="+mn-cs"/>
      </a:defRPr>
    </a:lvl5pPr>
    <a:lvl6pPr marL="7378700" algn="l" defTabSz="1475740" rtl="0" eaLnBrk="1" latinLnBrk="0" hangingPunct="1">
      <a:defRPr sz="3885" kern="1200">
        <a:solidFill>
          <a:schemeClr val="tx1"/>
        </a:solidFill>
        <a:latin typeface="+mn-lt"/>
        <a:ea typeface="+mn-ea"/>
        <a:cs typeface="+mn-cs"/>
      </a:defRPr>
    </a:lvl6pPr>
    <a:lvl7pPr marL="8854440" algn="l" defTabSz="1475740" rtl="0" eaLnBrk="1" latinLnBrk="0" hangingPunct="1">
      <a:defRPr sz="3885" kern="1200">
        <a:solidFill>
          <a:schemeClr val="tx1"/>
        </a:solidFill>
        <a:latin typeface="+mn-lt"/>
        <a:ea typeface="+mn-ea"/>
        <a:cs typeface="+mn-cs"/>
      </a:defRPr>
    </a:lvl7pPr>
    <a:lvl8pPr marL="10330815" algn="l" defTabSz="1475740" rtl="0" eaLnBrk="1" latinLnBrk="0" hangingPunct="1">
      <a:defRPr sz="3885" kern="1200">
        <a:solidFill>
          <a:schemeClr val="tx1"/>
        </a:solidFill>
        <a:latin typeface="+mn-lt"/>
        <a:ea typeface="+mn-ea"/>
        <a:cs typeface="+mn-cs"/>
      </a:defRPr>
    </a:lvl8pPr>
    <a:lvl9pPr marL="11806555" algn="l" defTabSz="1475740" rtl="0" eaLnBrk="1" latinLnBrk="0" hangingPunct="1">
      <a:defRPr sz="3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17738" y="685800"/>
            <a:ext cx="2422525"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BE81A27-1440-C343-B73A-EDC558E67D24}" type="slidenum">
              <a:rPr lang="nl-NL" smtClean="0"/>
              <a:t>1</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eg">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1069184" y="28060644"/>
            <a:ext cx="4989513" cy="1611875"/>
          </a:xfrm>
          <a:prstGeom prst="rect">
            <a:avLst/>
          </a:prstGeom>
        </p:spPr>
        <p:txBody>
          <a:bodyPr/>
          <a:lstStyle/>
          <a:p>
            <a:fld id="{C28BEF97-4A46-C940-8C59-2C42CB4C4E51}" type="datetimeFigureOut">
              <a:rPr lang="nl-NL" smtClean="0"/>
              <a:t>9-4-2019</a:t>
            </a:fld>
            <a:endParaRPr lang="nl-NL"/>
          </a:p>
        </p:txBody>
      </p:sp>
      <p:sp>
        <p:nvSpPr>
          <p:cNvPr id="3" name="Tijdelijke aanduiding voor voettekst 2"/>
          <p:cNvSpPr>
            <a:spLocks noGrp="1"/>
          </p:cNvSpPr>
          <p:nvPr>
            <p:ph type="ftr" sz="quarter" idx="11"/>
          </p:nvPr>
        </p:nvSpPr>
        <p:spPr>
          <a:xfrm>
            <a:off x="7306074" y="28060644"/>
            <a:ext cx="6771481" cy="1611875"/>
          </a:xfrm>
          <a:prstGeom prst="rect">
            <a:avLst/>
          </a:prstGeom>
        </p:spPr>
        <p:txBody>
          <a:bodyPr/>
          <a:lstStyle/>
          <a:p>
            <a:endParaRPr lang="nl-NL"/>
          </a:p>
        </p:txBody>
      </p:sp>
      <p:sp>
        <p:nvSpPr>
          <p:cNvPr id="4" name="Tijdelijke aanduiding voor dianummer 3"/>
          <p:cNvSpPr>
            <a:spLocks noGrp="1"/>
          </p:cNvSpPr>
          <p:nvPr>
            <p:ph type="sldNum" sz="quarter" idx="12"/>
          </p:nvPr>
        </p:nvSpPr>
        <p:spPr>
          <a:xfrm>
            <a:off x="15324933" y="28060644"/>
            <a:ext cx="4989513" cy="1611875"/>
          </a:xfrm>
          <a:prstGeom prst="rect">
            <a:avLst/>
          </a:prstGeom>
        </p:spPr>
        <p:txBody>
          <a:bodyPr/>
          <a:lstStyle/>
          <a:p>
            <a:fld id="{83473042-6688-F148-AA6B-B0D689358453}"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hoek 2"/>
          <p:cNvSpPr/>
          <p:nvPr userDrawn="1"/>
        </p:nvSpPr>
        <p:spPr>
          <a:xfrm>
            <a:off x="1" y="3374624"/>
            <a:ext cx="21383625" cy="458298"/>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sp>
        <p:nvSpPr>
          <p:cNvPr id="4" name="Rechthoek 3"/>
          <p:cNvSpPr/>
          <p:nvPr userDrawn="1"/>
        </p:nvSpPr>
        <p:spPr>
          <a:xfrm>
            <a:off x="1" y="29395767"/>
            <a:ext cx="21378299" cy="879446"/>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pic>
        <p:nvPicPr>
          <p:cNvPr id="5" name="Afbeelding 4"/>
          <p:cNvPicPr>
            <a:picLocks noChangeAspect="1"/>
          </p:cNvPicPr>
          <p:nvPr userDrawn="1"/>
        </p:nvPicPr>
        <p:blipFill>
          <a:blip r:embed="rId3"/>
          <a:stretch>
            <a:fillRect/>
          </a:stretch>
        </p:blipFill>
        <p:spPr>
          <a:xfrm>
            <a:off x="0" y="-3240"/>
            <a:ext cx="8591190" cy="338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474470" rtl="0" eaLnBrk="1" latinLnBrk="0" hangingPunct="1">
        <a:spcBef>
          <a:spcPct val="0"/>
        </a:spcBef>
        <a:buNone/>
        <a:defRPr sz="14195" kern="1200">
          <a:solidFill>
            <a:schemeClr val="tx1"/>
          </a:solidFill>
          <a:latin typeface="+mj-lt"/>
          <a:ea typeface="+mj-ea"/>
          <a:cs typeface="+mj-cs"/>
        </a:defRPr>
      </a:lvl1pPr>
    </p:titleStyle>
    <p:bodyStyle>
      <a:lvl1pPr marL="1106170" indent="-1106170" algn="l" defTabSz="1474470" rtl="0" eaLnBrk="1" latinLnBrk="0" hangingPunct="1">
        <a:spcBef>
          <a:spcPct val="20000"/>
        </a:spcBef>
        <a:buFont typeface="Arial" panose="020B0604020202020204"/>
        <a:buChar char="•"/>
        <a:defRPr sz="10310" kern="1200">
          <a:solidFill>
            <a:schemeClr val="tx1"/>
          </a:solidFill>
          <a:latin typeface="+mn-lt"/>
          <a:ea typeface="+mn-ea"/>
          <a:cs typeface="+mn-cs"/>
        </a:defRPr>
      </a:lvl1pPr>
      <a:lvl2pPr marL="2396490" indent="-922020" algn="l" defTabSz="1474470" rtl="0" eaLnBrk="1" latinLnBrk="0" hangingPunct="1">
        <a:spcBef>
          <a:spcPct val="20000"/>
        </a:spcBef>
        <a:buFont typeface="Arial" panose="020B0604020202020204"/>
        <a:buChar char="–"/>
        <a:defRPr sz="9040" kern="1200">
          <a:solidFill>
            <a:schemeClr val="tx1"/>
          </a:solidFill>
          <a:latin typeface="+mn-lt"/>
          <a:ea typeface="+mn-ea"/>
          <a:cs typeface="+mn-cs"/>
        </a:defRPr>
      </a:lvl2pPr>
      <a:lvl3pPr marL="3686810" indent="-737235" algn="l" defTabSz="1474470" rtl="0" eaLnBrk="1" latinLnBrk="0" hangingPunct="1">
        <a:spcBef>
          <a:spcPct val="20000"/>
        </a:spcBef>
        <a:buFont typeface="Arial" panose="020B0604020202020204"/>
        <a:buChar char="•"/>
        <a:defRPr sz="7770" kern="1200">
          <a:solidFill>
            <a:schemeClr val="tx1"/>
          </a:solidFill>
          <a:latin typeface="+mn-lt"/>
          <a:ea typeface="+mn-ea"/>
          <a:cs typeface="+mn-cs"/>
        </a:defRPr>
      </a:lvl3pPr>
      <a:lvl4pPr marL="516191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4pPr>
      <a:lvl5pPr marL="663702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5pPr>
      <a:lvl6pPr marL="811149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6pPr>
      <a:lvl7pPr marL="958659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7pPr>
      <a:lvl8pPr marL="1106106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8pPr>
      <a:lvl9pPr marL="1253617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9pPr>
    </p:bodyStyle>
    <p:otherStyle>
      <a:defPPr>
        <a:defRPr lang="nl-NL"/>
      </a:defPPr>
      <a:lvl1pPr marL="0" algn="l" defTabSz="1474470" rtl="0" eaLnBrk="1" latinLnBrk="0" hangingPunct="1">
        <a:defRPr sz="5790" kern="1200">
          <a:solidFill>
            <a:schemeClr val="tx1"/>
          </a:solidFill>
          <a:latin typeface="+mn-lt"/>
          <a:ea typeface="+mn-ea"/>
          <a:cs typeface="+mn-cs"/>
        </a:defRPr>
      </a:lvl1pPr>
      <a:lvl2pPr marL="1475105" algn="l" defTabSz="1474470" rtl="0" eaLnBrk="1" latinLnBrk="0" hangingPunct="1">
        <a:defRPr sz="5790" kern="1200">
          <a:solidFill>
            <a:schemeClr val="tx1"/>
          </a:solidFill>
          <a:latin typeface="+mn-lt"/>
          <a:ea typeface="+mn-ea"/>
          <a:cs typeface="+mn-cs"/>
        </a:defRPr>
      </a:lvl2pPr>
      <a:lvl3pPr marL="2949575" algn="l" defTabSz="1474470" rtl="0" eaLnBrk="1" latinLnBrk="0" hangingPunct="1">
        <a:defRPr sz="5790" kern="1200">
          <a:solidFill>
            <a:schemeClr val="tx1"/>
          </a:solidFill>
          <a:latin typeface="+mn-lt"/>
          <a:ea typeface="+mn-ea"/>
          <a:cs typeface="+mn-cs"/>
        </a:defRPr>
      </a:lvl3pPr>
      <a:lvl4pPr marL="4424680" algn="l" defTabSz="1474470" rtl="0" eaLnBrk="1" latinLnBrk="0" hangingPunct="1">
        <a:defRPr sz="5790" kern="1200">
          <a:solidFill>
            <a:schemeClr val="tx1"/>
          </a:solidFill>
          <a:latin typeface="+mn-lt"/>
          <a:ea typeface="+mn-ea"/>
          <a:cs typeface="+mn-cs"/>
        </a:defRPr>
      </a:lvl4pPr>
      <a:lvl5pPr marL="5899150" algn="l" defTabSz="1474470" rtl="0" eaLnBrk="1" latinLnBrk="0" hangingPunct="1">
        <a:defRPr sz="5790" kern="1200">
          <a:solidFill>
            <a:schemeClr val="tx1"/>
          </a:solidFill>
          <a:latin typeface="+mn-lt"/>
          <a:ea typeface="+mn-ea"/>
          <a:cs typeface="+mn-cs"/>
        </a:defRPr>
      </a:lvl5pPr>
      <a:lvl6pPr marL="7374255" algn="l" defTabSz="1474470" rtl="0" eaLnBrk="1" latinLnBrk="0" hangingPunct="1">
        <a:defRPr sz="5790" kern="1200">
          <a:solidFill>
            <a:schemeClr val="tx1"/>
          </a:solidFill>
          <a:latin typeface="+mn-lt"/>
          <a:ea typeface="+mn-ea"/>
          <a:cs typeface="+mn-cs"/>
        </a:defRPr>
      </a:lvl6pPr>
      <a:lvl7pPr marL="8849360" algn="l" defTabSz="1474470" rtl="0" eaLnBrk="1" latinLnBrk="0" hangingPunct="1">
        <a:defRPr sz="5790" kern="1200">
          <a:solidFill>
            <a:schemeClr val="tx1"/>
          </a:solidFill>
          <a:latin typeface="+mn-lt"/>
          <a:ea typeface="+mn-ea"/>
          <a:cs typeface="+mn-cs"/>
        </a:defRPr>
      </a:lvl7pPr>
      <a:lvl8pPr marL="10323830" algn="l" defTabSz="1474470" rtl="0" eaLnBrk="1" latinLnBrk="0" hangingPunct="1">
        <a:defRPr sz="5790" kern="1200">
          <a:solidFill>
            <a:schemeClr val="tx1"/>
          </a:solidFill>
          <a:latin typeface="+mn-lt"/>
          <a:ea typeface="+mn-ea"/>
          <a:cs typeface="+mn-cs"/>
        </a:defRPr>
      </a:lvl8pPr>
      <a:lvl9pPr marL="11798935" algn="l" defTabSz="1474470" rtl="0" eaLnBrk="1" latinLnBrk="0" hangingPunct="1">
        <a:defRPr sz="57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u.nl/en/organisation/faculty-of-scienc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hthoek 31"/>
          <p:cNvSpPr/>
          <p:nvPr/>
        </p:nvSpPr>
        <p:spPr>
          <a:xfrm>
            <a:off x="7819631" y="7658791"/>
            <a:ext cx="12586409" cy="222223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nl-NL" sz="4095" dirty="0"/>
          </a:p>
        </p:txBody>
      </p:sp>
      <p:sp>
        <p:nvSpPr>
          <p:cNvPr id="34" name="Tekstvak 33"/>
          <p:cNvSpPr txBox="1"/>
          <p:nvPr/>
        </p:nvSpPr>
        <p:spPr>
          <a:xfrm>
            <a:off x="1077908" y="4304464"/>
            <a:ext cx="16873411" cy="2186973"/>
          </a:xfrm>
          <a:prstGeom prst="rect">
            <a:avLst/>
          </a:prstGeom>
          <a:noFill/>
        </p:spPr>
        <p:txBody>
          <a:bodyPr wrap="square" lIns="0" tIns="0" rIns="0" bIns="0" rtlCol="0">
            <a:noAutofit/>
          </a:bodyPr>
          <a:lstStyle/>
          <a:p>
            <a:pPr>
              <a:lnSpc>
                <a:spcPts val="5370"/>
              </a:lnSpc>
            </a:pPr>
            <a:r>
              <a:rPr lang="nl-NL" sz="4240" b="1" dirty="0" err="1">
                <a:solidFill>
                  <a:schemeClr val="tx2"/>
                </a:solidFill>
                <a:latin typeface="Verdana" panose="020B0604030504040204"/>
                <a:cs typeface="Verdana" panose="020B0604030504040204"/>
              </a:rPr>
              <a:t>Study</a:t>
            </a:r>
            <a:r>
              <a:rPr lang="nl-NL" sz="4240" b="1" dirty="0">
                <a:solidFill>
                  <a:schemeClr val="tx2"/>
                </a:solidFill>
                <a:latin typeface="Verdana" panose="020B0604030504040204"/>
                <a:cs typeface="Verdana" panose="020B0604030504040204"/>
              </a:rPr>
              <a:t> of </a:t>
            </a:r>
            <a:r>
              <a:rPr lang="nl-NL" sz="4240" b="1" dirty="0" err="1">
                <a:solidFill>
                  <a:schemeClr val="tx2"/>
                </a:solidFill>
                <a:latin typeface="Verdana" panose="020B0604030504040204"/>
                <a:cs typeface="Verdana" panose="020B0604030504040204"/>
              </a:rPr>
              <a:t>variance</a:t>
            </a:r>
            <a:r>
              <a:rPr lang="nl-NL" sz="4240" b="1" dirty="0">
                <a:solidFill>
                  <a:schemeClr val="tx2"/>
                </a:solidFill>
                <a:latin typeface="Verdana" panose="020B0604030504040204"/>
                <a:cs typeface="Verdana" panose="020B0604030504040204"/>
              </a:rPr>
              <a:t> in Internet </a:t>
            </a:r>
            <a:r>
              <a:rPr lang="nl-NL" sz="4240" b="1" dirty="0" err="1">
                <a:solidFill>
                  <a:schemeClr val="tx2"/>
                </a:solidFill>
                <a:latin typeface="Verdana" panose="020B0604030504040204"/>
                <a:cs typeface="Verdana" panose="020B0604030504040204"/>
              </a:rPr>
              <a:t>Usage</a:t>
            </a:r>
            <a:r>
              <a:rPr lang="nl-NL" sz="4240" b="1" dirty="0">
                <a:solidFill>
                  <a:schemeClr val="tx2"/>
                </a:solidFill>
                <a:latin typeface="Verdana" panose="020B0604030504040204"/>
                <a:cs typeface="Verdana" panose="020B0604030504040204"/>
              </a:rPr>
              <a:t> in The Netherlands</a:t>
            </a:r>
          </a:p>
          <a:p>
            <a:pPr>
              <a:lnSpc>
                <a:spcPts val="5370"/>
              </a:lnSpc>
            </a:pPr>
            <a:r>
              <a:rPr lang="nl-NL" sz="2260" b="1" dirty="0">
                <a:solidFill>
                  <a:srgbClr val="000000"/>
                </a:solidFill>
                <a:latin typeface="Verdana" panose="020B0604030504040204"/>
                <a:cs typeface="Verdana" panose="020B0604030504040204"/>
              </a:rPr>
              <a:t>Jacco van Wijk, Sep </a:t>
            </a:r>
            <a:r>
              <a:rPr lang="nl-NL" sz="2260" b="1" dirty="0" err="1">
                <a:solidFill>
                  <a:srgbClr val="000000"/>
                </a:solidFill>
                <a:latin typeface="Verdana" panose="020B0604030504040204"/>
                <a:cs typeface="Verdana" panose="020B0604030504040204"/>
              </a:rPr>
              <a:t>Keuchenius</a:t>
            </a:r>
            <a:r>
              <a:rPr lang="nl-NL" sz="2260" b="1" dirty="0">
                <a:solidFill>
                  <a:srgbClr val="000000"/>
                </a:solidFill>
                <a:latin typeface="Verdana" panose="020B0604030504040204"/>
                <a:cs typeface="Verdana" panose="020B0604030504040204"/>
              </a:rPr>
              <a:t> &amp; Rob Pennekamp</a:t>
            </a:r>
            <a:endParaRPr lang="nl-NL" sz="2260" dirty="0">
              <a:solidFill>
                <a:srgbClr val="000000"/>
              </a:solidFill>
              <a:latin typeface="Verdana" panose="020B0604030504040204"/>
              <a:cs typeface="Verdana" panose="020B0604030504040204"/>
            </a:endParaRPr>
          </a:p>
          <a:p>
            <a:pPr>
              <a:lnSpc>
                <a:spcPts val="2545"/>
              </a:lnSpc>
            </a:pPr>
            <a:r>
              <a:rPr lang="en-US" sz="1270" b="1" dirty="0">
                <a:solidFill>
                  <a:srgbClr val="000000"/>
                </a:solidFill>
                <a:latin typeface="Verdana" panose="020B0604030504040204"/>
                <a:cs typeface="Verdana" panose="020B0604030504040204"/>
              </a:rPr>
              <a:t>6599435, 6594190, 6523374</a:t>
            </a:r>
            <a:endParaRPr lang="nl-NL" sz="4240" dirty="0">
              <a:solidFill>
                <a:srgbClr val="000000"/>
              </a:solidFill>
              <a:latin typeface="Verdana" panose="020B0604030504040204"/>
              <a:cs typeface="Verdana" panose="020B0604030504040204"/>
            </a:endParaRPr>
          </a:p>
        </p:txBody>
      </p:sp>
      <p:cxnSp>
        <p:nvCxnSpPr>
          <p:cNvPr id="35" name="Rechte verbindingslijn 34"/>
          <p:cNvCxnSpPr/>
          <p:nvPr/>
        </p:nvCxnSpPr>
        <p:spPr>
          <a:xfrm flipV="1">
            <a:off x="1028446" y="7000034"/>
            <a:ext cx="19479312" cy="1"/>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Subtitel 2"/>
          <p:cNvSpPr txBox="1"/>
          <p:nvPr/>
        </p:nvSpPr>
        <p:spPr>
          <a:xfrm>
            <a:off x="7638863" y="28446526"/>
            <a:ext cx="6134377" cy="83011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1695"/>
              </a:lnSpc>
              <a:spcBef>
                <a:spcPts val="0"/>
              </a:spcBef>
            </a:pPr>
            <a:r>
              <a:rPr lang="nl-NL" sz="1200" b="1" dirty="0" err="1">
                <a:solidFill>
                  <a:schemeClr val="tx2"/>
                </a:solidFill>
                <a:latin typeface="Verdana" panose="020B0604030504040204"/>
                <a:cs typeface="Verdana" panose="020B0604030504040204"/>
              </a:rPr>
              <a:t>Referenties</a:t>
            </a:r>
            <a:endParaRPr lang="nl-NL" sz="1200" b="1" dirty="0">
              <a:solidFill>
                <a:schemeClr val="tx2"/>
              </a:solidFill>
              <a:latin typeface="Verdana" panose="020B0604030504040204"/>
              <a:cs typeface="Verdana" panose="020B0604030504040204"/>
            </a:endParaRPr>
          </a:p>
          <a:p>
            <a:pPr marL="241935" indent="-241935" algn="l">
              <a:lnSpc>
                <a:spcPts val="1695"/>
              </a:lnSpc>
              <a:buAutoNum type="arabicPeriod"/>
            </a:pPr>
            <a:r>
              <a:rPr lang="en-GB" sz="1200" i="1" dirty="0">
                <a:solidFill>
                  <a:schemeClr val="tx1"/>
                </a:solidFill>
                <a:latin typeface="Verdana" panose="020B0604030504040204"/>
              </a:rPr>
              <a:t>Dataset: Internet; </a:t>
            </a:r>
            <a:r>
              <a:rPr lang="en-GB" sz="1200" i="1" dirty="0" err="1">
                <a:solidFill>
                  <a:schemeClr val="tx1"/>
                </a:solidFill>
                <a:latin typeface="Verdana" panose="020B0604030504040204"/>
              </a:rPr>
              <a:t>toegang</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gebruik</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en</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faciliteiten</a:t>
            </a:r>
            <a:r>
              <a:rPr lang="en-GB" sz="1200" i="1" dirty="0">
                <a:solidFill>
                  <a:schemeClr val="tx1"/>
                </a:solidFill>
                <a:latin typeface="Verdana" panose="020B0604030504040204"/>
              </a:rPr>
              <a:t> (CBS)</a:t>
            </a:r>
            <a:endParaRPr lang="nl-NL" sz="1130" dirty="0">
              <a:solidFill>
                <a:srgbClr val="0F1012"/>
              </a:solidFill>
              <a:latin typeface="Verdana" panose="020B0604030504040204"/>
              <a:cs typeface="Verdana" panose="020B0604030504040204"/>
            </a:endParaRPr>
          </a:p>
        </p:txBody>
      </p:sp>
      <p:cxnSp>
        <p:nvCxnSpPr>
          <p:cNvPr id="40" name="Rechte verbindingslijn 39"/>
          <p:cNvCxnSpPr/>
          <p:nvPr/>
        </p:nvCxnSpPr>
        <p:spPr>
          <a:xfrm>
            <a:off x="1028448" y="27954282"/>
            <a:ext cx="19377595" cy="0"/>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Subtitel 2"/>
          <p:cNvSpPr txBox="1"/>
          <p:nvPr/>
        </p:nvSpPr>
        <p:spPr>
          <a:xfrm>
            <a:off x="8027516" y="7976760"/>
            <a:ext cx="11869924" cy="1615827"/>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2330"/>
              </a:lnSpc>
              <a:spcBef>
                <a:spcPts val="0"/>
              </a:spcBef>
            </a:pPr>
            <a:r>
              <a:rPr lang="en-US" sz="2400" b="1" dirty="0">
                <a:solidFill>
                  <a:srgbClr val="C10033"/>
                </a:solidFill>
                <a:latin typeface="Verdana" panose="020B0604030504040204"/>
              </a:rPr>
              <a:t>Data</a:t>
            </a:r>
          </a:p>
          <a:p>
            <a:pPr algn="l">
              <a:lnSpc>
                <a:spcPts val="2330"/>
              </a:lnSpc>
              <a:spcBef>
                <a:spcPts val="0"/>
              </a:spcBef>
            </a:pPr>
            <a:endParaRPr lang="en-US" sz="1800" b="1" dirty="0">
              <a:solidFill>
                <a:srgbClr val="C10033"/>
              </a:solidFill>
              <a:latin typeface="Verdana" panose="020B0604030504040204"/>
            </a:endParaRPr>
          </a:p>
          <a:p>
            <a:pPr algn="l">
              <a:lnSpc>
                <a:spcPts val="1980"/>
              </a:lnSpc>
              <a:spcBef>
                <a:spcPts val="0"/>
              </a:spcBef>
            </a:pPr>
            <a:r>
              <a:rPr lang="en-GB" sz="1800" dirty="0">
                <a:solidFill>
                  <a:schemeClr val="tx1"/>
                </a:solidFill>
                <a:latin typeface="Verdana" panose="020B0604030504040204"/>
              </a:rPr>
              <a:t>We are </a:t>
            </a:r>
            <a:r>
              <a:rPr lang="en-GB" sz="1800" dirty="0" err="1">
                <a:solidFill>
                  <a:schemeClr val="tx1"/>
                </a:solidFill>
                <a:latin typeface="Verdana" panose="020B0604030504040204"/>
              </a:rPr>
              <a:t>analyzing</a:t>
            </a:r>
            <a:r>
              <a:rPr lang="en-GB" sz="1800" dirty="0">
                <a:solidFill>
                  <a:schemeClr val="tx1"/>
                </a:solidFill>
                <a:latin typeface="Verdana" panose="020B0604030504040204"/>
              </a:rPr>
              <a:t> the dataset </a:t>
            </a:r>
            <a:r>
              <a:rPr lang="en-GB" sz="1800" i="1" dirty="0">
                <a:solidFill>
                  <a:schemeClr val="tx1"/>
                </a:solidFill>
                <a:latin typeface="Verdana" panose="020B0604030504040204"/>
              </a:rPr>
              <a:t>Internet; </a:t>
            </a:r>
            <a:r>
              <a:rPr lang="en-GB" sz="1800" i="1" dirty="0" err="1">
                <a:solidFill>
                  <a:schemeClr val="tx1"/>
                </a:solidFill>
                <a:latin typeface="Verdana" panose="020B0604030504040204"/>
              </a:rPr>
              <a:t>toegang</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gebruik</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en</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faciliteiten</a:t>
            </a:r>
            <a:r>
              <a:rPr lang="en-GB" sz="1800" i="1" dirty="0">
                <a:solidFill>
                  <a:schemeClr val="tx1"/>
                </a:solidFill>
                <a:latin typeface="Verdana" panose="020B0604030504040204"/>
              </a:rPr>
              <a:t> </a:t>
            </a:r>
            <a:r>
              <a:rPr lang="en-GB" sz="1800" dirty="0">
                <a:solidFill>
                  <a:schemeClr val="tx1"/>
                </a:solidFill>
                <a:latin typeface="Verdana" panose="020B0604030504040204"/>
              </a:rPr>
              <a:t>made public by the </a:t>
            </a:r>
            <a:r>
              <a:rPr lang="en-GB" sz="1800" dirty="0" err="1">
                <a:solidFill>
                  <a:schemeClr val="tx1"/>
                </a:solidFill>
                <a:latin typeface="Verdana" panose="020B0604030504040204"/>
              </a:rPr>
              <a:t>Centraal</a:t>
            </a:r>
            <a:r>
              <a:rPr lang="en-GB" sz="1800" dirty="0">
                <a:solidFill>
                  <a:schemeClr val="tx1"/>
                </a:solidFill>
                <a:latin typeface="Verdana" panose="020B0604030504040204"/>
              </a:rPr>
              <a:t> Bureau van </a:t>
            </a:r>
            <a:r>
              <a:rPr lang="en-GB" sz="1800" dirty="0" err="1">
                <a:solidFill>
                  <a:schemeClr val="tx1"/>
                </a:solidFill>
                <a:latin typeface="Verdana" panose="020B0604030504040204"/>
              </a:rPr>
              <a:t>Statistiek</a:t>
            </a:r>
            <a:r>
              <a:rPr lang="en-GB" sz="1800" dirty="0">
                <a:solidFill>
                  <a:schemeClr val="tx1"/>
                </a:solidFill>
                <a:latin typeface="Verdana" panose="020B0604030504040204"/>
              </a:rPr>
              <a:t> (CBS) in 2018. This dataset consists of internet usage and internet activities, broken down into different personal characteristics such as age, sex and income. The dataset is updated yearly and currently has data ranging from 2012 to 2018.</a:t>
            </a:r>
          </a:p>
        </p:txBody>
      </p:sp>
      <p:sp>
        <p:nvSpPr>
          <p:cNvPr id="61" name="Tekstvak 60"/>
          <p:cNvSpPr txBox="1"/>
          <p:nvPr/>
        </p:nvSpPr>
        <p:spPr>
          <a:xfrm>
            <a:off x="980092" y="7658790"/>
            <a:ext cx="6049813" cy="7924165"/>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Introduction</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Different parts of society and cultures within the Netherlands use internet for diverse purposes with varying frequency. Working on a way to visualize these deviations, we built a Python powered program to plot data in a visually explicit way with relevance to the study.</a:t>
            </a:r>
          </a:p>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Research Questions</a:t>
            </a:r>
          </a:p>
          <a:p>
            <a:pPr>
              <a:lnSpc>
                <a:spcPts val="2545"/>
              </a:lnSpc>
            </a:pPr>
            <a:endParaRPr lang="en-GB" sz="1800" dirty="0">
              <a:latin typeface="Verdana" panose="020B0604030504040204"/>
            </a:endParaRPr>
          </a:p>
          <a:p>
            <a:pPr>
              <a:lnSpc>
                <a:spcPts val="2545"/>
              </a:lnSpc>
            </a:pPr>
            <a:endParaRPr lang="en-GB" sz="1800" dirty="0">
              <a:latin typeface="Verdana" panose="020B0604030504040204"/>
            </a:endParaRPr>
          </a:p>
          <a:p>
            <a:pPr>
              <a:lnSpc>
                <a:spcPts val="2545"/>
              </a:lnSpc>
            </a:pPr>
            <a:r>
              <a:rPr lang="en-GB" sz="1800" dirty="0">
                <a:latin typeface="Verdana" panose="020B0604030504040204"/>
              </a:rPr>
              <a:t>We are researching the following interesting points;</a:t>
            </a:r>
          </a:p>
          <a:p>
            <a:pPr>
              <a:lnSpc>
                <a:spcPts val="2545"/>
              </a:lnSpc>
            </a:pP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What is the difference in the amount of daily internet usage between age groups and how is this changing over the years?</a:t>
            </a:r>
          </a:p>
          <a:p>
            <a:pPr marL="285750" indent="-285750">
              <a:lnSpc>
                <a:spcPts val="2545"/>
              </a:lnSpc>
              <a:buFont typeface="Courier New" panose="02070309020205020404" pitchFamily="49" charset="0"/>
              <a:buChar char="o"/>
            </a:pPr>
            <a:r>
              <a:rPr lang="en-GB" sz="1800" dirty="0">
                <a:latin typeface="Verdana" panose="020B0604030504040204"/>
              </a:rPr>
              <a:t>Are there interesting significant differences in internet usage between demographic groups in Dutch society?</a:t>
            </a:r>
          </a:p>
          <a:p>
            <a:pPr marL="285750" indent="-285750">
              <a:lnSpc>
                <a:spcPts val="2545"/>
              </a:lnSpc>
              <a:buFont typeface="Courier New" panose="02070309020205020404" pitchFamily="49" charset="0"/>
              <a:buChar char="o"/>
            </a:pPr>
            <a:r>
              <a:rPr lang="en-GB" sz="1800" dirty="0">
                <a:latin typeface="Verdana" panose="020B0604030504040204"/>
              </a:rPr>
              <a:t>What are some of the differences in internet usage between men and women?</a:t>
            </a:r>
            <a:endParaRPr lang="en-GB" sz="1800" b="1" dirty="0">
              <a:latin typeface="Verdana" panose="020B0604030504040204"/>
            </a:endParaRPr>
          </a:p>
        </p:txBody>
      </p:sp>
      <p:sp>
        <p:nvSpPr>
          <p:cNvPr id="64" name="Tekstvak 63"/>
          <p:cNvSpPr txBox="1"/>
          <p:nvPr/>
        </p:nvSpPr>
        <p:spPr>
          <a:xfrm>
            <a:off x="10030637" y="1053264"/>
            <a:ext cx="10375404" cy="1420249"/>
          </a:xfrm>
          <a:prstGeom prst="rect">
            <a:avLst/>
          </a:prstGeom>
          <a:noFill/>
        </p:spPr>
        <p:txBody>
          <a:bodyPr wrap="none" lIns="0" tIns="0" rIns="0" bIns="0" rtlCol="0">
            <a:noAutofit/>
          </a:bodyPr>
          <a:lstStyle/>
          <a:p>
            <a:pPr algn="r">
              <a:lnSpc>
                <a:spcPts val="3815"/>
              </a:lnSpc>
            </a:pPr>
            <a:r>
              <a:rPr lang="nl-NL" sz="2470" b="1" kern="5400" dirty="0" err="1">
                <a:latin typeface="Verdana" panose="020B0604030504040204"/>
                <a:cs typeface="Verdana" panose="020B0604030504040204"/>
              </a:rPr>
              <a:t>Faculty</a:t>
            </a:r>
            <a:r>
              <a:rPr lang="nl-NL" sz="2470" b="1" kern="5400" dirty="0">
                <a:latin typeface="Verdana" panose="020B0604030504040204"/>
                <a:cs typeface="Verdana" panose="020B0604030504040204"/>
              </a:rPr>
              <a:t> of </a:t>
            </a:r>
            <a:r>
              <a:rPr lang="nl-NL" sz="2470" b="1" kern="5400" dirty="0" err="1">
                <a:latin typeface="Verdana" panose="020B0604030504040204"/>
                <a:cs typeface="Verdana" panose="020B0604030504040204"/>
              </a:rPr>
              <a:t>Science</a:t>
            </a:r>
            <a:endParaRPr lang="nl-NL" sz="2470" b="1" kern="5400" dirty="0">
              <a:latin typeface="Verdana" panose="020B0604030504040204"/>
              <a:cs typeface="Verdana" panose="020B0604030504040204"/>
            </a:endParaRPr>
          </a:p>
          <a:p>
            <a:pPr algn="r">
              <a:lnSpc>
                <a:spcPts val="3815"/>
              </a:lnSpc>
            </a:pPr>
            <a:r>
              <a:rPr lang="nl-NL" sz="2470" b="1" kern="5400" dirty="0" err="1">
                <a:latin typeface="Verdana" panose="020B0604030504040204"/>
                <a:cs typeface="Verdana" panose="020B0604030504040204"/>
              </a:rPr>
              <a:t>Department</a:t>
            </a:r>
            <a:r>
              <a:rPr lang="nl-NL" sz="2470" b="1" kern="5400" dirty="0">
                <a:latin typeface="Verdana" panose="020B0604030504040204"/>
                <a:cs typeface="Verdana" panose="020B0604030504040204"/>
              </a:rPr>
              <a:t> of Information </a:t>
            </a:r>
            <a:r>
              <a:rPr lang="nl-NL" sz="2470" b="1" kern="5400" dirty="0" err="1">
                <a:latin typeface="Verdana" panose="020B0604030504040204"/>
                <a:cs typeface="Verdana" panose="020B0604030504040204"/>
              </a:rPr>
              <a:t>and</a:t>
            </a:r>
            <a:r>
              <a:rPr lang="nl-NL" sz="2470" b="1" kern="5400" dirty="0">
                <a:latin typeface="Verdana" panose="020B0604030504040204"/>
                <a:cs typeface="Verdana" panose="020B0604030504040204"/>
              </a:rPr>
              <a:t> Computing Sciences</a:t>
            </a:r>
          </a:p>
          <a:p>
            <a:pPr algn="r">
              <a:lnSpc>
                <a:spcPts val="3815"/>
              </a:lnSpc>
            </a:pPr>
            <a:r>
              <a:rPr lang="en-GB" sz="2800" dirty="0">
                <a:hlinkClick r:id="rId3"/>
              </a:rPr>
              <a:t>https://www.uu.nl/en/organisation/faculty-of-science</a:t>
            </a:r>
            <a:endParaRPr lang="nl-NL" sz="4095" dirty="0"/>
          </a:p>
        </p:txBody>
      </p:sp>
      <p:sp>
        <p:nvSpPr>
          <p:cNvPr id="3" name="Tekstvak 2"/>
          <p:cNvSpPr txBox="1"/>
          <p:nvPr/>
        </p:nvSpPr>
        <p:spPr>
          <a:xfrm>
            <a:off x="8027515" y="15197324"/>
            <a:ext cx="12367459" cy="892552"/>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Barplot</a:t>
            </a:r>
            <a:r>
              <a:rPr lang="nl-NL" sz="1800" b="1" dirty="0">
                <a:solidFill>
                  <a:schemeClr val="tx2"/>
                </a:solidFill>
                <a:latin typeface="Verdana" panose="020B0604030504040204" pitchFamily="34" charset="0"/>
                <a:ea typeface="Verdana" panose="020B0604030504040204" pitchFamily="34" charset="0"/>
              </a:rPr>
              <a:t> 1:</a:t>
            </a:r>
          </a:p>
          <a:p>
            <a:r>
              <a:rPr lang="en-US" sz="1600" dirty="0">
                <a:solidFill>
                  <a:schemeClr val="tx1">
                    <a:lumMod val="50000"/>
                    <a:lumOff val="50000"/>
                  </a:schemeClr>
                </a:solidFill>
                <a:latin typeface="Verdana" panose="020B0604030504040204" pitchFamily="34" charset="0"/>
                <a:ea typeface="Verdana" panose="020B0604030504040204" pitchFamily="34" charset="0"/>
              </a:rPr>
              <a:t>Comparing</a:t>
            </a:r>
            <a:r>
              <a:rPr lang="nl-NL" sz="1600" dirty="0">
                <a:solidFill>
                  <a:schemeClr val="tx1">
                    <a:lumMod val="50000"/>
                    <a:lumOff val="50000"/>
                  </a:schemeClr>
                </a:solidFill>
                <a:latin typeface="Verdana" panose="020B0604030504040204" pitchFamily="34" charset="0"/>
                <a:ea typeface="Verdana" panose="020B0604030504040204" pitchFamily="34" charset="0"/>
              </a:rPr>
              <a:t> genders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certain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categories</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usage</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en-GB" sz="1600" dirty="0">
                <a:solidFill>
                  <a:schemeClr val="tx1">
                    <a:lumMod val="50000"/>
                    <a:lumOff val="50000"/>
                  </a:schemeClr>
                </a:solidFill>
                <a:latin typeface="Verdana" panose="020B0604030504040204" pitchFamily="34" charset="0"/>
                <a:ea typeface="Verdana" panose="020B0604030504040204" pitchFamily="34" charset="0"/>
              </a:rPr>
              <a:t>The numbers used are the mean percentages, per gender, per category of all 6 years in the dataset.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p>
        </p:txBody>
      </p:sp>
      <p:pic>
        <p:nvPicPr>
          <p:cNvPr id="5" name="Afbeelding 4"/>
          <p:cNvPicPr>
            <a:picLocks noChangeAspect="1"/>
          </p:cNvPicPr>
          <p:nvPr/>
        </p:nvPicPr>
        <p:blipFill>
          <a:blip r:embed="rId4"/>
          <a:stretch>
            <a:fillRect/>
          </a:stretch>
        </p:blipFill>
        <p:spPr>
          <a:xfrm>
            <a:off x="7819631" y="10403887"/>
            <a:ext cx="12586412" cy="4555816"/>
          </a:xfrm>
          <a:prstGeom prst="rect">
            <a:avLst/>
          </a:prstGeom>
        </p:spPr>
      </p:pic>
      <p:pic>
        <p:nvPicPr>
          <p:cNvPr id="2" name="Picture 1"/>
          <p:cNvPicPr>
            <a:picLocks noChangeAspect="1"/>
          </p:cNvPicPr>
          <p:nvPr/>
        </p:nvPicPr>
        <p:blipFill rotWithShape="1">
          <a:blip r:embed="rId5"/>
          <a:srcRect l="12793" t="22990" r="58859" b="45414"/>
          <a:stretch/>
        </p:blipFill>
        <p:spPr>
          <a:xfrm>
            <a:off x="1218895" y="16521411"/>
            <a:ext cx="2775553" cy="1740204"/>
          </a:xfrm>
          <a:prstGeom prst="rect">
            <a:avLst/>
          </a:prstGeom>
        </p:spPr>
      </p:pic>
      <p:pic>
        <p:nvPicPr>
          <p:cNvPr id="4" name="Picture 3"/>
          <p:cNvPicPr>
            <a:picLocks noChangeAspect="1"/>
          </p:cNvPicPr>
          <p:nvPr/>
        </p:nvPicPr>
        <p:blipFill rotWithShape="1">
          <a:blip r:embed="rId6"/>
          <a:srcRect l="2718" t="3566" r="69525" b="63887"/>
          <a:stretch/>
        </p:blipFill>
        <p:spPr>
          <a:xfrm>
            <a:off x="3995068" y="16476171"/>
            <a:ext cx="2708290" cy="1786318"/>
          </a:xfrm>
          <a:prstGeom prst="rect">
            <a:avLst/>
          </a:prstGeom>
        </p:spPr>
      </p:pic>
      <p:pic>
        <p:nvPicPr>
          <p:cNvPr id="6" name="Picture 5"/>
          <p:cNvPicPr>
            <a:picLocks noChangeAspect="1"/>
          </p:cNvPicPr>
          <p:nvPr/>
        </p:nvPicPr>
        <p:blipFill rotWithShape="1">
          <a:blip r:embed="rId7"/>
          <a:srcRect l="12754" t="21683" r="70676" b="46375"/>
          <a:stretch/>
        </p:blipFill>
        <p:spPr>
          <a:xfrm>
            <a:off x="6703358" y="16485895"/>
            <a:ext cx="1656184" cy="1795994"/>
          </a:xfrm>
          <a:prstGeom prst="rect">
            <a:avLst/>
          </a:prstGeom>
        </p:spPr>
      </p:pic>
      <p:sp>
        <p:nvSpPr>
          <p:cNvPr id="17" name="Tekstvak 60">
            <a:extLst>
              <a:ext uri="{FF2B5EF4-FFF2-40B4-BE49-F238E27FC236}">
                <a16:creationId xmlns:a16="http://schemas.microsoft.com/office/drawing/2014/main" id="{33D0EA36-EB46-4F85-BFC5-002780B198B9}"/>
              </a:ext>
            </a:extLst>
          </p:cNvPr>
          <p:cNvSpPr txBox="1"/>
          <p:nvPr/>
        </p:nvSpPr>
        <p:spPr>
          <a:xfrm>
            <a:off x="980092" y="20066712"/>
            <a:ext cx="9351680" cy="7466146"/>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Results</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As clearly visible in the program, different parts of the Dutch society claim different habits when it comes to usage of the internet. There are some </a:t>
            </a:r>
            <a:r>
              <a:rPr lang="en-GB" sz="1800" dirty="0" err="1">
                <a:latin typeface="Verdana" panose="020B0604030504040204"/>
              </a:rPr>
              <a:t>noticable</a:t>
            </a:r>
            <a:r>
              <a:rPr lang="en-GB" sz="1800" dirty="0">
                <a:latin typeface="Verdana" panose="020B0604030504040204"/>
              </a:rPr>
              <a:t> results in the program.</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Differences between men and women are often small, but existent nonetheless. Remarkably, men use internet more frequently than women in all but one category: social media. </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One of the other graphs shows that people with a higher level of education use the internet more frequently on a smartphone. However, internet usage within amusement categories seems more popular with people who have followed medium level education.</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As we expected, internet usage for entertainments sake is less frequent with people working full-time. When talking about entertainment, one can think of activities such as playing games or downloading and streaming movies, music or tv-shows.</a:t>
            </a:r>
          </a:p>
          <a:p>
            <a:pPr>
              <a:lnSpc>
                <a:spcPts val="2545"/>
              </a:lnSpc>
            </a:pPr>
            <a:endParaRPr lang="en-GB" sz="2400" dirty="0">
              <a:latin typeface="Verdana" panose="020B0604030504040204"/>
            </a:endParaRPr>
          </a:p>
          <a:p>
            <a:pPr>
              <a:lnSpc>
                <a:spcPts val="2545"/>
              </a:lnSpc>
            </a:pPr>
            <a:endParaRPr lang="en-GB" sz="2400" dirty="0">
              <a:latin typeface="Verdana" panose="020B0604030504040204"/>
            </a:endParaRPr>
          </a:p>
          <a:p>
            <a:pPr>
              <a:lnSpc>
                <a:spcPts val="2545"/>
              </a:lnSpc>
            </a:pPr>
            <a:r>
              <a:rPr lang="en-GB" sz="2400" dirty="0">
                <a:latin typeface="Verdana" panose="020B0604030504040204"/>
              </a:rPr>
              <a:t> </a:t>
            </a:r>
          </a:p>
        </p:txBody>
      </p:sp>
      <p:sp>
        <p:nvSpPr>
          <p:cNvPr id="10" name="TextBox 9">
            <a:extLst>
              <a:ext uri="{FF2B5EF4-FFF2-40B4-BE49-F238E27FC236}">
                <a16:creationId xmlns:a16="http://schemas.microsoft.com/office/drawing/2014/main" id="{2D8677E9-EE68-46D7-9458-14236D8D4DDC}"/>
              </a:ext>
            </a:extLst>
          </p:cNvPr>
          <p:cNvSpPr txBox="1"/>
          <p:nvPr/>
        </p:nvSpPr>
        <p:spPr>
          <a:xfrm>
            <a:off x="1402780" y="28009637"/>
            <a:ext cx="3267754" cy="1261114"/>
          </a:xfrm>
          <a:prstGeom prst="rect">
            <a:avLst/>
          </a:prstGeom>
          <a:noFill/>
        </p:spPr>
        <p:txBody>
          <a:bodyPr wrap="none" rtlCol="0">
            <a:spAutoFit/>
          </a:bodyPr>
          <a:lstStyle/>
          <a:p>
            <a:pPr algn="ctr"/>
            <a:r>
              <a:rPr lang="en-GB" dirty="0"/>
              <a:t>UNO</a:t>
            </a:r>
          </a:p>
          <a:p>
            <a:pPr algn="ctr"/>
            <a:r>
              <a:rPr lang="en-GB" sz="1800" dirty="0"/>
              <a:t>Unified Negotiation Organization</a:t>
            </a:r>
          </a:p>
        </p:txBody>
      </p:sp>
      <p:sp>
        <p:nvSpPr>
          <p:cNvPr id="12" name="TextBox 11">
            <a:extLst>
              <a:ext uri="{FF2B5EF4-FFF2-40B4-BE49-F238E27FC236}">
                <a16:creationId xmlns:a16="http://schemas.microsoft.com/office/drawing/2014/main" id="{B9C2D64B-2060-4B7B-A9CE-B5BF628CF595}"/>
              </a:ext>
            </a:extLst>
          </p:cNvPr>
          <p:cNvSpPr txBox="1"/>
          <p:nvPr/>
        </p:nvSpPr>
        <p:spPr>
          <a:xfrm>
            <a:off x="11323159" y="16443447"/>
            <a:ext cx="8793747" cy="4431983"/>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Implementation</a:t>
            </a:r>
          </a:p>
          <a:p>
            <a:endParaRPr lang="en-GB" sz="2400" b="1" dirty="0">
              <a:solidFill>
                <a:srgbClr val="FF0000"/>
              </a:solidFill>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program consists of a main file, the </a:t>
            </a:r>
            <a:r>
              <a:rPr lang="en-GB" sz="1800" i="1" dirty="0" err="1">
                <a:latin typeface="Verdana" panose="020B0604030504040204" pitchFamily="34" charset="0"/>
                <a:ea typeface="Verdana" panose="020B0604030504040204" pitchFamily="34" charset="0"/>
              </a:rPr>
              <a:t>BarApp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LineApp</a:t>
            </a:r>
            <a:r>
              <a:rPr lang="en-GB" sz="1800" dirty="0">
                <a:latin typeface="Verdana" panose="020B0604030504040204" pitchFamily="34" charset="0"/>
                <a:ea typeface="Verdana" panose="020B0604030504040204" pitchFamily="34" charset="0"/>
              </a:rPr>
              <a:t> classes, and the </a:t>
            </a:r>
            <a:r>
              <a:rPr lang="en-GB" sz="1800" i="1" dirty="0" err="1">
                <a:latin typeface="Verdana" panose="020B0604030504040204" pitchFamily="34" charset="0"/>
                <a:ea typeface="Verdana" panose="020B0604030504040204" pitchFamily="34" charset="0"/>
              </a:rPr>
              <a:t>QuestionApp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CategoryChoiceApp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CategoryCheckApp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SocietyChoiceApp</a:t>
            </a:r>
            <a:r>
              <a:rPr lang="en-GB" sz="1800" dirty="0">
                <a:latin typeface="Verdana" panose="020B0604030504040204" pitchFamily="34" charset="0"/>
                <a:ea typeface="Verdana" panose="020B0604030504040204" pitchFamily="34" charset="0"/>
              </a:rPr>
              <a:t> classes.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main file loads in the data, processes it and calls the right classes for opening windows for user interfaces and/or graphs. It uses the following libraries: </a:t>
            </a:r>
            <a:r>
              <a:rPr lang="en-GB" sz="1800" dirty="0" err="1">
                <a:latin typeface="Verdana" panose="020B0604030504040204" pitchFamily="34" charset="0"/>
                <a:ea typeface="Verdana" panose="020B0604030504040204" pitchFamily="34" charset="0"/>
              </a:rPr>
              <a:t>Tkinter</a:t>
            </a:r>
            <a:r>
              <a:rPr lang="en-GB" sz="1800" dirty="0">
                <a:latin typeface="Verdana" panose="020B0604030504040204" pitchFamily="34" charset="0"/>
                <a:ea typeface="Verdana" panose="020B0604030504040204" pitchFamily="34" charset="0"/>
              </a:rPr>
              <a:t>, Pandas, Sys, </a:t>
            </a:r>
            <a:r>
              <a:rPr lang="en-GB" sz="1800" dirty="0" err="1">
                <a:latin typeface="Verdana" panose="020B0604030504040204" pitchFamily="34" charset="0"/>
                <a:ea typeface="Verdana" panose="020B0604030504040204" pitchFamily="34" charset="0"/>
              </a:rPr>
              <a:t>Numpy</a:t>
            </a:r>
            <a:r>
              <a:rPr lang="en-GB" sz="1800" dirty="0">
                <a:latin typeface="Verdana" panose="020B0604030504040204" pitchFamily="34" charset="0"/>
                <a:ea typeface="Verdana" panose="020B0604030504040204" pitchFamily="34" charset="0"/>
              </a:rPr>
              <a:t>, and Matplotlib.</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a:t>
            </a:r>
            <a:r>
              <a:rPr lang="en-GB" sz="1800" i="1" dirty="0" err="1">
                <a:latin typeface="Verdana" panose="020B0604030504040204" pitchFamily="34" charset="0"/>
                <a:ea typeface="Verdana" panose="020B0604030504040204" pitchFamily="34" charset="0"/>
              </a:rPr>
              <a:t>BarApp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LineApp</a:t>
            </a:r>
            <a:r>
              <a:rPr lang="en-GB" sz="1800" dirty="0">
                <a:latin typeface="Verdana" panose="020B0604030504040204" pitchFamily="34" charset="0"/>
                <a:ea typeface="Verdana" panose="020B0604030504040204" pitchFamily="34" charset="0"/>
              </a:rPr>
              <a:t> classes ask for data and plot a </a:t>
            </a:r>
            <a:r>
              <a:rPr lang="en-GB" sz="1800" dirty="0" err="1">
                <a:latin typeface="Verdana" panose="020B0604030504040204" pitchFamily="34" charset="0"/>
                <a:ea typeface="Verdana" panose="020B0604030504040204" pitchFamily="34" charset="0"/>
              </a:rPr>
              <a:t>barplot</a:t>
            </a:r>
            <a:r>
              <a:rPr lang="en-GB" sz="1800" dirty="0">
                <a:latin typeface="Verdana" panose="020B0604030504040204" pitchFamily="34" charset="0"/>
                <a:ea typeface="Verdana" panose="020B0604030504040204" pitchFamily="34" charset="0"/>
              </a:rPr>
              <a:t> and </a:t>
            </a:r>
            <a:r>
              <a:rPr lang="en-GB" sz="1800" dirty="0" err="1">
                <a:latin typeface="Verdana" panose="020B0604030504040204" pitchFamily="34" charset="0"/>
                <a:ea typeface="Verdana" panose="020B0604030504040204" pitchFamily="34" charset="0"/>
              </a:rPr>
              <a:t>lineplot</a:t>
            </a:r>
            <a:r>
              <a:rPr lang="en-GB" sz="1800" dirty="0">
                <a:latin typeface="Verdana" panose="020B0604030504040204" pitchFamily="34" charset="0"/>
                <a:ea typeface="Verdana" panose="020B0604030504040204" pitchFamily="34" charset="0"/>
              </a:rPr>
              <a:t> </a:t>
            </a:r>
            <a:r>
              <a:rPr lang="en-GB" sz="1800" dirty="0" err="1">
                <a:latin typeface="Verdana" panose="020B0604030504040204" pitchFamily="34" charset="0"/>
                <a:ea typeface="Verdana" panose="020B0604030504040204" pitchFamily="34" charset="0"/>
              </a:rPr>
              <a:t>respectively.The</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QuestionApp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CategoryChoiceApp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CategoryCheckApp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SocietyChoiceApp</a:t>
            </a:r>
            <a:r>
              <a:rPr lang="en-GB" sz="1800" dirty="0">
                <a:latin typeface="Verdana" panose="020B0604030504040204" pitchFamily="34" charset="0"/>
                <a:ea typeface="Verdana" panose="020B0604030504040204" pitchFamily="34" charset="0"/>
              </a:rPr>
              <a:t> classes open up windows with buttons which enable the user to choose whatever selection they want to make.</a:t>
            </a:r>
            <a:endParaRPr lang="en-GB"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2A39B3D1-95CE-40A1-8C16-46203C2D2CE9}"/>
              </a:ext>
            </a:extLst>
          </p:cNvPr>
          <p:cNvSpPr txBox="1"/>
          <p:nvPr/>
        </p:nvSpPr>
        <p:spPr>
          <a:xfrm>
            <a:off x="11323159" y="21456993"/>
            <a:ext cx="8793747" cy="4985980"/>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Follow-up questions</a:t>
            </a:r>
          </a:p>
          <a:p>
            <a:endParaRPr lang="en-GB" sz="2400" b="1" dirty="0">
              <a:solidFill>
                <a:schemeClr val="tx2"/>
              </a:solidFill>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thing that caught our attention when looking at the results was the usage of social media throughout different demographics in Dutch society. We think it could be very interesting to follow these trends, especially concerning education’s  and employment’s impact on the usage of social media.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A common misconception about internet usage is that younger generations use the internet more frequently. This is not true for many categories, as clearly visible in the graphs. It could be interesting to try to formally disprove these misconceptions using the data we used.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Furthermore, changes in data throughout the coming years could be monitored using our program, as long as the data keeps using the same structure. </a:t>
            </a:r>
            <a:endParaRPr lang="en-GB" sz="1800" b="1" dirty="0">
              <a:latin typeface="Verdana" panose="020B0604030504040204" pitchFamily="34" charset="0"/>
              <a:ea typeface="Verdana" panose="020B0604030504040204" pitchFamily="34" charset="0"/>
            </a:endParaRPr>
          </a:p>
          <a:p>
            <a:endParaRPr lang="en-GB" sz="1800" dirty="0">
              <a:latin typeface="Verdana" panose="020B0604030504040204" pitchFamily="34" charset="0"/>
              <a:ea typeface="Verdana" panose="020B0604030504040204" pitchFamily="34" charset="0"/>
            </a:endParaRPr>
          </a:p>
        </p:txBody>
      </p:sp>
      <p:sp>
        <p:nvSpPr>
          <p:cNvPr id="20" name="Tekstvak 2">
            <a:extLst>
              <a:ext uri="{FF2B5EF4-FFF2-40B4-BE49-F238E27FC236}">
                <a16:creationId xmlns:a16="http://schemas.microsoft.com/office/drawing/2014/main" id="{A3728D71-5EA2-4DB9-821C-5A7851FA097C}"/>
              </a:ext>
            </a:extLst>
          </p:cNvPr>
          <p:cNvSpPr txBox="1"/>
          <p:nvPr/>
        </p:nvSpPr>
        <p:spPr>
          <a:xfrm>
            <a:off x="1218895" y="18365750"/>
            <a:ext cx="7513367" cy="1107996"/>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Figure</a:t>
            </a:r>
            <a:r>
              <a:rPr lang="nl-NL" sz="1800" b="1" dirty="0">
                <a:solidFill>
                  <a:schemeClr val="tx2"/>
                </a:solidFill>
                <a:latin typeface="Verdana" panose="020B0604030504040204" pitchFamily="34" charset="0"/>
                <a:ea typeface="Verdana" panose="020B0604030504040204" pitchFamily="34" charset="0"/>
              </a:rPr>
              <a:t> 1:</a:t>
            </a:r>
          </a:p>
          <a:p>
            <a:r>
              <a:rPr lang="nl-NL" sz="1600" dirty="0">
                <a:solidFill>
                  <a:schemeClr val="tx1">
                    <a:lumMod val="50000"/>
                    <a:lumOff val="50000"/>
                  </a:schemeClr>
                </a:solidFill>
                <a:latin typeface="Verdana" panose="020B0604030504040204" pitchFamily="34" charset="0"/>
                <a:ea typeface="Verdana" panose="020B0604030504040204" pitchFamily="34" charset="0"/>
              </a:rPr>
              <a:t>Screenshots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three</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interfaces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used</a:t>
            </a:r>
            <a:r>
              <a:rPr lang="nl-NL" sz="1600" dirty="0">
                <a:solidFill>
                  <a:schemeClr val="tx1">
                    <a:lumMod val="50000"/>
                    <a:lumOff val="50000"/>
                  </a:schemeClr>
                </a:solidFill>
                <a:latin typeface="Verdana" panose="020B0604030504040204" pitchFamily="34" charset="0"/>
                <a:ea typeface="Verdana" panose="020B0604030504040204" pitchFamily="34" charset="0"/>
              </a:rPr>
              <a:t>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program. </a:t>
            </a:r>
            <a:r>
              <a:rPr lang="nl-NL" sz="1600" dirty="0" err="1">
                <a:solidFill>
                  <a:schemeClr val="tx1">
                    <a:lumMod val="50000"/>
                    <a:lumOff val="50000"/>
                  </a:schemeClr>
                </a:solidFill>
                <a:latin typeface="Verdana" panose="020B0604030504040204" pitchFamily="34" charset="0"/>
                <a:ea typeface="Verdana" panose="020B0604030504040204" pitchFamily="34" charset="0"/>
              </a:rPr>
              <a:t>From</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left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to</a:t>
            </a:r>
            <a:r>
              <a:rPr lang="nl-NL" sz="1600" dirty="0">
                <a:solidFill>
                  <a:schemeClr val="tx1">
                    <a:lumMod val="50000"/>
                    <a:lumOff val="50000"/>
                  </a:schemeClr>
                </a:solidFill>
                <a:latin typeface="Verdana" panose="020B0604030504040204" pitchFamily="34" charset="0"/>
                <a:ea typeface="Verdana" panose="020B0604030504040204" pitchFamily="34" charset="0"/>
              </a:rPr>
              <a:t> right: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choosing</a:t>
            </a:r>
            <a:r>
              <a:rPr lang="nl-NL" sz="1600" dirty="0">
                <a:solidFill>
                  <a:schemeClr val="tx1">
                    <a:lumMod val="50000"/>
                    <a:lumOff val="50000"/>
                  </a:schemeClr>
                </a:solidFill>
                <a:latin typeface="Verdana" panose="020B0604030504040204" pitchFamily="34" charset="0"/>
                <a:ea typeface="Verdana" panose="020B0604030504040204" pitchFamily="34" charset="0"/>
              </a:rPr>
              <a:t> a subject,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choosing</a:t>
            </a:r>
            <a:r>
              <a:rPr lang="nl-NL" sz="1600" dirty="0">
                <a:solidFill>
                  <a:schemeClr val="tx1">
                    <a:lumMod val="50000"/>
                    <a:lumOff val="50000"/>
                  </a:schemeClr>
                </a:solidFill>
                <a:latin typeface="Verdana" panose="020B0604030504040204" pitchFamily="34" charset="0"/>
                <a:ea typeface="Verdana" panose="020B0604030504040204" pitchFamily="34" charset="0"/>
              </a:rPr>
              <a:t> a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category</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within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subject </a:t>
            </a:r>
            <a:r>
              <a:rPr lang="nl-NL" sz="1600" dirty="0" err="1">
                <a:solidFill>
                  <a:schemeClr val="tx1">
                    <a:lumMod val="50000"/>
                    <a:lumOff val="50000"/>
                  </a:schemeClr>
                </a:solidFill>
                <a:latin typeface="Verdana" panose="020B0604030504040204" pitchFamily="34" charset="0"/>
                <a:ea typeface="Verdana" panose="020B0604030504040204" pitchFamily="34" charset="0"/>
              </a:rPr>
              <a:t>an</a:t>
            </a:r>
            <a:r>
              <a:rPr lang="en-GB" sz="1600" dirty="0">
                <a:solidFill>
                  <a:schemeClr val="tx1">
                    <a:lumMod val="50000"/>
                    <a:lumOff val="50000"/>
                  </a:schemeClr>
                </a:solidFill>
                <a:latin typeface="Verdana" panose="020B0604030504040204" pitchFamily="34" charset="0"/>
                <a:ea typeface="Verdana" panose="020B0604030504040204" pitchFamily="34" charset="0"/>
              </a:rPr>
              <a:t>d choosing a part of the Dutch society.</a:t>
            </a:r>
            <a:endParaRPr lang="nl-NL" sz="1600" dirty="0">
              <a:solidFill>
                <a:schemeClr val="tx1">
                  <a:lumMod val="50000"/>
                  <a:lumOff val="50000"/>
                </a:schemeClr>
              </a:solidFill>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Huisstijlposter">
  <a:themeElements>
    <a:clrScheme name="UU_Kleurenpalet voor MS Office">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Verdana</vt:lpstr>
      <vt:lpstr>Huisstijlposter</vt:lpstr>
      <vt:lpstr>PowerPoint Presentation</vt:lpstr>
    </vt:vector>
  </TitlesOfParts>
  <Company>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Frouke</dc:creator>
  <cp:lastModifiedBy>Sep Keuchenius</cp:lastModifiedBy>
  <cp:revision>299</cp:revision>
  <cp:lastPrinted>2015-10-14T14:40:00Z</cp:lastPrinted>
  <dcterms:created xsi:type="dcterms:W3CDTF">2013-01-24T08:51:00Z</dcterms:created>
  <dcterms:modified xsi:type="dcterms:W3CDTF">2019-04-09T14:28:50Z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