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Lst>
  <p:sldSz cx="21383625" cy="30274895"/>
  <p:notesSz cx="6858000" cy="9144000"/>
  <p:defaultTextStyle>
    <a:defPPr>
      <a:defRPr lang="nl-NL"/>
    </a:defPPr>
    <a:lvl1pPr marL="0" algn="l" defTabSz="1475740" rtl="0" eaLnBrk="1" latinLnBrk="0" hangingPunct="1">
      <a:defRPr sz="5795" kern="1200">
        <a:solidFill>
          <a:schemeClr val="tx1"/>
        </a:solidFill>
        <a:latin typeface="+mn-lt"/>
        <a:ea typeface="+mn-ea"/>
        <a:cs typeface="+mn-cs"/>
      </a:defRPr>
    </a:lvl1pPr>
    <a:lvl2pPr marL="1475740" algn="l" defTabSz="1475740" rtl="0" eaLnBrk="1" latinLnBrk="0" hangingPunct="1">
      <a:defRPr sz="5795" kern="1200">
        <a:solidFill>
          <a:schemeClr val="tx1"/>
        </a:solidFill>
        <a:latin typeface="+mn-lt"/>
        <a:ea typeface="+mn-ea"/>
        <a:cs typeface="+mn-cs"/>
      </a:defRPr>
    </a:lvl2pPr>
    <a:lvl3pPr marL="2951480" algn="l" defTabSz="1475740" rtl="0" eaLnBrk="1" latinLnBrk="0" hangingPunct="1">
      <a:defRPr sz="5795" kern="1200">
        <a:solidFill>
          <a:schemeClr val="tx1"/>
        </a:solidFill>
        <a:latin typeface="+mn-lt"/>
        <a:ea typeface="+mn-ea"/>
        <a:cs typeface="+mn-cs"/>
      </a:defRPr>
    </a:lvl3pPr>
    <a:lvl4pPr marL="4427220" algn="l" defTabSz="1475740" rtl="0" eaLnBrk="1" latinLnBrk="0" hangingPunct="1">
      <a:defRPr sz="5795" kern="1200">
        <a:solidFill>
          <a:schemeClr val="tx1"/>
        </a:solidFill>
        <a:latin typeface="+mn-lt"/>
        <a:ea typeface="+mn-ea"/>
        <a:cs typeface="+mn-cs"/>
      </a:defRPr>
    </a:lvl4pPr>
    <a:lvl5pPr marL="5902960" algn="l" defTabSz="1475740" rtl="0" eaLnBrk="1" latinLnBrk="0" hangingPunct="1">
      <a:defRPr sz="5795" kern="1200">
        <a:solidFill>
          <a:schemeClr val="tx1"/>
        </a:solidFill>
        <a:latin typeface="+mn-lt"/>
        <a:ea typeface="+mn-ea"/>
        <a:cs typeface="+mn-cs"/>
      </a:defRPr>
    </a:lvl5pPr>
    <a:lvl6pPr marL="7378700" algn="l" defTabSz="1475740" rtl="0" eaLnBrk="1" latinLnBrk="0" hangingPunct="1">
      <a:defRPr sz="5795" kern="1200">
        <a:solidFill>
          <a:schemeClr val="tx1"/>
        </a:solidFill>
        <a:latin typeface="+mn-lt"/>
        <a:ea typeface="+mn-ea"/>
        <a:cs typeface="+mn-cs"/>
      </a:defRPr>
    </a:lvl6pPr>
    <a:lvl7pPr marL="8854440" algn="l" defTabSz="1475740" rtl="0" eaLnBrk="1" latinLnBrk="0" hangingPunct="1">
      <a:defRPr sz="5795" kern="1200">
        <a:solidFill>
          <a:schemeClr val="tx1"/>
        </a:solidFill>
        <a:latin typeface="+mn-lt"/>
        <a:ea typeface="+mn-ea"/>
        <a:cs typeface="+mn-cs"/>
      </a:defRPr>
    </a:lvl7pPr>
    <a:lvl8pPr marL="10330815" algn="l" defTabSz="1475740" rtl="0" eaLnBrk="1" latinLnBrk="0" hangingPunct="1">
      <a:defRPr sz="5795" kern="1200">
        <a:solidFill>
          <a:schemeClr val="tx1"/>
        </a:solidFill>
        <a:latin typeface="+mn-lt"/>
        <a:ea typeface="+mn-ea"/>
        <a:cs typeface="+mn-cs"/>
      </a:defRPr>
    </a:lvl8pPr>
    <a:lvl9pPr marL="11806555" algn="l" defTabSz="1475740" rtl="0" eaLnBrk="1" latinLnBrk="0" hangingPunct="1">
      <a:defRPr sz="579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EDF6B"/>
    <a:srgbClr val="FEE47F"/>
    <a:srgbClr val="FEE998"/>
    <a:srgbClr val="C5A325"/>
    <a:srgbClr val="E2BA2A"/>
    <a:srgbClr val="FEDE66"/>
    <a:srgbClr val="FFCD00"/>
    <a:srgbClr val="FFCB00"/>
    <a:srgbClr val="FCE1BE"/>
    <a:srgbClr val="FAD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6951" autoAdjust="0"/>
  </p:normalViewPr>
  <p:slideViewPr>
    <p:cSldViewPr snapToObjects="1">
      <p:cViewPr>
        <p:scale>
          <a:sx n="50" d="100"/>
          <a:sy n="50" d="100"/>
        </p:scale>
        <p:origin x="643" y="-2563"/>
      </p:cViewPr>
      <p:guideLst>
        <p:guide orient="horz" pos="4747"/>
        <p:guide pos="134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C829B4-9606-2A42-8BE7-C95716C4B49D}" type="datetimeFigureOut">
              <a:rPr lang="nl-NL" smtClean="0"/>
            </a:fld>
            <a:endParaRPr lang="nl-NL"/>
          </a:p>
        </p:txBody>
      </p:sp>
      <p:sp>
        <p:nvSpPr>
          <p:cNvPr id="4" name="Tijdelijke aanduiding voor dia-afbeelding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81A27-1440-C343-B73A-EDC558E67D24}" type="slidenum">
              <a:rPr lang="nl-NL" smtClean="0"/>
            </a:fld>
            <a:endParaRPr lang="nl-NL"/>
          </a:p>
        </p:txBody>
      </p:sp>
    </p:spTree>
  </p:cSld>
  <p:clrMap bg1="lt1" tx1="dk1" bg2="lt2" tx2="dk2" accent1="accent1" accent2="accent2" accent3="accent3" accent4="accent4" accent5="accent5" accent6="accent6" hlink="hlink" folHlink="folHlink"/>
  <p:notesStyle>
    <a:lvl1pPr marL="0" algn="l" defTabSz="1475740" rtl="0" eaLnBrk="1" latinLnBrk="0" hangingPunct="1">
      <a:defRPr sz="3885" kern="1200">
        <a:solidFill>
          <a:schemeClr val="tx1"/>
        </a:solidFill>
        <a:latin typeface="+mn-lt"/>
        <a:ea typeface="+mn-ea"/>
        <a:cs typeface="+mn-cs"/>
      </a:defRPr>
    </a:lvl1pPr>
    <a:lvl2pPr marL="1475740" algn="l" defTabSz="1475740" rtl="0" eaLnBrk="1" latinLnBrk="0" hangingPunct="1">
      <a:defRPr sz="3885" kern="1200">
        <a:solidFill>
          <a:schemeClr val="tx1"/>
        </a:solidFill>
        <a:latin typeface="+mn-lt"/>
        <a:ea typeface="+mn-ea"/>
        <a:cs typeface="+mn-cs"/>
      </a:defRPr>
    </a:lvl2pPr>
    <a:lvl3pPr marL="2951480" algn="l" defTabSz="1475740" rtl="0" eaLnBrk="1" latinLnBrk="0" hangingPunct="1">
      <a:defRPr sz="3885" kern="1200">
        <a:solidFill>
          <a:schemeClr val="tx1"/>
        </a:solidFill>
        <a:latin typeface="+mn-lt"/>
        <a:ea typeface="+mn-ea"/>
        <a:cs typeface="+mn-cs"/>
      </a:defRPr>
    </a:lvl3pPr>
    <a:lvl4pPr marL="4427220" algn="l" defTabSz="1475740" rtl="0" eaLnBrk="1" latinLnBrk="0" hangingPunct="1">
      <a:defRPr sz="3885" kern="1200">
        <a:solidFill>
          <a:schemeClr val="tx1"/>
        </a:solidFill>
        <a:latin typeface="+mn-lt"/>
        <a:ea typeface="+mn-ea"/>
        <a:cs typeface="+mn-cs"/>
      </a:defRPr>
    </a:lvl4pPr>
    <a:lvl5pPr marL="5902960" algn="l" defTabSz="1475740" rtl="0" eaLnBrk="1" latinLnBrk="0" hangingPunct="1">
      <a:defRPr sz="3885" kern="1200">
        <a:solidFill>
          <a:schemeClr val="tx1"/>
        </a:solidFill>
        <a:latin typeface="+mn-lt"/>
        <a:ea typeface="+mn-ea"/>
        <a:cs typeface="+mn-cs"/>
      </a:defRPr>
    </a:lvl5pPr>
    <a:lvl6pPr marL="7378700" algn="l" defTabSz="1475740" rtl="0" eaLnBrk="1" latinLnBrk="0" hangingPunct="1">
      <a:defRPr sz="3885" kern="1200">
        <a:solidFill>
          <a:schemeClr val="tx1"/>
        </a:solidFill>
        <a:latin typeface="+mn-lt"/>
        <a:ea typeface="+mn-ea"/>
        <a:cs typeface="+mn-cs"/>
      </a:defRPr>
    </a:lvl6pPr>
    <a:lvl7pPr marL="8854440" algn="l" defTabSz="1475740" rtl="0" eaLnBrk="1" latinLnBrk="0" hangingPunct="1">
      <a:defRPr sz="3885" kern="1200">
        <a:solidFill>
          <a:schemeClr val="tx1"/>
        </a:solidFill>
        <a:latin typeface="+mn-lt"/>
        <a:ea typeface="+mn-ea"/>
        <a:cs typeface="+mn-cs"/>
      </a:defRPr>
    </a:lvl7pPr>
    <a:lvl8pPr marL="10330815" algn="l" defTabSz="1475740" rtl="0" eaLnBrk="1" latinLnBrk="0" hangingPunct="1">
      <a:defRPr sz="3885" kern="1200">
        <a:solidFill>
          <a:schemeClr val="tx1"/>
        </a:solidFill>
        <a:latin typeface="+mn-lt"/>
        <a:ea typeface="+mn-ea"/>
        <a:cs typeface="+mn-cs"/>
      </a:defRPr>
    </a:lvl8pPr>
    <a:lvl9pPr marL="11806555" algn="l" defTabSz="1475740" rtl="0" eaLnBrk="1" latinLnBrk="0" hangingPunct="1">
      <a:defRPr sz="3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217738" y="685800"/>
            <a:ext cx="2422525"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BE81A27-1440-C343-B73A-EDC558E67D24}" type="slidenum">
              <a:rPr lang="nl-NL" smtClean="0"/>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eg">
    <p:bg>
      <p:bgPr>
        <a:solidFill>
          <a:schemeClr val="bg1"/>
        </a:solid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1069184" y="28060644"/>
            <a:ext cx="4989513" cy="1611875"/>
          </a:xfrm>
          <a:prstGeom prst="rect">
            <a:avLst/>
          </a:prstGeom>
        </p:spPr>
        <p:txBody>
          <a:bodyPr/>
          <a:lstStyle/>
          <a:p>
            <a:fld id="{C28BEF97-4A46-C940-8C59-2C42CB4C4E51}" type="datetimeFigureOut">
              <a:rPr lang="nl-NL" smtClean="0"/>
            </a:fld>
            <a:endParaRPr lang="nl-NL"/>
          </a:p>
        </p:txBody>
      </p:sp>
      <p:sp>
        <p:nvSpPr>
          <p:cNvPr id="3" name="Tijdelijke aanduiding voor voettekst 2"/>
          <p:cNvSpPr>
            <a:spLocks noGrp="1"/>
          </p:cNvSpPr>
          <p:nvPr>
            <p:ph type="ftr" sz="quarter" idx="11"/>
          </p:nvPr>
        </p:nvSpPr>
        <p:spPr>
          <a:xfrm>
            <a:off x="7306074" y="28060644"/>
            <a:ext cx="6771481" cy="1611875"/>
          </a:xfrm>
          <a:prstGeom prst="rect">
            <a:avLst/>
          </a:prstGeom>
        </p:spPr>
        <p:txBody>
          <a:bodyPr/>
          <a:lstStyle/>
          <a:p>
            <a:endParaRPr lang="nl-NL"/>
          </a:p>
        </p:txBody>
      </p:sp>
      <p:sp>
        <p:nvSpPr>
          <p:cNvPr id="4" name="Tijdelijke aanduiding voor dianummer 3"/>
          <p:cNvSpPr>
            <a:spLocks noGrp="1"/>
          </p:cNvSpPr>
          <p:nvPr>
            <p:ph type="sldNum" sz="quarter" idx="12"/>
          </p:nvPr>
        </p:nvSpPr>
        <p:spPr>
          <a:xfrm>
            <a:off x="15324933" y="28060644"/>
            <a:ext cx="4989513" cy="1611875"/>
          </a:xfrm>
          <a:prstGeom prst="rect">
            <a:avLst/>
          </a:prstGeom>
        </p:spPr>
        <p:txBody>
          <a:bodyPr/>
          <a:lstStyle/>
          <a:p>
            <a:fld id="{83473042-6688-F148-AA6B-B0D689358453}" type="slidenum">
              <a:rPr lang="nl-NL" smtClean="0"/>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hoek 2"/>
          <p:cNvSpPr/>
          <p:nvPr userDrawn="1"/>
        </p:nvSpPr>
        <p:spPr>
          <a:xfrm>
            <a:off x="1" y="3374624"/>
            <a:ext cx="21383625" cy="458298"/>
          </a:xfrm>
          <a:prstGeom prst="rect">
            <a:avLst/>
          </a:prstGeom>
          <a:solidFill>
            <a:srgbClr val="FF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095"/>
          </a:p>
        </p:txBody>
      </p:sp>
      <p:sp>
        <p:nvSpPr>
          <p:cNvPr id="4" name="Rechthoek 3"/>
          <p:cNvSpPr/>
          <p:nvPr userDrawn="1"/>
        </p:nvSpPr>
        <p:spPr>
          <a:xfrm>
            <a:off x="1" y="29395767"/>
            <a:ext cx="21378299" cy="879446"/>
          </a:xfrm>
          <a:prstGeom prst="rect">
            <a:avLst/>
          </a:prstGeom>
          <a:solidFill>
            <a:srgbClr val="FF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095"/>
          </a:p>
        </p:txBody>
      </p:sp>
      <p:pic>
        <p:nvPicPr>
          <p:cNvPr id="5" name="Afbeelding 4"/>
          <p:cNvPicPr>
            <a:picLocks noChangeAspect="1"/>
          </p:cNvPicPr>
          <p:nvPr userDrawn="1"/>
        </p:nvPicPr>
        <p:blipFill>
          <a:blip r:embed="rId2"/>
          <a:stretch>
            <a:fillRect/>
          </a:stretch>
        </p:blipFill>
        <p:spPr>
          <a:xfrm>
            <a:off x="0" y="-3240"/>
            <a:ext cx="8591190" cy="3382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474470" rtl="0" eaLnBrk="1" latinLnBrk="0" hangingPunct="1">
        <a:spcBef>
          <a:spcPct val="0"/>
        </a:spcBef>
        <a:buNone/>
        <a:defRPr sz="14195" kern="1200">
          <a:solidFill>
            <a:schemeClr val="tx1"/>
          </a:solidFill>
          <a:latin typeface="+mj-lt"/>
          <a:ea typeface="+mj-ea"/>
          <a:cs typeface="+mj-cs"/>
        </a:defRPr>
      </a:lvl1pPr>
    </p:titleStyle>
    <p:bodyStyle>
      <a:lvl1pPr marL="1106170" indent="-1106170" algn="l" defTabSz="1474470" rtl="0" eaLnBrk="1" latinLnBrk="0" hangingPunct="1">
        <a:spcBef>
          <a:spcPct val="20000"/>
        </a:spcBef>
        <a:buFont typeface="Arial" panose="020B0604020202020204"/>
        <a:buChar char="•"/>
        <a:defRPr sz="10310" kern="1200">
          <a:solidFill>
            <a:schemeClr val="tx1"/>
          </a:solidFill>
          <a:latin typeface="+mn-lt"/>
          <a:ea typeface="+mn-ea"/>
          <a:cs typeface="+mn-cs"/>
        </a:defRPr>
      </a:lvl1pPr>
      <a:lvl2pPr marL="2396490" indent="-922020" algn="l" defTabSz="1474470" rtl="0" eaLnBrk="1" latinLnBrk="0" hangingPunct="1">
        <a:spcBef>
          <a:spcPct val="20000"/>
        </a:spcBef>
        <a:buFont typeface="Arial" panose="020B0604020202020204"/>
        <a:buChar char="–"/>
        <a:defRPr sz="9040" kern="1200">
          <a:solidFill>
            <a:schemeClr val="tx1"/>
          </a:solidFill>
          <a:latin typeface="+mn-lt"/>
          <a:ea typeface="+mn-ea"/>
          <a:cs typeface="+mn-cs"/>
        </a:defRPr>
      </a:lvl2pPr>
      <a:lvl3pPr marL="3686810" indent="-737235" algn="l" defTabSz="1474470" rtl="0" eaLnBrk="1" latinLnBrk="0" hangingPunct="1">
        <a:spcBef>
          <a:spcPct val="20000"/>
        </a:spcBef>
        <a:buFont typeface="Arial" panose="020B0604020202020204"/>
        <a:buChar char="•"/>
        <a:defRPr sz="7770" kern="1200">
          <a:solidFill>
            <a:schemeClr val="tx1"/>
          </a:solidFill>
          <a:latin typeface="+mn-lt"/>
          <a:ea typeface="+mn-ea"/>
          <a:cs typeface="+mn-cs"/>
        </a:defRPr>
      </a:lvl3pPr>
      <a:lvl4pPr marL="516191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4pPr>
      <a:lvl5pPr marL="663702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5pPr>
      <a:lvl6pPr marL="811149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6pPr>
      <a:lvl7pPr marL="958659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7pPr>
      <a:lvl8pPr marL="1106106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8pPr>
      <a:lvl9pPr marL="1253617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9pPr>
    </p:bodyStyle>
    <p:otherStyle>
      <a:defPPr>
        <a:defRPr lang="nl-NL"/>
      </a:defPPr>
      <a:lvl1pPr marL="0" algn="l" defTabSz="1474470" rtl="0" eaLnBrk="1" latinLnBrk="0" hangingPunct="1">
        <a:defRPr sz="5790" kern="1200">
          <a:solidFill>
            <a:schemeClr val="tx1"/>
          </a:solidFill>
          <a:latin typeface="+mn-lt"/>
          <a:ea typeface="+mn-ea"/>
          <a:cs typeface="+mn-cs"/>
        </a:defRPr>
      </a:lvl1pPr>
      <a:lvl2pPr marL="1475105" algn="l" defTabSz="1474470" rtl="0" eaLnBrk="1" latinLnBrk="0" hangingPunct="1">
        <a:defRPr sz="5790" kern="1200">
          <a:solidFill>
            <a:schemeClr val="tx1"/>
          </a:solidFill>
          <a:latin typeface="+mn-lt"/>
          <a:ea typeface="+mn-ea"/>
          <a:cs typeface="+mn-cs"/>
        </a:defRPr>
      </a:lvl2pPr>
      <a:lvl3pPr marL="2949575" algn="l" defTabSz="1474470" rtl="0" eaLnBrk="1" latinLnBrk="0" hangingPunct="1">
        <a:defRPr sz="5790" kern="1200">
          <a:solidFill>
            <a:schemeClr val="tx1"/>
          </a:solidFill>
          <a:latin typeface="+mn-lt"/>
          <a:ea typeface="+mn-ea"/>
          <a:cs typeface="+mn-cs"/>
        </a:defRPr>
      </a:lvl3pPr>
      <a:lvl4pPr marL="4424680" algn="l" defTabSz="1474470" rtl="0" eaLnBrk="1" latinLnBrk="0" hangingPunct="1">
        <a:defRPr sz="5790" kern="1200">
          <a:solidFill>
            <a:schemeClr val="tx1"/>
          </a:solidFill>
          <a:latin typeface="+mn-lt"/>
          <a:ea typeface="+mn-ea"/>
          <a:cs typeface="+mn-cs"/>
        </a:defRPr>
      </a:lvl4pPr>
      <a:lvl5pPr marL="5899150" algn="l" defTabSz="1474470" rtl="0" eaLnBrk="1" latinLnBrk="0" hangingPunct="1">
        <a:defRPr sz="5790" kern="1200">
          <a:solidFill>
            <a:schemeClr val="tx1"/>
          </a:solidFill>
          <a:latin typeface="+mn-lt"/>
          <a:ea typeface="+mn-ea"/>
          <a:cs typeface="+mn-cs"/>
        </a:defRPr>
      </a:lvl5pPr>
      <a:lvl6pPr marL="7374255" algn="l" defTabSz="1474470" rtl="0" eaLnBrk="1" latinLnBrk="0" hangingPunct="1">
        <a:defRPr sz="5790" kern="1200">
          <a:solidFill>
            <a:schemeClr val="tx1"/>
          </a:solidFill>
          <a:latin typeface="+mn-lt"/>
          <a:ea typeface="+mn-ea"/>
          <a:cs typeface="+mn-cs"/>
        </a:defRPr>
      </a:lvl6pPr>
      <a:lvl7pPr marL="8849360" algn="l" defTabSz="1474470" rtl="0" eaLnBrk="1" latinLnBrk="0" hangingPunct="1">
        <a:defRPr sz="5790" kern="1200">
          <a:solidFill>
            <a:schemeClr val="tx1"/>
          </a:solidFill>
          <a:latin typeface="+mn-lt"/>
          <a:ea typeface="+mn-ea"/>
          <a:cs typeface="+mn-cs"/>
        </a:defRPr>
      </a:lvl7pPr>
      <a:lvl8pPr marL="10323830" algn="l" defTabSz="1474470" rtl="0" eaLnBrk="1" latinLnBrk="0" hangingPunct="1">
        <a:defRPr sz="5790" kern="1200">
          <a:solidFill>
            <a:schemeClr val="tx1"/>
          </a:solidFill>
          <a:latin typeface="+mn-lt"/>
          <a:ea typeface="+mn-ea"/>
          <a:cs typeface="+mn-cs"/>
        </a:defRPr>
      </a:lvl8pPr>
      <a:lvl9pPr marL="11798935" algn="l" defTabSz="1474470" rtl="0" eaLnBrk="1" latinLnBrk="0" hangingPunct="1">
        <a:defRPr sz="57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www.uu.nl/en/organisation/faculty-of-sci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hthoek 31"/>
          <p:cNvSpPr/>
          <p:nvPr/>
        </p:nvSpPr>
        <p:spPr>
          <a:xfrm>
            <a:off x="7819631" y="7658791"/>
            <a:ext cx="12586409" cy="222223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nl-NL" sz="4095" dirty="0"/>
          </a:p>
        </p:txBody>
      </p:sp>
      <p:sp>
        <p:nvSpPr>
          <p:cNvPr id="34" name="Tekstvak 33"/>
          <p:cNvSpPr txBox="1"/>
          <p:nvPr/>
        </p:nvSpPr>
        <p:spPr>
          <a:xfrm>
            <a:off x="1077908" y="4304464"/>
            <a:ext cx="16873411" cy="2186973"/>
          </a:xfrm>
          <a:prstGeom prst="rect">
            <a:avLst/>
          </a:prstGeom>
          <a:noFill/>
        </p:spPr>
        <p:txBody>
          <a:bodyPr wrap="square" lIns="0" tIns="0" rIns="0" bIns="0" rtlCol="0">
            <a:noAutofit/>
          </a:bodyPr>
          <a:lstStyle/>
          <a:p>
            <a:pPr>
              <a:lnSpc>
                <a:spcPts val="5370"/>
              </a:lnSpc>
            </a:pPr>
            <a:r>
              <a:rPr lang="nl-NL" sz="4240" b="1" dirty="0" err="1">
                <a:solidFill>
                  <a:schemeClr val="tx2"/>
                </a:solidFill>
                <a:latin typeface="Verdana" panose="020B0604030504040204"/>
                <a:cs typeface="Verdana" panose="020B0604030504040204"/>
              </a:rPr>
              <a:t>Study</a:t>
            </a:r>
            <a:r>
              <a:rPr lang="nl-NL" sz="4240" b="1" dirty="0">
                <a:solidFill>
                  <a:schemeClr val="tx2"/>
                </a:solidFill>
                <a:latin typeface="Verdana" panose="020B0604030504040204"/>
                <a:cs typeface="Verdana" panose="020B0604030504040204"/>
              </a:rPr>
              <a:t> of </a:t>
            </a:r>
            <a:r>
              <a:rPr lang="nl-NL" sz="4240" b="1" dirty="0" err="1">
                <a:solidFill>
                  <a:schemeClr val="tx2"/>
                </a:solidFill>
                <a:latin typeface="Verdana" panose="020B0604030504040204"/>
                <a:cs typeface="Verdana" panose="020B0604030504040204"/>
              </a:rPr>
              <a:t>variance</a:t>
            </a:r>
            <a:r>
              <a:rPr lang="nl-NL" sz="4240" b="1" dirty="0">
                <a:solidFill>
                  <a:schemeClr val="tx2"/>
                </a:solidFill>
                <a:latin typeface="Verdana" panose="020B0604030504040204"/>
                <a:cs typeface="Verdana" panose="020B0604030504040204"/>
              </a:rPr>
              <a:t> in Internet </a:t>
            </a:r>
            <a:r>
              <a:rPr lang="nl-NL" sz="4240" b="1" dirty="0" err="1">
                <a:solidFill>
                  <a:schemeClr val="tx2"/>
                </a:solidFill>
                <a:latin typeface="Verdana" panose="020B0604030504040204"/>
                <a:cs typeface="Verdana" panose="020B0604030504040204"/>
              </a:rPr>
              <a:t>Usage</a:t>
            </a:r>
            <a:r>
              <a:rPr lang="nl-NL" sz="4240" b="1" dirty="0">
                <a:solidFill>
                  <a:schemeClr val="tx2"/>
                </a:solidFill>
                <a:latin typeface="Verdana" panose="020B0604030504040204"/>
                <a:cs typeface="Verdana" panose="020B0604030504040204"/>
              </a:rPr>
              <a:t> in The Netherlands</a:t>
            </a:r>
            <a:endParaRPr lang="nl-NL" sz="4240" b="1" dirty="0">
              <a:solidFill>
                <a:schemeClr val="tx2"/>
              </a:solidFill>
              <a:latin typeface="Verdana" panose="020B0604030504040204"/>
              <a:cs typeface="Verdana" panose="020B0604030504040204"/>
            </a:endParaRPr>
          </a:p>
          <a:p>
            <a:pPr>
              <a:lnSpc>
                <a:spcPts val="5370"/>
              </a:lnSpc>
            </a:pPr>
            <a:r>
              <a:rPr lang="nl-NL" sz="2260" b="1" dirty="0">
                <a:solidFill>
                  <a:srgbClr val="000000"/>
                </a:solidFill>
                <a:latin typeface="Verdana" panose="020B0604030504040204"/>
                <a:cs typeface="Verdana" panose="020B0604030504040204"/>
              </a:rPr>
              <a:t>Jacco van Wijk, Sep </a:t>
            </a:r>
            <a:r>
              <a:rPr lang="nl-NL" sz="2260" b="1" dirty="0" err="1">
                <a:solidFill>
                  <a:srgbClr val="000000"/>
                </a:solidFill>
                <a:latin typeface="Verdana" panose="020B0604030504040204"/>
                <a:cs typeface="Verdana" panose="020B0604030504040204"/>
              </a:rPr>
              <a:t>Keuchenius</a:t>
            </a:r>
            <a:r>
              <a:rPr lang="nl-NL" sz="2260" b="1" dirty="0">
                <a:solidFill>
                  <a:srgbClr val="000000"/>
                </a:solidFill>
                <a:latin typeface="Verdana" panose="020B0604030504040204"/>
                <a:cs typeface="Verdana" panose="020B0604030504040204"/>
              </a:rPr>
              <a:t> &amp; Rob Pennekamp</a:t>
            </a:r>
            <a:endParaRPr lang="nl-NL" sz="2260" dirty="0">
              <a:solidFill>
                <a:srgbClr val="000000"/>
              </a:solidFill>
              <a:latin typeface="Verdana" panose="020B0604030504040204"/>
              <a:cs typeface="Verdana" panose="020B0604030504040204"/>
            </a:endParaRPr>
          </a:p>
          <a:p>
            <a:pPr>
              <a:lnSpc>
                <a:spcPts val="2545"/>
              </a:lnSpc>
            </a:pPr>
            <a:r>
              <a:rPr lang="en-US" sz="1270" b="1" dirty="0">
                <a:solidFill>
                  <a:srgbClr val="000000"/>
                </a:solidFill>
                <a:latin typeface="Verdana" panose="020B0604030504040204"/>
                <a:cs typeface="Verdana" panose="020B0604030504040204"/>
              </a:rPr>
              <a:t>6599435, 6594190, 6523374</a:t>
            </a:r>
            <a:endParaRPr lang="nl-NL" sz="4240" dirty="0">
              <a:solidFill>
                <a:srgbClr val="000000"/>
              </a:solidFill>
              <a:latin typeface="Verdana" panose="020B0604030504040204"/>
              <a:cs typeface="Verdana" panose="020B0604030504040204"/>
            </a:endParaRPr>
          </a:p>
        </p:txBody>
      </p:sp>
      <p:cxnSp>
        <p:nvCxnSpPr>
          <p:cNvPr id="35" name="Rechte verbindingslijn 34"/>
          <p:cNvCxnSpPr/>
          <p:nvPr/>
        </p:nvCxnSpPr>
        <p:spPr>
          <a:xfrm flipV="1">
            <a:off x="1028446" y="7000034"/>
            <a:ext cx="19479312" cy="1"/>
          </a:xfrm>
          <a:prstGeom prst="line">
            <a:avLst/>
          </a:prstGeom>
          <a:ln w="12700" cap="flat" cmpd="sng" algn="ctr">
            <a:solidFill>
              <a:srgbClr val="C1003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9" name="Subtitel 2"/>
          <p:cNvSpPr txBox="1"/>
          <p:nvPr/>
        </p:nvSpPr>
        <p:spPr>
          <a:xfrm>
            <a:off x="7638863" y="28446526"/>
            <a:ext cx="6134377" cy="830112"/>
          </a:xfrm>
          <a:prstGeom prst="rect">
            <a:avLst/>
          </a:prstGeom>
          <a:noFill/>
        </p:spPr>
        <p:txBody>
          <a:bodyPr vert="horz" lIns="0" tIns="0" rIns="0" bIns="0" rtlCol="0">
            <a:no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ts val="1695"/>
              </a:lnSpc>
              <a:spcBef>
                <a:spcPts val="0"/>
              </a:spcBef>
            </a:pPr>
            <a:r>
              <a:rPr lang="nl-NL" sz="1200" b="1" dirty="0" err="1">
                <a:solidFill>
                  <a:schemeClr val="tx2"/>
                </a:solidFill>
                <a:latin typeface="Verdana" panose="020B0604030504040204"/>
                <a:cs typeface="Verdana" panose="020B0604030504040204"/>
              </a:rPr>
              <a:t>Referenties</a:t>
            </a:r>
            <a:endParaRPr lang="nl-NL" sz="1200" b="1" dirty="0">
              <a:solidFill>
                <a:schemeClr val="tx2"/>
              </a:solidFill>
              <a:latin typeface="Verdana" panose="020B0604030504040204"/>
              <a:cs typeface="Verdana" panose="020B0604030504040204"/>
            </a:endParaRPr>
          </a:p>
          <a:p>
            <a:pPr marL="241935" indent="-241935" algn="l">
              <a:lnSpc>
                <a:spcPts val="1695"/>
              </a:lnSpc>
              <a:buAutoNum type="arabicPeriod"/>
            </a:pPr>
            <a:r>
              <a:rPr lang="nl-NL" sz="1130" dirty="0">
                <a:solidFill>
                  <a:srgbClr val="0F1012"/>
                </a:solidFill>
                <a:latin typeface="Verdana" panose="020B0604030504040204"/>
                <a:cs typeface="Verdana" panose="020B0604030504040204"/>
              </a:rPr>
              <a:t>Naam auteur</a:t>
            </a:r>
            <a:endParaRPr lang="nl-NL" sz="1130" dirty="0">
              <a:solidFill>
                <a:srgbClr val="0F1012"/>
              </a:solidFill>
              <a:latin typeface="Verdana" panose="020B0604030504040204"/>
              <a:cs typeface="Verdana" panose="020B0604030504040204"/>
            </a:endParaRPr>
          </a:p>
          <a:p>
            <a:pPr marL="241935" indent="-241935" algn="l">
              <a:lnSpc>
                <a:spcPts val="1695"/>
              </a:lnSpc>
              <a:buAutoNum type="arabicPeriod"/>
            </a:pPr>
            <a:r>
              <a:rPr lang="nl-NL" sz="1130" dirty="0">
                <a:solidFill>
                  <a:srgbClr val="0F1012"/>
                </a:solidFill>
                <a:latin typeface="Verdana" panose="020B0604030504040204"/>
                <a:cs typeface="Verdana" panose="020B0604030504040204"/>
              </a:rPr>
              <a:t>Naam auteur</a:t>
            </a:r>
            <a:endParaRPr lang="nl-NL" sz="1130" dirty="0">
              <a:solidFill>
                <a:srgbClr val="0F1012"/>
              </a:solidFill>
              <a:latin typeface="Verdana" panose="020B0604030504040204"/>
              <a:cs typeface="Verdana" panose="020B0604030504040204"/>
            </a:endParaRPr>
          </a:p>
          <a:p>
            <a:pPr algn="l">
              <a:lnSpc>
                <a:spcPts val="1695"/>
              </a:lnSpc>
              <a:spcBef>
                <a:spcPts val="0"/>
              </a:spcBef>
            </a:pPr>
            <a:endParaRPr lang="en-US" sz="1130" dirty="0">
              <a:solidFill>
                <a:srgbClr val="0F1012"/>
              </a:solidFill>
              <a:latin typeface="Verdana" panose="020B0604030504040204"/>
              <a:cs typeface="Verdana" panose="020B0604030504040204"/>
            </a:endParaRPr>
          </a:p>
        </p:txBody>
      </p:sp>
      <p:cxnSp>
        <p:nvCxnSpPr>
          <p:cNvPr id="40" name="Rechte verbindingslijn 39"/>
          <p:cNvCxnSpPr/>
          <p:nvPr/>
        </p:nvCxnSpPr>
        <p:spPr>
          <a:xfrm>
            <a:off x="1028448" y="27954282"/>
            <a:ext cx="19377595" cy="0"/>
          </a:xfrm>
          <a:prstGeom prst="line">
            <a:avLst/>
          </a:prstGeom>
          <a:ln w="12700" cap="flat" cmpd="sng" algn="ctr">
            <a:solidFill>
              <a:srgbClr val="C1003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2" name="Tekstvak 41"/>
          <p:cNvSpPr txBox="1"/>
          <p:nvPr/>
        </p:nvSpPr>
        <p:spPr>
          <a:xfrm>
            <a:off x="1193546" y="28446526"/>
            <a:ext cx="3305889" cy="327910"/>
          </a:xfrm>
          <a:prstGeom prst="rect">
            <a:avLst/>
          </a:prstGeom>
          <a:noFill/>
        </p:spPr>
        <p:txBody>
          <a:bodyPr wrap="square" rtlCol="0">
            <a:spAutoFit/>
          </a:bodyPr>
          <a:lstStyle/>
          <a:p>
            <a:pPr defTabSz="322580">
              <a:lnSpc>
                <a:spcPts val="1980"/>
              </a:lnSpc>
            </a:pPr>
            <a:r>
              <a:rPr lang="nl-NL" sz="1625" b="1" dirty="0">
                <a:solidFill>
                  <a:srgbClr val="0F1012"/>
                </a:solidFill>
                <a:latin typeface="Verdana" panose="020B0604030504040204"/>
              </a:rPr>
              <a:t>Ruimte voor extra logo’s</a:t>
            </a:r>
            <a:endParaRPr lang="nl-NL" sz="1625" b="1" dirty="0">
              <a:solidFill>
                <a:srgbClr val="0F1012"/>
              </a:solidFill>
              <a:latin typeface="Verdana" panose="020B0604030504040204"/>
            </a:endParaRPr>
          </a:p>
        </p:txBody>
      </p:sp>
      <p:sp>
        <p:nvSpPr>
          <p:cNvPr id="49" name="Subtitel 2"/>
          <p:cNvSpPr txBox="1"/>
          <p:nvPr/>
        </p:nvSpPr>
        <p:spPr>
          <a:xfrm>
            <a:off x="8027516" y="7976760"/>
            <a:ext cx="11869924" cy="1615827"/>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ts val="2330"/>
              </a:lnSpc>
              <a:spcBef>
                <a:spcPts val="0"/>
              </a:spcBef>
            </a:pPr>
            <a:r>
              <a:rPr lang="en-US" sz="2400" b="1" dirty="0">
                <a:solidFill>
                  <a:srgbClr val="C10033"/>
                </a:solidFill>
                <a:latin typeface="Verdana" panose="020B0604030504040204"/>
              </a:rPr>
              <a:t>Data</a:t>
            </a:r>
            <a:endParaRPr lang="en-US" sz="2400" b="1" dirty="0">
              <a:solidFill>
                <a:srgbClr val="C10033"/>
              </a:solidFill>
              <a:latin typeface="Verdana" panose="020B0604030504040204"/>
            </a:endParaRPr>
          </a:p>
          <a:p>
            <a:pPr algn="l">
              <a:lnSpc>
                <a:spcPts val="2330"/>
              </a:lnSpc>
              <a:spcBef>
                <a:spcPts val="0"/>
              </a:spcBef>
            </a:pPr>
            <a:endParaRPr lang="en-US" sz="1800" b="1" dirty="0">
              <a:solidFill>
                <a:srgbClr val="C10033"/>
              </a:solidFill>
              <a:latin typeface="Verdana" panose="020B0604030504040204"/>
            </a:endParaRPr>
          </a:p>
          <a:p>
            <a:pPr algn="l">
              <a:lnSpc>
                <a:spcPts val="1980"/>
              </a:lnSpc>
              <a:spcBef>
                <a:spcPts val="0"/>
              </a:spcBef>
            </a:pPr>
            <a:r>
              <a:rPr lang="en-GB" sz="1800" dirty="0">
                <a:solidFill>
                  <a:schemeClr val="tx1"/>
                </a:solidFill>
                <a:latin typeface="Verdana" panose="020B0604030504040204"/>
              </a:rPr>
              <a:t>We are </a:t>
            </a:r>
            <a:r>
              <a:rPr lang="en-GB" sz="1800" dirty="0" err="1">
                <a:solidFill>
                  <a:schemeClr val="tx1"/>
                </a:solidFill>
                <a:latin typeface="Verdana" panose="020B0604030504040204"/>
              </a:rPr>
              <a:t>analyzing</a:t>
            </a:r>
            <a:r>
              <a:rPr lang="en-GB" sz="1800" dirty="0">
                <a:solidFill>
                  <a:schemeClr val="tx1"/>
                </a:solidFill>
                <a:latin typeface="Verdana" panose="020B0604030504040204"/>
              </a:rPr>
              <a:t> the dataset </a:t>
            </a:r>
            <a:r>
              <a:rPr lang="en-GB" sz="1800" i="1" dirty="0">
                <a:solidFill>
                  <a:schemeClr val="tx1"/>
                </a:solidFill>
                <a:latin typeface="Verdana" panose="020B0604030504040204"/>
              </a:rPr>
              <a:t>Internet; </a:t>
            </a:r>
            <a:r>
              <a:rPr lang="en-GB" sz="1800" i="1" dirty="0" err="1">
                <a:solidFill>
                  <a:schemeClr val="tx1"/>
                </a:solidFill>
                <a:latin typeface="Verdana" panose="020B0604030504040204"/>
              </a:rPr>
              <a:t>toegang</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gebruik</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en</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faciliteiten</a:t>
            </a:r>
            <a:r>
              <a:rPr lang="en-GB" sz="1800" i="1" dirty="0">
                <a:solidFill>
                  <a:schemeClr val="tx1"/>
                </a:solidFill>
                <a:latin typeface="Verdana" panose="020B0604030504040204"/>
              </a:rPr>
              <a:t> </a:t>
            </a:r>
            <a:r>
              <a:rPr lang="en-GB" sz="1800" dirty="0">
                <a:solidFill>
                  <a:schemeClr val="tx1"/>
                </a:solidFill>
                <a:latin typeface="Verdana" panose="020B0604030504040204"/>
              </a:rPr>
              <a:t>made public by the </a:t>
            </a:r>
            <a:r>
              <a:rPr lang="en-GB" sz="1800" dirty="0" err="1">
                <a:solidFill>
                  <a:schemeClr val="tx1"/>
                </a:solidFill>
                <a:latin typeface="Verdana" panose="020B0604030504040204"/>
              </a:rPr>
              <a:t>Centraal</a:t>
            </a:r>
            <a:r>
              <a:rPr lang="en-GB" sz="1800" dirty="0">
                <a:solidFill>
                  <a:schemeClr val="tx1"/>
                </a:solidFill>
                <a:latin typeface="Verdana" panose="020B0604030504040204"/>
              </a:rPr>
              <a:t> Bureau van </a:t>
            </a:r>
            <a:r>
              <a:rPr lang="en-GB" sz="1800" dirty="0" err="1">
                <a:solidFill>
                  <a:schemeClr val="tx1"/>
                </a:solidFill>
                <a:latin typeface="Verdana" panose="020B0604030504040204"/>
              </a:rPr>
              <a:t>Statistiek</a:t>
            </a:r>
            <a:r>
              <a:rPr lang="en-GB" sz="1800" dirty="0">
                <a:solidFill>
                  <a:schemeClr val="tx1"/>
                </a:solidFill>
                <a:latin typeface="Verdana" panose="020B0604030504040204"/>
              </a:rPr>
              <a:t> (CBS) in 2018. This dataset consists of internet usage and internet activities, broken down into different personal characteristics such as age, sex and income. The dataset is updated yearly and currently has data ranging from 2012 to 2018.</a:t>
            </a:r>
            <a:endParaRPr lang="en-GB" sz="1800" dirty="0">
              <a:solidFill>
                <a:schemeClr val="tx1"/>
              </a:solidFill>
              <a:latin typeface="Verdana" panose="020B0604030504040204"/>
            </a:endParaRPr>
          </a:p>
        </p:txBody>
      </p:sp>
      <p:sp>
        <p:nvSpPr>
          <p:cNvPr id="61" name="Tekstvak 60"/>
          <p:cNvSpPr txBox="1"/>
          <p:nvPr/>
        </p:nvSpPr>
        <p:spPr>
          <a:xfrm>
            <a:off x="980092" y="7658790"/>
            <a:ext cx="6049813" cy="7924165"/>
          </a:xfrm>
          <a:prstGeom prst="rect">
            <a:avLst/>
          </a:prstGeom>
          <a:noFill/>
        </p:spPr>
        <p:txBody>
          <a:bodyPr wrap="square" rtlCol="0">
            <a:spAutoFit/>
          </a:bodyPr>
          <a:lstStyle/>
          <a:p>
            <a:pPr>
              <a:lnSpc>
                <a:spcPts val="2545"/>
              </a:lnSpc>
            </a:pPr>
            <a:endParaRPr lang="en-GB" sz="2400" b="1" dirty="0">
              <a:solidFill>
                <a:srgbClr val="C10033"/>
              </a:solidFill>
              <a:latin typeface="Verdana" panose="020B0604030504040204"/>
            </a:endParaRPr>
          </a:p>
          <a:p>
            <a:pPr>
              <a:lnSpc>
                <a:spcPts val="2545"/>
              </a:lnSpc>
            </a:pPr>
            <a:r>
              <a:rPr lang="en-GB" sz="2400" b="1" dirty="0">
                <a:solidFill>
                  <a:srgbClr val="C10033"/>
                </a:solidFill>
                <a:latin typeface="Verdana" panose="020B0604030504040204"/>
              </a:rPr>
              <a:t>Introduction</a:t>
            </a:r>
            <a:endParaRPr lang="en-GB" sz="2400" b="1" dirty="0">
              <a:solidFill>
                <a:srgbClr val="C10033"/>
              </a:solidFill>
              <a:latin typeface="Verdana" panose="020B0604030504040204"/>
            </a:endParaRPr>
          </a:p>
          <a:p>
            <a:pPr>
              <a:lnSpc>
                <a:spcPts val="2545"/>
              </a:lnSpc>
            </a:pPr>
            <a:endParaRPr lang="en-GB" sz="2400" b="1" dirty="0">
              <a:solidFill>
                <a:srgbClr val="C10033"/>
              </a:solidFill>
              <a:latin typeface="Verdana" panose="020B0604030504040204"/>
            </a:endParaRPr>
          </a:p>
          <a:p>
            <a:pPr>
              <a:lnSpc>
                <a:spcPts val="2545"/>
              </a:lnSpc>
            </a:pPr>
            <a:r>
              <a:rPr lang="en-GB" sz="1800" dirty="0">
                <a:latin typeface="Verdana" panose="020B0604030504040204"/>
              </a:rPr>
              <a:t>Different parts of society and cultures within the Netherlands use internet for diverse purposes with varying frequency. Working on a way to visualize these deviations, we built a Python powered program to plot data in a visually explicit way with relevance to the study.</a:t>
            </a:r>
            <a:endParaRPr lang="en-GB" sz="1800" dirty="0">
              <a:latin typeface="Verdana" panose="020B0604030504040204"/>
            </a:endParaRPr>
          </a:p>
          <a:p>
            <a:pPr>
              <a:lnSpc>
                <a:spcPts val="2545"/>
              </a:lnSpc>
            </a:pPr>
            <a:endParaRPr lang="en-GB" sz="2400" b="1" dirty="0">
              <a:solidFill>
                <a:srgbClr val="C10033"/>
              </a:solidFill>
              <a:latin typeface="Verdana" panose="020B0604030504040204"/>
            </a:endParaRPr>
          </a:p>
          <a:p>
            <a:pPr>
              <a:lnSpc>
                <a:spcPts val="2545"/>
              </a:lnSpc>
            </a:pPr>
            <a:r>
              <a:rPr lang="en-GB" sz="2400" b="1" dirty="0">
                <a:solidFill>
                  <a:srgbClr val="C10033"/>
                </a:solidFill>
                <a:latin typeface="Verdana" panose="020B0604030504040204"/>
              </a:rPr>
              <a:t>Research Questions</a:t>
            </a:r>
            <a:endParaRPr lang="en-GB" sz="2400" b="1" dirty="0">
              <a:solidFill>
                <a:srgbClr val="C10033"/>
              </a:solidFill>
              <a:latin typeface="Verdana" panose="020B0604030504040204"/>
            </a:endParaRPr>
          </a:p>
          <a:p>
            <a:pPr>
              <a:lnSpc>
                <a:spcPts val="2545"/>
              </a:lnSpc>
            </a:pPr>
            <a:endParaRPr lang="en-GB" sz="1800" dirty="0">
              <a:latin typeface="Verdana" panose="020B0604030504040204"/>
            </a:endParaRPr>
          </a:p>
          <a:p>
            <a:pPr>
              <a:lnSpc>
                <a:spcPts val="2545"/>
              </a:lnSpc>
            </a:pPr>
            <a:endParaRPr lang="en-GB" sz="1800" dirty="0">
              <a:latin typeface="Verdana" panose="020B0604030504040204"/>
            </a:endParaRPr>
          </a:p>
          <a:p>
            <a:pPr>
              <a:lnSpc>
                <a:spcPts val="2545"/>
              </a:lnSpc>
            </a:pPr>
            <a:r>
              <a:rPr lang="en-GB" sz="1800" dirty="0">
                <a:latin typeface="Verdana" panose="020B0604030504040204"/>
              </a:rPr>
              <a:t>We are researching the following interesting points;</a:t>
            </a:r>
            <a:endParaRPr lang="en-GB" sz="1800" dirty="0">
              <a:latin typeface="Verdana" panose="020B0604030504040204"/>
            </a:endParaRPr>
          </a:p>
          <a:p>
            <a:pPr>
              <a:lnSpc>
                <a:spcPts val="2545"/>
              </a:lnSpc>
            </a:pPr>
            <a:endParaRPr lang="en-GB" sz="1800" dirty="0">
              <a:latin typeface="Verdana" panose="020B0604030504040204"/>
            </a:endParaRPr>
          </a:p>
          <a:p>
            <a:pPr marL="285750" indent="-285750">
              <a:lnSpc>
                <a:spcPts val="2545"/>
              </a:lnSpc>
              <a:buFont typeface="Courier New" panose="02070309020205020404" pitchFamily="49" charset="0"/>
              <a:buChar char="o"/>
            </a:pPr>
            <a:r>
              <a:rPr lang="en-GB" sz="1800" dirty="0">
                <a:latin typeface="Verdana" panose="020B0604030504040204"/>
              </a:rPr>
              <a:t>What is the difference in the amount of daily internet usage between age groups and how is this changing over the years?</a:t>
            </a:r>
            <a:endParaRPr lang="en-GB" sz="1800" dirty="0">
              <a:latin typeface="Verdana" panose="020B0604030504040204"/>
            </a:endParaRPr>
          </a:p>
          <a:p>
            <a:pPr marL="285750" indent="-285750">
              <a:lnSpc>
                <a:spcPts val="2545"/>
              </a:lnSpc>
              <a:buFont typeface="Courier New" panose="02070309020205020404" pitchFamily="49" charset="0"/>
              <a:buChar char="o"/>
            </a:pPr>
            <a:r>
              <a:rPr lang="en-GB" sz="1800" dirty="0">
                <a:latin typeface="Verdana" panose="020B0604030504040204"/>
              </a:rPr>
              <a:t>Are there interesting significant differences in internet usage between demographic groups in Dutch society?</a:t>
            </a:r>
            <a:endParaRPr lang="en-GB" sz="1800" dirty="0">
              <a:latin typeface="Verdana" panose="020B0604030504040204"/>
            </a:endParaRPr>
          </a:p>
          <a:p>
            <a:pPr marL="285750" indent="-285750">
              <a:lnSpc>
                <a:spcPts val="2545"/>
              </a:lnSpc>
              <a:buFont typeface="Courier New" panose="02070309020205020404" pitchFamily="49" charset="0"/>
              <a:buChar char="o"/>
            </a:pPr>
            <a:r>
              <a:rPr lang="en-GB" sz="1800" dirty="0">
                <a:latin typeface="Verdana" panose="020B0604030504040204"/>
              </a:rPr>
              <a:t>What are some of the differences in internet usage between men and women?</a:t>
            </a:r>
            <a:endParaRPr lang="en-GB" sz="1800" b="1" dirty="0">
              <a:latin typeface="Verdana" panose="020B0604030504040204"/>
            </a:endParaRPr>
          </a:p>
        </p:txBody>
      </p:sp>
      <p:sp>
        <p:nvSpPr>
          <p:cNvPr id="64" name="Tekstvak 63"/>
          <p:cNvSpPr txBox="1"/>
          <p:nvPr/>
        </p:nvSpPr>
        <p:spPr>
          <a:xfrm>
            <a:off x="10030637" y="1053264"/>
            <a:ext cx="10375404" cy="1420249"/>
          </a:xfrm>
          <a:prstGeom prst="rect">
            <a:avLst/>
          </a:prstGeom>
          <a:noFill/>
        </p:spPr>
        <p:txBody>
          <a:bodyPr wrap="none" lIns="0" tIns="0" rIns="0" bIns="0" rtlCol="0">
            <a:noAutofit/>
          </a:bodyPr>
          <a:lstStyle/>
          <a:p>
            <a:pPr algn="r">
              <a:lnSpc>
                <a:spcPts val="3815"/>
              </a:lnSpc>
            </a:pPr>
            <a:r>
              <a:rPr lang="nl-NL" sz="2470" b="1" kern="5400" dirty="0" err="1">
                <a:latin typeface="Verdana" panose="020B0604030504040204"/>
                <a:cs typeface="Verdana" panose="020B0604030504040204"/>
              </a:rPr>
              <a:t>Faculty</a:t>
            </a:r>
            <a:r>
              <a:rPr lang="nl-NL" sz="2470" b="1" kern="5400" dirty="0">
                <a:latin typeface="Verdana" panose="020B0604030504040204"/>
                <a:cs typeface="Verdana" panose="020B0604030504040204"/>
              </a:rPr>
              <a:t> of </a:t>
            </a:r>
            <a:r>
              <a:rPr lang="nl-NL" sz="2470" b="1" kern="5400" dirty="0" err="1">
                <a:latin typeface="Verdana" panose="020B0604030504040204"/>
                <a:cs typeface="Verdana" panose="020B0604030504040204"/>
              </a:rPr>
              <a:t>Science</a:t>
            </a:r>
            <a:endParaRPr lang="nl-NL" sz="2470" b="1" kern="5400" dirty="0">
              <a:latin typeface="Verdana" panose="020B0604030504040204"/>
              <a:cs typeface="Verdana" panose="020B0604030504040204"/>
            </a:endParaRPr>
          </a:p>
          <a:p>
            <a:pPr algn="r">
              <a:lnSpc>
                <a:spcPts val="3815"/>
              </a:lnSpc>
            </a:pPr>
            <a:r>
              <a:rPr lang="nl-NL" sz="2470" b="1" kern="5400" dirty="0" err="1">
                <a:latin typeface="Verdana" panose="020B0604030504040204"/>
                <a:cs typeface="Verdana" panose="020B0604030504040204"/>
              </a:rPr>
              <a:t>Department</a:t>
            </a:r>
            <a:r>
              <a:rPr lang="nl-NL" sz="2470" b="1" kern="5400" dirty="0">
                <a:latin typeface="Verdana" panose="020B0604030504040204"/>
                <a:cs typeface="Verdana" panose="020B0604030504040204"/>
              </a:rPr>
              <a:t> of Information </a:t>
            </a:r>
            <a:r>
              <a:rPr lang="nl-NL" sz="2470" b="1" kern="5400" dirty="0" err="1">
                <a:latin typeface="Verdana" panose="020B0604030504040204"/>
                <a:cs typeface="Verdana" panose="020B0604030504040204"/>
              </a:rPr>
              <a:t>and</a:t>
            </a:r>
            <a:r>
              <a:rPr lang="nl-NL" sz="2470" b="1" kern="5400" dirty="0">
                <a:latin typeface="Verdana" panose="020B0604030504040204"/>
                <a:cs typeface="Verdana" panose="020B0604030504040204"/>
              </a:rPr>
              <a:t> Computing Sciences</a:t>
            </a:r>
            <a:endParaRPr lang="nl-NL" sz="2470" b="1" kern="5400" dirty="0">
              <a:latin typeface="Verdana" panose="020B0604030504040204"/>
              <a:cs typeface="Verdana" panose="020B0604030504040204"/>
            </a:endParaRPr>
          </a:p>
          <a:p>
            <a:pPr algn="r">
              <a:lnSpc>
                <a:spcPts val="3815"/>
              </a:lnSpc>
            </a:pPr>
            <a:r>
              <a:rPr lang="en-GB" sz="2800" dirty="0">
                <a:hlinkClick r:id="rId1"/>
              </a:rPr>
              <a:t>https://www.uu.nl/en/organisation/faculty-of-science</a:t>
            </a:r>
            <a:endParaRPr lang="nl-NL" sz="4095" dirty="0"/>
          </a:p>
        </p:txBody>
      </p:sp>
      <p:sp>
        <p:nvSpPr>
          <p:cNvPr id="3" name="Tekstvak 2"/>
          <p:cNvSpPr txBox="1"/>
          <p:nvPr/>
        </p:nvSpPr>
        <p:spPr>
          <a:xfrm>
            <a:off x="8027515" y="15197324"/>
            <a:ext cx="12367459" cy="892552"/>
          </a:xfrm>
          <a:prstGeom prst="rect">
            <a:avLst/>
          </a:prstGeom>
          <a:noFill/>
        </p:spPr>
        <p:txBody>
          <a:bodyPr wrap="square" rtlCol="0">
            <a:spAutoFit/>
          </a:bodyPr>
          <a:lstStyle/>
          <a:p>
            <a:r>
              <a:rPr lang="nl-NL" sz="1800" b="1" dirty="0" err="1">
                <a:solidFill>
                  <a:schemeClr val="tx2"/>
                </a:solidFill>
                <a:latin typeface="Verdana" panose="020B0604030504040204" pitchFamily="34" charset="0"/>
                <a:ea typeface="Verdana" panose="020B0604030504040204" pitchFamily="34" charset="0"/>
              </a:rPr>
              <a:t>Barplot</a:t>
            </a:r>
            <a:r>
              <a:rPr lang="nl-NL" sz="1800" b="1" dirty="0">
                <a:solidFill>
                  <a:schemeClr val="tx2"/>
                </a:solidFill>
                <a:latin typeface="Verdana" panose="020B0604030504040204" pitchFamily="34" charset="0"/>
                <a:ea typeface="Verdana" panose="020B0604030504040204" pitchFamily="34" charset="0"/>
              </a:rPr>
              <a:t> 1:</a:t>
            </a:r>
            <a:endParaRPr lang="nl-NL" sz="1800" b="1" dirty="0">
              <a:solidFill>
                <a:schemeClr val="tx2"/>
              </a:solidFill>
              <a:latin typeface="Verdana" panose="020B0604030504040204" pitchFamily="34" charset="0"/>
              <a:ea typeface="Verdana" panose="020B0604030504040204" pitchFamily="34" charset="0"/>
            </a:endParaRPr>
          </a:p>
          <a:p>
            <a:r>
              <a:rPr lang="en-US" sz="1600" dirty="0">
                <a:solidFill>
                  <a:schemeClr val="tx1">
                    <a:lumMod val="50000"/>
                    <a:lumOff val="50000"/>
                  </a:schemeClr>
                </a:solidFill>
                <a:latin typeface="Verdana" panose="020B0604030504040204" pitchFamily="34" charset="0"/>
                <a:ea typeface="Verdana" panose="020B0604030504040204" pitchFamily="34" charset="0"/>
              </a:rPr>
              <a:t>Comparing</a:t>
            </a:r>
            <a:r>
              <a:rPr lang="nl-NL" sz="1600" dirty="0">
                <a:solidFill>
                  <a:schemeClr val="tx1">
                    <a:lumMod val="50000"/>
                    <a:lumOff val="50000"/>
                  </a:schemeClr>
                </a:solidFill>
                <a:latin typeface="Verdana" panose="020B0604030504040204" pitchFamily="34" charset="0"/>
                <a:ea typeface="Verdana" panose="020B0604030504040204" pitchFamily="34" charset="0"/>
              </a:rPr>
              <a:t> genders in </a:t>
            </a:r>
            <a:r>
              <a:rPr lang="nl-NL" sz="1600" dirty="0" err="1">
                <a:solidFill>
                  <a:schemeClr val="tx1">
                    <a:lumMod val="50000"/>
                    <a:lumOff val="50000"/>
                  </a:schemeClr>
                </a:solidFill>
                <a:latin typeface="Verdana" panose="020B0604030504040204" pitchFamily="34" charset="0"/>
                <a:ea typeface="Verdana" panose="020B0604030504040204" pitchFamily="34" charset="0"/>
              </a:rPr>
              <a:t>certain</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categories</a:t>
            </a:r>
            <a:r>
              <a:rPr lang="nl-NL" sz="1600" dirty="0">
                <a:solidFill>
                  <a:schemeClr val="tx1">
                    <a:lumMod val="50000"/>
                    <a:lumOff val="50000"/>
                  </a:schemeClr>
                </a:solidFill>
                <a:latin typeface="Verdana" panose="020B0604030504040204" pitchFamily="34" charset="0"/>
                <a:ea typeface="Verdana" panose="020B0604030504040204" pitchFamily="34" charset="0"/>
              </a:rPr>
              <a:t> of </a:t>
            </a:r>
            <a:r>
              <a:rPr lang="nl-NL" sz="1600" dirty="0" err="1">
                <a:solidFill>
                  <a:schemeClr val="tx1">
                    <a:lumMod val="50000"/>
                    <a:lumOff val="50000"/>
                  </a:schemeClr>
                </a:solidFill>
                <a:latin typeface="Verdana" panose="020B0604030504040204" pitchFamily="34" charset="0"/>
                <a:ea typeface="Verdana" panose="020B0604030504040204" pitchFamily="34" charset="0"/>
              </a:rPr>
              <a:t>usage</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en-GB" sz="1600" dirty="0">
                <a:solidFill>
                  <a:schemeClr val="tx1">
                    <a:lumMod val="50000"/>
                    <a:lumOff val="50000"/>
                  </a:schemeClr>
                </a:solidFill>
                <a:latin typeface="Verdana" panose="020B0604030504040204" pitchFamily="34" charset="0"/>
                <a:ea typeface="Verdana" panose="020B0604030504040204" pitchFamily="34" charset="0"/>
              </a:rPr>
              <a:t>The numbers used are the mean percentages, per gender, per category of all 6 years in the dataset.</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endParaRPr lang="nl-NL" sz="1600" dirty="0">
              <a:solidFill>
                <a:schemeClr val="tx1">
                  <a:lumMod val="50000"/>
                  <a:lumOff val="50000"/>
                </a:schemeClr>
              </a:solidFill>
              <a:latin typeface="Verdana" panose="020B0604030504040204" pitchFamily="34" charset="0"/>
              <a:ea typeface="Verdana" panose="020B0604030504040204" pitchFamily="34" charset="0"/>
            </a:endParaRPr>
          </a:p>
        </p:txBody>
      </p:sp>
      <p:pic>
        <p:nvPicPr>
          <p:cNvPr id="5" name="Afbeelding 4"/>
          <p:cNvPicPr>
            <a:picLocks noChangeAspect="1"/>
          </p:cNvPicPr>
          <p:nvPr/>
        </p:nvPicPr>
        <p:blipFill>
          <a:blip r:embed="rId2"/>
          <a:stretch>
            <a:fillRect/>
          </a:stretch>
        </p:blipFill>
        <p:spPr>
          <a:xfrm>
            <a:off x="7819631" y="10403887"/>
            <a:ext cx="12586412" cy="4555816"/>
          </a:xfrm>
          <a:prstGeom prst="rect">
            <a:avLst/>
          </a:prstGeom>
        </p:spPr>
      </p:pic>
      <p:pic>
        <p:nvPicPr>
          <p:cNvPr id="2" name="Picture 1"/>
          <p:cNvPicPr>
            <a:picLocks noChangeAspect="1"/>
          </p:cNvPicPr>
          <p:nvPr/>
        </p:nvPicPr>
        <p:blipFill>
          <a:blip r:embed="rId3"/>
          <a:stretch>
            <a:fillRect/>
          </a:stretch>
        </p:blipFill>
        <p:spPr>
          <a:xfrm>
            <a:off x="4595495" y="11708130"/>
            <a:ext cx="12192635" cy="6858635"/>
          </a:xfrm>
          <a:prstGeom prst="rect">
            <a:avLst/>
          </a:prstGeom>
        </p:spPr>
      </p:pic>
      <p:pic>
        <p:nvPicPr>
          <p:cNvPr id="4" name="Picture 3"/>
          <p:cNvPicPr>
            <a:picLocks noChangeAspect="1"/>
          </p:cNvPicPr>
          <p:nvPr/>
        </p:nvPicPr>
        <p:blipFill>
          <a:blip r:embed="rId4"/>
          <a:stretch>
            <a:fillRect/>
          </a:stretch>
        </p:blipFill>
        <p:spPr>
          <a:xfrm>
            <a:off x="4671695" y="20221575"/>
            <a:ext cx="12192635" cy="6858635"/>
          </a:xfrm>
          <a:prstGeom prst="rect">
            <a:avLst/>
          </a:prstGeom>
        </p:spPr>
      </p:pic>
      <p:pic>
        <p:nvPicPr>
          <p:cNvPr id="6" name="Picture 5"/>
          <p:cNvPicPr>
            <a:picLocks noChangeAspect="1"/>
          </p:cNvPicPr>
          <p:nvPr/>
        </p:nvPicPr>
        <p:blipFill>
          <a:blip r:embed="rId5"/>
          <a:stretch>
            <a:fillRect/>
          </a:stretch>
        </p:blipFill>
        <p:spPr>
          <a:xfrm>
            <a:off x="2152015" y="7339965"/>
            <a:ext cx="12192635" cy="6858635"/>
          </a:xfrm>
          <a:prstGeom prst="rect">
            <a:avLst/>
          </a:prstGeom>
        </p:spPr>
      </p:pic>
      <p:pic>
        <p:nvPicPr>
          <p:cNvPr id="7" name="Picture 6"/>
          <p:cNvPicPr>
            <a:picLocks noChangeAspect="1"/>
          </p:cNvPicPr>
          <p:nvPr/>
        </p:nvPicPr>
        <p:blipFill>
          <a:blip r:embed="rId6"/>
          <a:srcRect l="8599" t="17424" r="10739" b="37432"/>
          <a:stretch>
            <a:fillRect/>
          </a:stretch>
        </p:blipFill>
        <p:spPr>
          <a:xfrm>
            <a:off x="9045575" y="16090265"/>
            <a:ext cx="9834880" cy="3096260"/>
          </a:xfrm>
          <a:prstGeom prst="rect">
            <a:avLst/>
          </a:prstGeom>
        </p:spPr>
      </p:pic>
    </p:spTree>
  </p:cSld>
  <p:clrMapOvr>
    <a:masterClrMapping/>
  </p:clrMapOvr>
</p:sld>
</file>

<file path=ppt/theme/theme1.xml><?xml version="1.0" encoding="utf-8"?>
<a:theme xmlns:a="http://schemas.openxmlformats.org/drawingml/2006/main" name="Huisstijlposter">
  <a:themeElements>
    <a:clrScheme name="UU_Kleurenpalet voor MS Office">
      <a:dk1>
        <a:srgbClr val="000000"/>
      </a:dk1>
      <a:lt1>
        <a:srgbClr val="FFFFFF"/>
      </a:lt1>
      <a:dk2>
        <a:srgbClr val="C00935"/>
      </a:dk2>
      <a:lt2>
        <a:srgbClr val="D9D9D9"/>
      </a:lt2>
      <a:accent1>
        <a:srgbClr val="FFCD00"/>
      </a:accent1>
      <a:accent2>
        <a:srgbClr val="DD9562"/>
      </a:accent2>
      <a:accent3>
        <a:srgbClr val="911D56"/>
      </a:accent3>
      <a:accent4>
        <a:srgbClr val="63A593"/>
      </a:accent4>
      <a:accent5>
        <a:srgbClr val="161D41"/>
      </a:accent5>
      <a:accent6>
        <a:srgbClr val="6686C3"/>
      </a:accent6>
      <a:hlink>
        <a:srgbClr val="52287F"/>
      </a:hlink>
      <a:folHlink>
        <a:srgbClr val="623E2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1480</Words>
  <Application>WPS Presentation</Application>
  <PresentationFormat>Aangepast</PresentationFormat>
  <Paragraphs>35</Paragraphs>
  <Slides>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SimSun</vt:lpstr>
      <vt:lpstr>Wingdings</vt:lpstr>
      <vt:lpstr>Arial</vt:lpstr>
      <vt:lpstr>Verdana</vt:lpstr>
      <vt:lpstr>Courier New</vt:lpstr>
      <vt:lpstr>Verdana</vt:lpstr>
      <vt:lpstr>Calibri</vt:lpstr>
      <vt:lpstr>Microsoft YaHei</vt:lpstr>
      <vt:lpstr>Arial Unicode MS</vt:lpstr>
      <vt:lpstr>Huisstijlposter</vt:lpstr>
      <vt:lpstr>PowerPoint 演示文稿</vt:lpstr>
    </vt:vector>
  </TitlesOfParts>
  <Company>UU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Frouke</dc:creator>
  <cp:lastModifiedBy>sepke</cp:lastModifiedBy>
  <cp:revision>288</cp:revision>
  <cp:lastPrinted>2015-10-14T14:40:00Z</cp:lastPrinted>
  <dcterms:created xsi:type="dcterms:W3CDTF">2013-01-24T08:51:00Z</dcterms:created>
  <dcterms:modified xsi:type="dcterms:W3CDTF">2019-04-09T12:44:24Z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