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452" y="-23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8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0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4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0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9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0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6F6DB-84EC-4112-A63E-E7C468BD5858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64F2-D292-481A-948F-E2E197CF7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9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74D59297-F638-49FA-98D0-E107FEDD2D63}"/>
              </a:ext>
            </a:extLst>
          </p:cNvPr>
          <p:cNvSpPr txBox="1"/>
          <p:nvPr/>
        </p:nvSpPr>
        <p:spPr>
          <a:xfrm>
            <a:off x="217870" y="2145173"/>
            <a:ext cx="6579174" cy="1519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1.</a:t>
            </a:r>
            <a:r>
              <a:rPr lang="zh-CN" altLang="en-US" sz="1050" dirty="0">
                <a:latin typeface="+mn-ea"/>
              </a:rPr>
              <a:t>熟练使用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CentOS</a:t>
            </a:r>
            <a:r>
              <a:rPr lang="zh-CN" altLang="en-US" sz="1050" dirty="0">
                <a:latin typeface="+mn-ea"/>
              </a:rPr>
              <a:t>系列和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Ubuntu</a:t>
            </a:r>
            <a:r>
              <a:rPr lang="zh-CN" altLang="en-US" sz="1050" dirty="0">
                <a:latin typeface="+mn-ea"/>
              </a:rPr>
              <a:t>服务器版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1050" dirty="0">
                <a:latin typeface="+mn-ea"/>
              </a:rPr>
              <a:t>系统；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2.</a:t>
            </a:r>
            <a:r>
              <a:rPr lang="zh-CN" altLang="en-US" sz="1050" dirty="0">
                <a:latin typeface="+mn-ea"/>
              </a:rPr>
              <a:t>熟练编写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Bash shell scripts</a:t>
            </a:r>
            <a:r>
              <a:rPr lang="zh-CN" altLang="en-US" sz="1050" dirty="0">
                <a:latin typeface="+mn-ea"/>
              </a:rPr>
              <a:t>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3.</a:t>
            </a:r>
            <a:r>
              <a:rPr lang="zh-CN" altLang="en-US" sz="1050" dirty="0">
                <a:latin typeface="+mn-ea"/>
              </a:rPr>
              <a:t>掌握自动化运维工具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Ansible</a:t>
            </a:r>
            <a:r>
              <a:rPr lang="zh-CN" altLang="en-US" sz="1050" dirty="0">
                <a:latin typeface="+mn-ea"/>
                <a:cs typeface="Times New Roman" panose="02020603050405020304" pitchFamily="18" charset="0"/>
              </a:rPr>
              <a:t>，掌握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Zabbix</a:t>
            </a:r>
            <a:r>
              <a:rPr lang="zh-CN" altLang="en-US" sz="1050" dirty="0">
                <a:latin typeface="+mn-ea"/>
                <a:cs typeface="Times New Roman" panose="02020603050405020304" pitchFamily="18" charset="0"/>
              </a:rPr>
              <a:t>监控</a:t>
            </a:r>
            <a:r>
              <a:rPr lang="zh-CN" altLang="en-US" sz="1050" dirty="0">
                <a:latin typeface="+mn-ea"/>
              </a:rPr>
              <a:t>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4.</a:t>
            </a:r>
            <a:r>
              <a:rPr lang="zh-CN" altLang="en-US" sz="1050" dirty="0">
                <a:latin typeface="+mn-ea"/>
              </a:rPr>
              <a:t>掌握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ELK stack</a:t>
            </a:r>
            <a:r>
              <a:rPr lang="zh-CN" altLang="en-US" sz="1050" dirty="0">
                <a:latin typeface="+mn-ea"/>
              </a:rPr>
              <a:t>日志收集、处理和展示；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5.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TCP/IP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HTTP</a:t>
            </a:r>
            <a:r>
              <a:rPr lang="zh-CN" altLang="en-US" sz="1050" dirty="0">
                <a:latin typeface="+mn-ea"/>
              </a:rPr>
              <a:t>等协议，有良好的操作系统和计算机体系结构方面的知识；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6.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1050" dirty="0">
                <a:latin typeface="+mn-ea"/>
              </a:rPr>
              <a:t>平台下开源技术如：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Docker</a:t>
            </a:r>
            <a:r>
              <a:rPr lang="zh-CN" altLang="en-US" sz="1050" dirty="0">
                <a:latin typeface="+mn-ea"/>
              </a:rPr>
              <a:t>和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Kubernetes</a:t>
            </a:r>
            <a:r>
              <a:rPr lang="zh-CN" altLang="en-US" sz="1050" dirty="0">
                <a:latin typeface="+mn-ea"/>
              </a:rPr>
              <a:t>等</a:t>
            </a:r>
            <a:r>
              <a:rPr lang="zh-CN" altLang="en-US" sz="1050" dirty="0">
                <a:solidFill>
                  <a:prstClr val="black"/>
                </a:solidFill>
                <a:latin typeface="+mn-ea"/>
              </a:rPr>
              <a:t>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7.</a:t>
            </a:r>
            <a:r>
              <a:rPr lang="zh-CN" altLang="en-US" sz="1050" dirty="0">
                <a:latin typeface="+mn-ea"/>
              </a:rPr>
              <a:t>对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C++</a:t>
            </a:r>
            <a:r>
              <a:rPr lang="zh-CN" altLang="en-US" sz="1050" dirty="0">
                <a:latin typeface="+mn-ea"/>
              </a:rPr>
              <a:t>语言有一定了解，熟悉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1050" dirty="0">
                <a:latin typeface="+mn-ea"/>
              </a:rPr>
              <a:t>，对</a:t>
            </a:r>
            <a:r>
              <a:rPr lang="en-US" altLang="zh-CN" sz="1050" dirty="0">
                <a:latin typeface="+mn-ea"/>
                <a:cs typeface="Times New Roman" panose="02020603050405020304" pitchFamily="18" charset="0"/>
              </a:rPr>
              <a:t>Django</a:t>
            </a:r>
            <a:r>
              <a:rPr lang="zh-CN" altLang="en-US" sz="1050" dirty="0">
                <a:latin typeface="+mn-ea"/>
              </a:rPr>
              <a:t>框架有所了解；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8.</a:t>
            </a:r>
            <a:r>
              <a:rPr lang="zh-CN" altLang="en-US" sz="1050" dirty="0">
                <a:latin typeface="+mn-ea"/>
              </a:rPr>
              <a:t>英语六级，托业</a:t>
            </a:r>
            <a:r>
              <a:rPr lang="en-US" altLang="zh-CN" sz="1050" dirty="0">
                <a:latin typeface="+mn-ea"/>
              </a:rPr>
              <a:t>B</a:t>
            </a:r>
            <a:r>
              <a:rPr lang="zh-CN" altLang="en-US" sz="1050" dirty="0">
                <a:latin typeface="+mn-ea"/>
              </a:rPr>
              <a:t>级，具备英文文档阅读与编写及口语交流能力，熟悉计算机专业术语；</a:t>
            </a:r>
            <a:endParaRPr lang="en-US" altLang="zh-CN" sz="1050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70947-1BCE-403C-A870-70787A248355}"/>
              </a:ext>
            </a:extLst>
          </p:cNvPr>
          <p:cNvSpPr/>
          <p:nvPr/>
        </p:nvSpPr>
        <p:spPr>
          <a:xfrm>
            <a:off x="2597914" y="775975"/>
            <a:ext cx="2738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Mobile: 188</a:t>
            </a:r>
            <a:r>
              <a:rPr lang="en-US" altLang="zh-CN" sz="1200" dirty="0">
                <a:ea typeface="等线 Light" panose="02010600030101010101" pitchFamily="2" charset="-122"/>
              </a:rPr>
              <a:t>-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1173</a:t>
            </a:r>
            <a:r>
              <a:rPr lang="en-US" altLang="zh-CN" sz="1200" dirty="0">
                <a:ea typeface="等线 Light" panose="02010600030101010101" pitchFamily="2" charset="-122"/>
              </a:rPr>
              <a:t>-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8208</a:t>
            </a:r>
          </a:p>
          <a:p>
            <a:r>
              <a:rPr lang="en-US" altLang="zh-CN" sz="1200" kern="1000" spc="180" dirty="0">
                <a:latin typeface="等线 Light" panose="02010600030101010101" pitchFamily="2" charset="-122"/>
                <a:ea typeface="等线 Light" panose="02010600030101010101" pitchFamily="2" charset="-122"/>
              </a:rPr>
              <a:t>Email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: stevobs@163.com</a:t>
            </a:r>
          </a:p>
          <a:p>
            <a:r>
              <a:rPr lang="en-US" altLang="zh-CN" sz="1200" spc="350" dirty="0">
                <a:latin typeface="等线 Light" panose="02010600030101010101" pitchFamily="2" charset="-122"/>
                <a:ea typeface="等线 Light" panose="02010600030101010101" pitchFamily="2" charset="-122"/>
              </a:rPr>
              <a:t>Blog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: https://www.suosuoli.cn</a:t>
            </a:r>
          </a:p>
          <a:p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Github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: https://github.com/JaccyLi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6B9181-C9D7-4A9F-A913-EFE97D3878B9}"/>
              </a:ext>
            </a:extLst>
          </p:cNvPr>
          <p:cNvCxnSpPr>
            <a:cxnSpLocks/>
          </p:cNvCxnSpPr>
          <p:nvPr/>
        </p:nvCxnSpPr>
        <p:spPr>
          <a:xfrm>
            <a:off x="83125" y="1786158"/>
            <a:ext cx="66858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FC708A0-9DF3-416A-9157-CB34BB0C3828}"/>
              </a:ext>
            </a:extLst>
          </p:cNvPr>
          <p:cNvSpPr/>
          <p:nvPr/>
        </p:nvSpPr>
        <p:spPr>
          <a:xfrm>
            <a:off x="571454" y="768561"/>
            <a:ext cx="2051263" cy="84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80"/>
              </a:lnSpc>
            </a:pP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李所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本科</a:t>
            </a:r>
            <a:r>
              <a:rPr lang="en-US" altLang="zh-CN" sz="1200" dirty="0">
                <a:latin typeface="Trebuchet MS" panose="020B0603020202020204" pitchFamily="34" charset="0"/>
                <a:ea typeface="等线 Light" panose="02010600030101010101" pitchFamily="2" charset="-122"/>
              </a:rPr>
              <a:t>·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统招</a:t>
            </a: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美的集团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运维工程师</a:t>
            </a: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求职意向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: IT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运维工程师</a:t>
            </a: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C590A4-4E1E-4B3F-BAE4-083E485D4AEF}"/>
              </a:ext>
            </a:extLst>
          </p:cNvPr>
          <p:cNvGrpSpPr/>
          <p:nvPr/>
        </p:nvGrpSpPr>
        <p:grpSpPr>
          <a:xfrm>
            <a:off x="52198" y="1869241"/>
            <a:ext cx="6651021" cy="276999"/>
            <a:chOff x="-19247" y="2031807"/>
            <a:chExt cx="6651021" cy="27699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827C344-4C8C-447B-81B8-3DA5B4EBA6C2}"/>
                </a:ext>
              </a:extLst>
            </p:cNvPr>
            <p:cNvSpPr txBox="1"/>
            <p:nvPr/>
          </p:nvSpPr>
          <p:spPr>
            <a:xfrm>
              <a:off x="-19247" y="2031807"/>
              <a:ext cx="94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个人优势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7AEEAEE-70D7-4198-B778-B32E0F36DDC0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2270706"/>
              <a:ext cx="654864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BEB56F6-CB02-4703-882C-B020B4ED8318}"/>
              </a:ext>
            </a:extLst>
          </p:cNvPr>
          <p:cNvGrpSpPr/>
          <p:nvPr/>
        </p:nvGrpSpPr>
        <p:grpSpPr>
          <a:xfrm>
            <a:off x="52198" y="3672975"/>
            <a:ext cx="6630543" cy="280755"/>
            <a:chOff x="-19247" y="3856169"/>
            <a:chExt cx="6630543" cy="2807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FDF78B-AA82-4A6D-98E2-C2CC89174751}"/>
                </a:ext>
              </a:extLst>
            </p:cNvPr>
            <p:cNvSpPr txBox="1"/>
            <p:nvPr/>
          </p:nvSpPr>
          <p:spPr>
            <a:xfrm>
              <a:off x="-19247" y="3856169"/>
              <a:ext cx="81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工作经历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5794ABD-9446-4D06-B563-FC80DDA34042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4136924"/>
              <a:ext cx="6528171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66D800E-CA42-4E15-93A4-EC1D7BC0C33E}"/>
              </a:ext>
            </a:extLst>
          </p:cNvPr>
          <p:cNvGrpSpPr/>
          <p:nvPr/>
        </p:nvGrpSpPr>
        <p:grpSpPr>
          <a:xfrm>
            <a:off x="52198" y="6512401"/>
            <a:ext cx="6651021" cy="280755"/>
            <a:chOff x="-19247" y="4387054"/>
            <a:chExt cx="6651021" cy="28075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EC54F85-CA9B-40D1-8AA6-1F23F69A44B9}"/>
                </a:ext>
              </a:extLst>
            </p:cNvPr>
            <p:cNvSpPr txBox="1"/>
            <p:nvPr/>
          </p:nvSpPr>
          <p:spPr>
            <a:xfrm>
              <a:off x="-19247" y="4387054"/>
              <a:ext cx="81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项目经验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811307F-9B1F-4ACB-875A-004992108A00}"/>
                </a:ext>
              </a:extLst>
            </p:cNvPr>
            <p:cNvCxnSpPr>
              <a:cxnSpLocks/>
            </p:cNvCxnSpPr>
            <p:nvPr/>
          </p:nvCxnSpPr>
          <p:spPr>
            <a:xfrm>
              <a:off x="86105" y="4667809"/>
              <a:ext cx="654566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1B579E22-6AE4-402D-A0C9-17BF5A45FAEF}"/>
              </a:ext>
            </a:extLst>
          </p:cNvPr>
          <p:cNvSpPr/>
          <p:nvPr/>
        </p:nvSpPr>
        <p:spPr>
          <a:xfrm>
            <a:off x="103566" y="4807473"/>
            <a:ext cx="6504912" cy="1699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职    责：任职区间主要参与了美的智能工厂建设项目，期间主要负责事务：</a:t>
            </a: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</a:t>
            </a:r>
            <a:r>
              <a:rPr lang="en-US" altLang="zh-CN" sz="1050" dirty="0">
                <a:latin typeface="+mn-ea"/>
              </a:rPr>
              <a:t>1. </a:t>
            </a:r>
            <a:r>
              <a:rPr lang="zh-CN" altLang="en-US" sz="1050" dirty="0">
                <a:latin typeface="+mn-ea"/>
              </a:rPr>
              <a:t>部署</a:t>
            </a:r>
            <a:r>
              <a:rPr lang="en-US" altLang="zh-CN" sz="1050" dirty="0">
                <a:latin typeface="+mn-ea"/>
              </a:rPr>
              <a:t>Zabbix</a:t>
            </a:r>
            <a:r>
              <a:rPr lang="zh-CN" altLang="en-US" sz="1050" dirty="0">
                <a:latin typeface="+mn-ea"/>
              </a:rPr>
              <a:t>监控系统对</a:t>
            </a:r>
            <a:r>
              <a:rPr lang="en-US" altLang="zh-CN" sz="1050" dirty="0">
                <a:latin typeface="+mn-ea"/>
              </a:rPr>
              <a:t>WCS</a:t>
            </a:r>
            <a:r>
              <a:rPr lang="zh-CN" altLang="en-US" sz="1050" dirty="0">
                <a:latin typeface="+mn-ea"/>
              </a:rPr>
              <a:t>和</a:t>
            </a:r>
            <a:r>
              <a:rPr lang="en-US" altLang="zh-CN" sz="1050" dirty="0">
                <a:latin typeface="+mn-ea"/>
              </a:rPr>
              <a:t>WMS</a:t>
            </a:r>
            <a:r>
              <a:rPr lang="zh-CN" altLang="en-US" sz="1050" dirty="0">
                <a:latin typeface="+mn-ea"/>
              </a:rPr>
              <a:t>业务服务器进行监控，优化</a:t>
            </a:r>
            <a:r>
              <a:rPr lang="en-US" altLang="zh-CN" sz="1050" dirty="0">
                <a:latin typeface="+mn-ea"/>
              </a:rPr>
              <a:t>Zabbix</a:t>
            </a:r>
            <a:r>
              <a:rPr lang="zh-CN" altLang="en-US" sz="1050" dirty="0">
                <a:latin typeface="+mn-ea"/>
              </a:rPr>
              <a:t>监控指标；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2. </a:t>
            </a:r>
            <a:r>
              <a:rPr lang="zh-CN" altLang="en-US" sz="1050" dirty="0">
                <a:latin typeface="+mn-ea"/>
              </a:rPr>
              <a:t>部署</a:t>
            </a:r>
            <a:r>
              <a:rPr lang="en-US" altLang="zh-CN" sz="1050" dirty="0">
                <a:latin typeface="+mn-ea"/>
              </a:rPr>
              <a:t>ELK</a:t>
            </a:r>
            <a:r>
              <a:rPr lang="zh-CN" altLang="en-US" sz="1050" dirty="0">
                <a:latin typeface="+mn-ea"/>
              </a:rPr>
              <a:t>日志收集系统，收集和分析服务器日志数据，为月度盘点和年中年末盘点提供数据；</a:t>
            </a: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</a:t>
            </a:r>
            <a:r>
              <a:rPr lang="en-US" altLang="zh-CN" sz="1050" dirty="0">
                <a:latin typeface="+mn-ea"/>
              </a:rPr>
              <a:t>2. </a:t>
            </a:r>
            <a:r>
              <a:rPr lang="zh-CN" altLang="en-US" sz="1050" dirty="0">
                <a:latin typeface="+mn-ea"/>
              </a:rPr>
              <a:t>物流系统中的</a:t>
            </a:r>
            <a:r>
              <a:rPr lang="en-US" altLang="zh-CN" sz="1050" dirty="0">
                <a:latin typeface="+mn-ea"/>
              </a:rPr>
              <a:t>WCS</a:t>
            </a:r>
            <a:r>
              <a:rPr lang="zh-CN" altLang="en-US" sz="1050" dirty="0">
                <a:latin typeface="+mn-ea"/>
              </a:rPr>
              <a:t>系统所使用的</a:t>
            </a:r>
            <a:r>
              <a:rPr lang="en-US" altLang="zh-CN" sz="1050" dirty="0">
                <a:latin typeface="+mn-ea"/>
              </a:rPr>
              <a:t>WEB</a:t>
            </a:r>
            <a:r>
              <a:rPr lang="zh-CN" altLang="en-US" sz="1050" dirty="0">
                <a:latin typeface="+mn-ea"/>
              </a:rPr>
              <a:t>服务</a:t>
            </a:r>
            <a:r>
              <a:rPr lang="en-US" altLang="zh-CN" sz="1050" dirty="0">
                <a:latin typeface="+mn-ea"/>
              </a:rPr>
              <a:t>(Tomcat/</a:t>
            </a:r>
            <a:r>
              <a:rPr lang="en-US" altLang="zh-CN" sz="1050" dirty="0" err="1">
                <a:latin typeface="+mn-ea"/>
              </a:rPr>
              <a:t>nginx</a:t>
            </a:r>
            <a:r>
              <a:rPr lang="en-US" altLang="zh-CN" sz="1050" dirty="0">
                <a:latin typeface="+mn-ea"/>
              </a:rPr>
              <a:t>/MySQL)</a:t>
            </a:r>
            <a:r>
              <a:rPr lang="zh-CN" altLang="en-US" sz="1050" dirty="0">
                <a:latin typeface="+mn-ea"/>
              </a:rPr>
              <a:t>部署与维护；</a:t>
            </a: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</a:t>
            </a:r>
            <a:r>
              <a:rPr lang="en-US" altLang="zh-CN" sz="1050" dirty="0">
                <a:latin typeface="+mn-ea"/>
              </a:rPr>
              <a:t>3. </a:t>
            </a:r>
            <a:r>
              <a:rPr lang="zh-CN" altLang="en-US" sz="1050" dirty="0">
                <a:latin typeface="+mn-ea"/>
              </a:rPr>
              <a:t>编写和更新</a:t>
            </a:r>
            <a:r>
              <a:rPr lang="en-US" altLang="zh-CN" sz="1050" dirty="0">
                <a:latin typeface="+mn-ea"/>
              </a:rPr>
              <a:t>WCS</a:t>
            </a:r>
            <a:r>
              <a:rPr lang="zh-CN" altLang="en-US" sz="1050" dirty="0">
                <a:latin typeface="+mn-ea"/>
              </a:rPr>
              <a:t>和</a:t>
            </a:r>
            <a:r>
              <a:rPr lang="en-US" altLang="zh-CN" sz="1050" dirty="0">
                <a:latin typeface="+mn-ea"/>
              </a:rPr>
              <a:t>WMS</a:t>
            </a:r>
            <a:r>
              <a:rPr lang="zh-CN" altLang="en-US" sz="1050" dirty="0">
                <a:latin typeface="+mn-ea"/>
              </a:rPr>
              <a:t>服务器系统脚本、数据库备份脚本和</a:t>
            </a:r>
            <a:r>
              <a:rPr lang="en-US" altLang="zh-CN" sz="1050" dirty="0">
                <a:latin typeface="+mn-ea"/>
              </a:rPr>
              <a:t>Zabbix</a:t>
            </a:r>
            <a:r>
              <a:rPr lang="zh-CN" altLang="en-US" sz="1050" dirty="0">
                <a:latin typeface="+mn-ea"/>
              </a:rPr>
              <a:t>监控脚本等；</a:t>
            </a: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</a:t>
            </a:r>
            <a:r>
              <a:rPr lang="en-US" altLang="zh-CN" sz="1050" dirty="0">
                <a:latin typeface="+mn-ea"/>
              </a:rPr>
              <a:t>4. </a:t>
            </a:r>
            <a:r>
              <a:rPr lang="zh-CN" altLang="en-US" sz="1050" dirty="0">
                <a:latin typeface="+mn-ea"/>
              </a:rPr>
              <a:t>项目技术文档编写，作业指导书编写，工厂架构图的绘制与更新；</a:t>
            </a: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</a:t>
            </a:r>
            <a:r>
              <a:rPr lang="en-US" altLang="zh-CN" sz="1050" dirty="0">
                <a:latin typeface="+mn-ea"/>
              </a:rPr>
              <a:t>5. </a:t>
            </a:r>
            <a:r>
              <a:rPr lang="zh-CN" altLang="en-US" sz="1050" dirty="0">
                <a:latin typeface="+mn-ea"/>
              </a:rPr>
              <a:t>工厂信息安全规范文档编写和完善，培训生产员工基本的信息化操作；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6. </a:t>
            </a:r>
            <a:r>
              <a:rPr lang="zh-CN" altLang="en-US" sz="1050" dirty="0">
                <a:latin typeface="+mn-ea"/>
              </a:rPr>
              <a:t>公司办公电脑，打印机及门禁系统等日常维护；</a:t>
            </a: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</a:t>
            </a:r>
            <a:r>
              <a:rPr lang="en-US" altLang="zh-CN" sz="1050" dirty="0">
                <a:latin typeface="+mn-ea"/>
              </a:rPr>
              <a:t>7. </a:t>
            </a:r>
            <a:r>
              <a:rPr lang="zh-CN" altLang="en-US" sz="1050" dirty="0">
                <a:latin typeface="+mn-ea"/>
              </a:rPr>
              <a:t>参与项目设备采购前的需求及性能分析，给采购部门提出采购建议。</a:t>
            </a:r>
            <a:endParaRPr lang="en-US" altLang="zh-CN" sz="1050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452C56-DFF2-4538-A9BB-BC6B6F0C40DB}"/>
              </a:ext>
            </a:extLst>
          </p:cNvPr>
          <p:cNvGrpSpPr/>
          <p:nvPr/>
        </p:nvGrpSpPr>
        <p:grpSpPr>
          <a:xfrm>
            <a:off x="103566" y="4046945"/>
            <a:ext cx="2987040" cy="745655"/>
            <a:chOff x="60961" y="4432069"/>
            <a:chExt cx="2987040" cy="74565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2D0D620-FADA-4D91-8DDD-7FDFC2FC6DA0}"/>
                </a:ext>
              </a:extLst>
            </p:cNvPr>
            <p:cNvSpPr/>
            <p:nvPr/>
          </p:nvSpPr>
          <p:spPr>
            <a:xfrm>
              <a:off x="60961" y="4432069"/>
              <a:ext cx="29870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latin typeface="+mn-ea"/>
                </a:rPr>
                <a:t>时    间：</a:t>
              </a:r>
              <a:r>
                <a:rPr lang="en-US" altLang="zh-CN" sz="1050" dirty="0">
                  <a:latin typeface="+mn-ea"/>
                </a:rPr>
                <a:t>2018.07–2020.01</a:t>
              </a:r>
            </a:p>
            <a:p>
              <a:r>
                <a:rPr lang="zh-CN" altLang="en-US" sz="1050" dirty="0">
                  <a:latin typeface="+mn-ea"/>
                </a:rPr>
                <a:t>事业部：美的集团</a:t>
              </a:r>
              <a:r>
                <a:rPr lang="en-US" altLang="zh-CN" sz="1050" dirty="0">
                  <a:latin typeface="+mn-ea"/>
                </a:rPr>
                <a:t>/</a:t>
              </a:r>
              <a:r>
                <a:rPr lang="zh-CN" altLang="en-US" sz="1050" dirty="0">
                  <a:latin typeface="+mn-ea"/>
                </a:rPr>
                <a:t>厨房电器事业部</a:t>
              </a:r>
              <a:r>
                <a:rPr lang="en-US" altLang="zh-CN" sz="1050" dirty="0">
                  <a:latin typeface="+mn-ea"/>
                </a:rPr>
                <a:t>               </a:t>
              </a:r>
              <a:br>
                <a:rPr lang="en-US" altLang="zh-CN" sz="1050" dirty="0">
                  <a:latin typeface="+mn-ea"/>
                </a:rPr>
              </a:br>
              <a:r>
                <a:rPr lang="zh-CN" altLang="en-US" sz="1050" dirty="0">
                  <a:latin typeface="+mn-ea"/>
                </a:rPr>
                <a:t>部    门：信息化部</a:t>
              </a:r>
              <a:endParaRPr lang="en-US" altLang="zh-CN" sz="1050" dirty="0">
                <a:latin typeface="+mn-ea"/>
              </a:endParaRPr>
            </a:p>
            <a:p>
              <a:r>
                <a:rPr lang="zh-CN" altLang="en-US" sz="1050" dirty="0">
                  <a:latin typeface="+mn-ea"/>
                </a:rPr>
                <a:t>职    位：运维工程师</a:t>
              </a: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B7BA7FB-05DC-4823-8545-12EB4FCD5773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5177724"/>
              <a:ext cx="20657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7B964556-075E-444F-A6C0-55FF4CC3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57" y="301833"/>
            <a:ext cx="971388" cy="1259988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ECE4C7C2-45A8-44BE-AFE6-284B48E1DE77}"/>
              </a:ext>
            </a:extLst>
          </p:cNvPr>
          <p:cNvGrpSpPr/>
          <p:nvPr/>
        </p:nvGrpSpPr>
        <p:grpSpPr>
          <a:xfrm>
            <a:off x="103566" y="6883817"/>
            <a:ext cx="2987040" cy="434505"/>
            <a:chOff x="1" y="4432069"/>
            <a:chExt cx="2987040" cy="43450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BC8FF46-248F-4761-BB43-C1C6A62A2243}"/>
                </a:ext>
              </a:extLst>
            </p:cNvPr>
            <p:cNvSpPr/>
            <p:nvPr/>
          </p:nvSpPr>
          <p:spPr>
            <a:xfrm>
              <a:off x="1" y="4432069"/>
              <a:ext cx="298704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latin typeface="+mn-ea"/>
                </a:rPr>
                <a:t>时  间：</a:t>
              </a:r>
              <a:r>
                <a:rPr lang="en-US" altLang="zh-CN" sz="1050" dirty="0">
                  <a:latin typeface="+mn-ea"/>
                </a:rPr>
                <a:t>2019.03–2019.12</a:t>
              </a:r>
            </a:p>
            <a:p>
              <a:r>
                <a:rPr lang="zh-CN" altLang="en-US" sz="1050" dirty="0">
                  <a:latin typeface="+mn-ea"/>
                </a:rPr>
                <a:t>项  目：</a:t>
              </a:r>
              <a:r>
                <a:rPr lang="en-US" altLang="zh-CN" sz="1050" dirty="0">
                  <a:latin typeface="+mn-ea"/>
                </a:rPr>
                <a:t>WCS/WMS</a:t>
              </a:r>
              <a:r>
                <a:rPr lang="zh-CN" altLang="en-US" sz="1050" dirty="0">
                  <a:latin typeface="+mn-ea"/>
                </a:rPr>
                <a:t>业务容器化项目</a:t>
              </a: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BB52254-670C-458A-A7CE-F560A252FE34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4866574"/>
              <a:ext cx="20657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A44E6C1-432B-418A-A429-E69900BC3D6C}"/>
              </a:ext>
            </a:extLst>
          </p:cNvPr>
          <p:cNvSpPr/>
          <p:nvPr/>
        </p:nvSpPr>
        <p:spPr>
          <a:xfrm>
            <a:off x="103566" y="7336455"/>
            <a:ext cx="6545669" cy="259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背  景：智能工厂项目引入的物流仓储系统包括了两个子系统</a:t>
            </a:r>
            <a:r>
              <a:rPr lang="en-US" altLang="zh-CN" sz="1050" dirty="0">
                <a:latin typeface="+mn-ea"/>
              </a:rPr>
              <a:t>WCS</a:t>
            </a:r>
            <a:r>
              <a:rPr lang="zh-CN" altLang="en-US" sz="1050" dirty="0">
                <a:latin typeface="+mn-ea"/>
              </a:rPr>
              <a:t>和</a:t>
            </a:r>
            <a:r>
              <a:rPr lang="en-US" altLang="zh-CN" sz="1050" dirty="0">
                <a:latin typeface="+mn-ea"/>
              </a:rPr>
              <a:t>WMS</a:t>
            </a:r>
            <a:r>
              <a:rPr lang="zh-CN" altLang="en-US" sz="1050" dirty="0">
                <a:latin typeface="+mn-ea"/>
              </a:rPr>
              <a:t>系统，由于</a:t>
            </a:r>
            <a:r>
              <a:rPr lang="en-US" altLang="zh-CN" sz="1050" dirty="0">
                <a:latin typeface="+mn-ea"/>
              </a:rPr>
              <a:t>Docker</a:t>
            </a:r>
            <a:r>
              <a:rPr lang="zh-CN" altLang="en-US" sz="1050" dirty="0">
                <a:latin typeface="+mn-ea"/>
              </a:rPr>
              <a:t>高效的资源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         利用率、快速的启动时间和运行环境的一致性等优点，部门决定将二者的部分业务迁移至</a:t>
            </a:r>
            <a:r>
              <a:rPr lang="en-US" altLang="zh-CN" sz="1050" dirty="0">
                <a:latin typeface="+mn-ea"/>
              </a:rPr>
              <a:t>Docker</a:t>
            </a:r>
            <a:r>
              <a:rPr lang="zh-CN" altLang="en-US" sz="1050" dirty="0">
                <a:latin typeface="+mn-ea"/>
              </a:rPr>
              <a:t>，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         </a:t>
            </a:r>
            <a:r>
              <a:rPr lang="zh-CN" altLang="en-US" sz="1050" dirty="0">
                <a:latin typeface="+mn-ea"/>
              </a:rPr>
              <a:t>在智能工厂项目前期购买的</a:t>
            </a:r>
            <a:r>
              <a:rPr lang="en-US" altLang="zh-CN" sz="1050" dirty="0" err="1">
                <a:latin typeface="+mn-ea"/>
              </a:rPr>
              <a:t>ThinkStation</a:t>
            </a:r>
            <a:r>
              <a:rPr lang="en-US" altLang="zh-CN" sz="1050" dirty="0">
                <a:latin typeface="+mn-ea"/>
              </a:rPr>
              <a:t> P710</a:t>
            </a:r>
            <a:r>
              <a:rPr lang="zh-CN" altLang="en-US" sz="1050" dirty="0">
                <a:latin typeface="+mn-ea"/>
              </a:rPr>
              <a:t>支持双路</a:t>
            </a:r>
            <a:r>
              <a:rPr lang="en-US" altLang="zh-CN" sz="1050" dirty="0">
                <a:latin typeface="+mn-ea"/>
              </a:rPr>
              <a:t>CPU</a:t>
            </a:r>
            <a:r>
              <a:rPr lang="zh-CN" altLang="en-US" sz="1050" dirty="0">
                <a:latin typeface="+mn-ea"/>
              </a:rPr>
              <a:t>，所以直接新增一颗</a:t>
            </a:r>
            <a:r>
              <a:rPr lang="en-US" altLang="zh-CN" sz="1050" dirty="0">
                <a:latin typeface="+mn-ea"/>
              </a:rPr>
              <a:t>Xeon E5</a:t>
            </a:r>
            <a:r>
              <a:rPr lang="zh-CN" altLang="en-US" sz="1050" dirty="0">
                <a:latin typeface="+mn-ea"/>
              </a:rPr>
              <a:t>处理器，   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             升级现有的服务器</a:t>
            </a:r>
            <a:r>
              <a:rPr lang="en-US" altLang="zh-CN" sz="1050" dirty="0" err="1">
                <a:latin typeface="+mn-ea"/>
              </a:rPr>
              <a:t>ThinkStation</a:t>
            </a:r>
            <a:r>
              <a:rPr lang="en-US" altLang="zh-CN" sz="1050" dirty="0">
                <a:latin typeface="+mn-ea"/>
              </a:rPr>
              <a:t> P710(Ubuntu 1604 LTS + Xeon E5-2609 v4 * 2 + 32G RAM + </a:t>
            </a: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         1T SSD)</a:t>
            </a:r>
            <a:r>
              <a:rPr lang="zh-CN" altLang="en-US" sz="1050" dirty="0">
                <a:latin typeface="+mn-ea"/>
              </a:rPr>
              <a:t>，节约够没额外服务器资金。采用</a:t>
            </a:r>
            <a:r>
              <a:rPr lang="en-US" altLang="zh-CN" sz="1050" dirty="0">
                <a:latin typeface="+mn-ea"/>
              </a:rPr>
              <a:t>SSD</a:t>
            </a:r>
            <a:r>
              <a:rPr lang="zh-CN" altLang="en-US" sz="1050" dirty="0">
                <a:latin typeface="+mn-ea"/>
              </a:rPr>
              <a:t>作为容器运行系统环境，重要的配置及日志持久化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         </a:t>
            </a:r>
            <a:r>
              <a:rPr lang="zh-CN" altLang="en-US" sz="1050" dirty="0">
                <a:latin typeface="+mn-ea"/>
              </a:rPr>
              <a:t>到远程</a:t>
            </a:r>
            <a:r>
              <a:rPr lang="en-US" altLang="zh-CN" sz="1050" dirty="0">
                <a:latin typeface="+mn-ea"/>
              </a:rPr>
              <a:t>MySQL</a:t>
            </a:r>
            <a:r>
              <a:rPr lang="zh-CN" altLang="en-US" sz="1050" dirty="0">
                <a:latin typeface="+mn-ea"/>
              </a:rPr>
              <a:t>。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zh-CN" altLang="en-US" sz="1050" b="1" dirty="0">
                <a:latin typeface="+mn-ea"/>
              </a:rPr>
              <a:t>职  责</a:t>
            </a:r>
            <a:endParaRPr lang="en-US" altLang="zh-CN" sz="1050" b="1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b="1" dirty="0">
                <a:latin typeface="+mn-ea"/>
              </a:rPr>
              <a:t>  </a:t>
            </a:r>
            <a:r>
              <a:rPr lang="en-US" altLang="zh-CN" sz="105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初始化系统，优化内核参数，部署</a:t>
            </a:r>
            <a:r>
              <a:rPr lang="en-US" altLang="zh-CN" sz="1050" dirty="0">
                <a:latin typeface="+mn-ea"/>
              </a:rPr>
              <a:t>Docker</a:t>
            </a:r>
            <a:r>
              <a:rPr lang="zh-CN" altLang="en-US" sz="1050" dirty="0">
                <a:latin typeface="+mn-ea"/>
              </a:rPr>
              <a:t>；</a:t>
            </a:r>
            <a:endParaRPr lang="en-US" altLang="zh-CN" sz="1050" b="1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编写</a:t>
            </a:r>
            <a:r>
              <a:rPr lang="en-US" altLang="zh-CN" sz="1050" dirty="0" err="1">
                <a:latin typeface="+mn-ea"/>
              </a:rPr>
              <a:t>Dockerfile</a:t>
            </a:r>
            <a:r>
              <a:rPr lang="zh-CN" altLang="en-US" sz="1050" dirty="0">
                <a:latin typeface="+mn-ea"/>
              </a:rPr>
              <a:t>构建相应的服务镜像包括：</a:t>
            </a:r>
            <a:r>
              <a:rPr lang="en-US" altLang="zh-CN" sz="1050" dirty="0">
                <a:latin typeface="+mn-ea"/>
              </a:rPr>
              <a:t>Nginx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Tomcat</a:t>
            </a:r>
            <a:r>
              <a:rPr lang="zh-CN" altLang="en-US" sz="1050" dirty="0">
                <a:latin typeface="+mn-ea"/>
              </a:rPr>
              <a:t>及</a:t>
            </a:r>
            <a:r>
              <a:rPr lang="en-US" altLang="zh-CN" sz="1050" dirty="0">
                <a:latin typeface="+mn-ea"/>
              </a:rPr>
              <a:t>Redis</a:t>
            </a:r>
            <a:r>
              <a:rPr lang="zh-CN" altLang="en-US" sz="1050" dirty="0">
                <a:latin typeface="+mn-ea"/>
              </a:rPr>
              <a:t>等镜像；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编写基于多个镜像的</a:t>
            </a:r>
            <a:r>
              <a:rPr lang="en-US" altLang="zh-CN" sz="1050" dirty="0">
                <a:latin typeface="+mn-ea"/>
              </a:rPr>
              <a:t>compose file</a:t>
            </a:r>
            <a:r>
              <a:rPr lang="zh-CN" altLang="en-US" sz="1050" dirty="0">
                <a:latin typeface="+mn-ea"/>
              </a:rPr>
              <a:t>并使用</a:t>
            </a:r>
            <a:r>
              <a:rPr lang="en-US" altLang="zh-CN" sz="1050" dirty="0">
                <a:latin typeface="+mn-ea"/>
              </a:rPr>
              <a:t>docker compose</a:t>
            </a:r>
            <a:r>
              <a:rPr lang="zh-CN" altLang="en-US" sz="1050" dirty="0">
                <a:latin typeface="+mn-ea"/>
              </a:rPr>
              <a:t>工具部署业务；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使用</a:t>
            </a:r>
            <a:r>
              <a:rPr lang="en-US" altLang="zh-CN" sz="1050" dirty="0">
                <a:latin typeface="+mn-ea"/>
              </a:rPr>
              <a:t>NFS</a:t>
            </a:r>
            <a:r>
              <a:rPr lang="zh-CN" altLang="en-US" sz="1050" dirty="0">
                <a:latin typeface="+mn-ea"/>
              </a:rPr>
              <a:t>存储</a:t>
            </a:r>
            <a:r>
              <a:rPr lang="en-US" altLang="zh-CN" sz="1050" dirty="0">
                <a:latin typeface="+mn-ea"/>
              </a:rPr>
              <a:t>Docker</a:t>
            </a:r>
            <a:r>
              <a:rPr lang="zh-CN" altLang="en-US" sz="1050" dirty="0">
                <a:latin typeface="+mn-ea"/>
              </a:rPr>
              <a:t>容器需要持久化的数据，部署</a:t>
            </a:r>
            <a:r>
              <a:rPr lang="en-US" altLang="zh-CN" sz="1050" dirty="0">
                <a:latin typeface="+mn-ea"/>
              </a:rPr>
              <a:t>harbor</a:t>
            </a:r>
            <a:r>
              <a:rPr lang="zh-CN" altLang="en-US" sz="1050" dirty="0">
                <a:latin typeface="+mn-ea"/>
              </a:rPr>
              <a:t>作为私有镜像仓库；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配合开发进行业务的计划与上线。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endParaRPr lang="zh-CN" altLang="en-US" sz="1050" dirty="0"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510F3B-4F94-48E0-B607-1D846CC4B408}"/>
              </a:ext>
            </a:extLst>
          </p:cNvPr>
          <p:cNvSpPr txBox="1"/>
          <p:nvPr/>
        </p:nvSpPr>
        <p:spPr>
          <a:xfrm>
            <a:off x="52198" y="337843"/>
            <a:ext cx="811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个人简介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E7952F-D243-4F64-9C88-59C97BFC437D}"/>
              </a:ext>
            </a:extLst>
          </p:cNvPr>
          <p:cNvCxnSpPr>
            <a:cxnSpLocks/>
          </p:cNvCxnSpPr>
          <p:nvPr/>
        </p:nvCxnSpPr>
        <p:spPr>
          <a:xfrm>
            <a:off x="97444" y="613777"/>
            <a:ext cx="4807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35EC1AE9-7F65-4529-8A33-DEC43421C0AA}"/>
              </a:ext>
            </a:extLst>
          </p:cNvPr>
          <p:cNvGrpSpPr/>
          <p:nvPr/>
        </p:nvGrpSpPr>
        <p:grpSpPr>
          <a:xfrm>
            <a:off x="54570" y="2557598"/>
            <a:ext cx="6648648" cy="280948"/>
            <a:chOff x="-19247" y="5324930"/>
            <a:chExt cx="6648648" cy="28094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B69C5F-DFF3-46FC-ABBE-235BF2A053D2}"/>
                </a:ext>
              </a:extLst>
            </p:cNvPr>
            <p:cNvSpPr txBox="1"/>
            <p:nvPr/>
          </p:nvSpPr>
          <p:spPr>
            <a:xfrm>
              <a:off x="-19247" y="5324930"/>
              <a:ext cx="94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专业技能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52F6A5D-6618-472B-B552-41FE6FE2B920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5605878"/>
              <a:ext cx="6546276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21EF52-354E-4DDD-8969-69DC4B03D0E2}"/>
              </a:ext>
            </a:extLst>
          </p:cNvPr>
          <p:cNvGrpSpPr/>
          <p:nvPr/>
        </p:nvGrpSpPr>
        <p:grpSpPr>
          <a:xfrm>
            <a:off x="54570" y="6522406"/>
            <a:ext cx="6653411" cy="282177"/>
            <a:chOff x="-2580" y="6328120"/>
            <a:chExt cx="6653411" cy="28217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8CBF694-D8D6-4230-8316-45BF4E53C4C2}"/>
                </a:ext>
              </a:extLst>
            </p:cNvPr>
            <p:cNvSpPr txBox="1"/>
            <p:nvPr/>
          </p:nvSpPr>
          <p:spPr>
            <a:xfrm>
              <a:off x="-2580" y="6328120"/>
              <a:ext cx="944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爱好</a:t>
              </a:r>
              <a:r>
                <a:rPr lang="en-US" altLang="zh-CN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技能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5E6BB15-F20B-4A8D-8EA6-D11B5A21D132}"/>
                </a:ext>
              </a:extLst>
            </p:cNvPr>
            <p:cNvCxnSpPr>
              <a:cxnSpLocks/>
            </p:cNvCxnSpPr>
            <p:nvPr/>
          </p:nvCxnSpPr>
          <p:spPr>
            <a:xfrm>
              <a:off x="154781" y="6610297"/>
              <a:ext cx="649605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4B0833-E135-4AF7-A0F4-09DA9BA6FEC9}"/>
              </a:ext>
            </a:extLst>
          </p:cNvPr>
          <p:cNvGrpSpPr/>
          <p:nvPr/>
        </p:nvGrpSpPr>
        <p:grpSpPr>
          <a:xfrm>
            <a:off x="54570" y="5484949"/>
            <a:ext cx="6653409" cy="292773"/>
            <a:chOff x="-19247" y="4397476"/>
            <a:chExt cx="6653409" cy="2927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9FA05CB-45D4-4CB4-B972-80FAD8E74D17}"/>
                </a:ext>
              </a:extLst>
            </p:cNvPr>
            <p:cNvSpPr txBox="1"/>
            <p:nvPr/>
          </p:nvSpPr>
          <p:spPr>
            <a:xfrm>
              <a:off x="-19247" y="4397476"/>
              <a:ext cx="94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教育经历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3EF6555-6212-4F2D-8958-DE39C57CDEC7}"/>
                </a:ext>
              </a:extLst>
            </p:cNvPr>
            <p:cNvCxnSpPr>
              <a:cxnSpLocks/>
            </p:cNvCxnSpPr>
            <p:nvPr/>
          </p:nvCxnSpPr>
          <p:spPr>
            <a:xfrm>
              <a:off x="75072" y="4690249"/>
              <a:ext cx="655909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FA89D4-0A27-460A-A28D-867A1D9EF1D3}"/>
              </a:ext>
            </a:extLst>
          </p:cNvPr>
          <p:cNvGrpSpPr/>
          <p:nvPr/>
        </p:nvGrpSpPr>
        <p:grpSpPr>
          <a:xfrm>
            <a:off x="103566" y="5835383"/>
            <a:ext cx="2987040" cy="738664"/>
            <a:chOff x="1" y="4432069"/>
            <a:chExt cx="2987040" cy="73866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2442A0-45E8-4D19-A8D6-ADAE20CE223F}"/>
                </a:ext>
              </a:extLst>
            </p:cNvPr>
            <p:cNvSpPr/>
            <p:nvPr/>
          </p:nvSpPr>
          <p:spPr>
            <a:xfrm>
              <a:off x="1" y="4432069"/>
              <a:ext cx="29870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latin typeface="+mn-ea"/>
                </a:rPr>
                <a:t>学  校：中国农业大学</a:t>
              </a:r>
              <a:endParaRPr lang="en-US" altLang="zh-CN" sz="1050" dirty="0">
                <a:latin typeface="+mn-ea"/>
              </a:endParaRPr>
            </a:p>
            <a:p>
              <a:r>
                <a:rPr lang="zh-CN" altLang="en-US" sz="1050" dirty="0">
                  <a:latin typeface="+mn-ea"/>
                </a:rPr>
                <a:t>专  业：机械电子工程学</a:t>
              </a:r>
              <a:endParaRPr lang="en-US" altLang="zh-CN" sz="1050" dirty="0">
                <a:latin typeface="+mn-ea"/>
              </a:endParaRPr>
            </a:p>
            <a:p>
              <a:r>
                <a:rPr lang="zh-CN" altLang="en-US" sz="1050" dirty="0">
                  <a:latin typeface="+mn-ea"/>
                </a:rPr>
                <a:t>时  间：</a:t>
              </a:r>
              <a:r>
                <a:rPr lang="en-US" altLang="zh-CN" sz="1050" dirty="0">
                  <a:latin typeface="+mn-ea"/>
                </a:rPr>
                <a:t>2014.07–2018.07</a:t>
              </a:r>
            </a:p>
            <a:p>
              <a:endParaRPr lang="zh-CN" altLang="en-US" sz="1050" dirty="0">
                <a:latin typeface="+mn-ea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F7D065D-8DD7-4621-87C6-C2AFE04351E6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5006274"/>
              <a:ext cx="20657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BA1177B-F2BE-4740-8A9B-376B6A8BAF64}"/>
              </a:ext>
            </a:extLst>
          </p:cNvPr>
          <p:cNvSpPr/>
          <p:nvPr/>
        </p:nvSpPr>
        <p:spPr>
          <a:xfrm>
            <a:off x="103566" y="6821837"/>
            <a:ext cx="4390297" cy="84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60"/>
              </a:lnSpc>
            </a:pPr>
            <a:r>
              <a:rPr lang="zh-CN" altLang="en-US" sz="1050" dirty="0">
                <a:latin typeface="+mn-ea"/>
              </a:rPr>
              <a:t>计算机运动图形 </a:t>
            </a:r>
            <a:r>
              <a:rPr lang="en-US" altLang="zh-CN" sz="1050" dirty="0">
                <a:latin typeface="+mn-ea"/>
              </a:rPr>
              <a:t>: Cinema 4D/Photoshop</a:t>
            </a:r>
          </a:p>
          <a:p>
            <a:pPr>
              <a:lnSpc>
                <a:spcPts val="1460"/>
              </a:lnSpc>
            </a:pPr>
            <a:r>
              <a:rPr lang="zh-CN" altLang="en-US" sz="1050" dirty="0">
                <a:latin typeface="+mn-ea"/>
              </a:rPr>
              <a:t>计算机数字特效</a:t>
            </a:r>
            <a:r>
              <a:rPr lang="en-US" altLang="zh-CN" sz="1050" dirty="0">
                <a:latin typeface="+mn-ea"/>
              </a:rPr>
              <a:t>VFX : Houdini</a:t>
            </a:r>
          </a:p>
          <a:p>
            <a:pPr>
              <a:lnSpc>
                <a:spcPts val="1460"/>
              </a:lnSpc>
            </a:pPr>
            <a:r>
              <a:rPr lang="en-US" altLang="zh-CN" sz="1050" dirty="0">
                <a:latin typeface="+mn-ea"/>
              </a:rPr>
              <a:t>Video Making/Editing : Adobe After Effects/Premiere</a:t>
            </a:r>
          </a:p>
          <a:p>
            <a:pPr>
              <a:lnSpc>
                <a:spcPts val="1460"/>
              </a:lnSpc>
            </a:pPr>
            <a:r>
              <a:rPr lang="zh-CN" altLang="en-US" sz="1050" dirty="0">
                <a:latin typeface="+mn-ea"/>
              </a:rPr>
              <a:t>个人作品可在线查看：</a:t>
            </a:r>
            <a:r>
              <a:rPr lang="en-US" altLang="zh-CN" sz="1050" dirty="0">
                <a:latin typeface="+mn-ea"/>
              </a:rPr>
              <a:t>https://www.suosuoli.cn/cv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30B3C0-34B7-454A-8E40-52ED4B379BC1}"/>
              </a:ext>
            </a:extLst>
          </p:cNvPr>
          <p:cNvSpPr/>
          <p:nvPr/>
        </p:nvSpPr>
        <p:spPr>
          <a:xfrm>
            <a:off x="148016" y="2904792"/>
            <a:ext cx="6571554" cy="2609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熟练掌握</a:t>
            </a:r>
            <a:r>
              <a:rPr lang="en-US" altLang="zh-CN" sz="1050" dirty="0">
                <a:latin typeface="+mn-ea"/>
              </a:rPr>
              <a:t>Bash shell</a:t>
            </a:r>
            <a:r>
              <a:rPr lang="zh-CN" altLang="en-US" sz="1050" dirty="0">
                <a:latin typeface="+mn-ea"/>
              </a:rPr>
              <a:t>脚本和相关</a:t>
            </a:r>
            <a:r>
              <a:rPr lang="en-US" altLang="zh-CN" sz="1050" dirty="0">
                <a:latin typeface="+mn-ea"/>
              </a:rPr>
              <a:t>Linux</a:t>
            </a:r>
            <a:r>
              <a:rPr lang="zh-CN" altLang="en-US" sz="1050" dirty="0">
                <a:latin typeface="+mn-ea"/>
              </a:rPr>
              <a:t>系统工具如：</a:t>
            </a:r>
            <a:r>
              <a:rPr lang="en-US" altLang="zh-CN" sz="1050" dirty="0">
                <a:latin typeface="+mn-ea"/>
              </a:rPr>
              <a:t>grep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sed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 err="1">
                <a:latin typeface="+mn-ea"/>
              </a:rPr>
              <a:t>awk</a:t>
            </a:r>
            <a:r>
              <a:rPr lang="zh-CN" altLang="en-US" sz="1050" dirty="0">
                <a:latin typeface="+mn-ea"/>
              </a:rPr>
              <a:t>等，能编写脚本自动化系统运维工作；</a:t>
            </a:r>
            <a:endParaRPr lang="en-US" altLang="zh-CN" sz="140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熟练掌握</a:t>
            </a:r>
            <a:r>
              <a:rPr lang="en-US" altLang="zh-CN" sz="1050" dirty="0">
                <a:latin typeface="+mn-ea"/>
              </a:rPr>
              <a:t>CentOS</a:t>
            </a:r>
            <a:r>
              <a:rPr lang="zh-CN" altLang="en-US" sz="1050" dirty="0">
                <a:latin typeface="+mn-ea"/>
              </a:rPr>
              <a:t>系列和</a:t>
            </a:r>
            <a:r>
              <a:rPr lang="en-US" altLang="zh-CN" sz="1050" dirty="0">
                <a:latin typeface="+mn-ea"/>
              </a:rPr>
              <a:t>Ubuntu</a:t>
            </a:r>
            <a:r>
              <a:rPr lang="zh-CN" altLang="en-US" sz="1050" dirty="0">
                <a:latin typeface="+mn-ea"/>
              </a:rPr>
              <a:t>服务器版操作系统；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solidFill>
                  <a:prstClr val="black"/>
                </a:solidFill>
                <a:latin typeface="+mn-ea"/>
              </a:rPr>
              <a:t>掌握自动化运维工具</a:t>
            </a:r>
            <a:r>
              <a:rPr lang="en-US" altLang="zh-CN" sz="1050" dirty="0">
                <a:latin typeface="+mn-ea"/>
              </a:rPr>
              <a:t>Ansible</a:t>
            </a:r>
            <a:r>
              <a:rPr lang="zh-CN" altLang="en-US" sz="1050" dirty="0">
                <a:latin typeface="+mn-ea"/>
              </a:rPr>
              <a:t>，能够编写</a:t>
            </a:r>
            <a:r>
              <a:rPr lang="en-US" altLang="zh-CN" sz="1050" dirty="0">
                <a:latin typeface="+mn-ea"/>
              </a:rPr>
              <a:t>Playbook</a:t>
            </a:r>
            <a:r>
              <a:rPr lang="zh-CN" altLang="en-US" sz="1050" dirty="0">
                <a:latin typeface="+mn-ea"/>
              </a:rPr>
              <a:t>实现配置管理、软件自动部署和其它的</a:t>
            </a:r>
            <a:r>
              <a:rPr lang="en-US" altLang="zh-CN" sz="1050" dirty="0">
                <a:latin typeface="+mn-ea"/>
              </a:rPr>
              <a:t>IT</a:t>
            </a:r>
            <a:r>
              <a:rPr lang="zh-CN" altLang="en-US" sz="1050" dirty="0">
                <a:latin typeface="+mn-ea"/>
              </a:rPr>
              <a:t>资源编排；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solidFill>
                  <a:prstClr val="black"/>
                </a:solidFill>
                <a:latin typeface="+mn-ea"/>
              </a:rPr>
              <a:t>掌握</a:t>
            </a:r>
            <a:r>
              <a:rPr lang="en-US" altLang="zh-CN" sz="1050" dirty="0">
                <a:latin typeface="+mn-ea"/>
              </a:rPr>
              <a:t>Zabbix</a:t>
            </a:r>
            <a:r>
              <a:rPr lang="zh-CN" altLang="en-US" sz="1050" dirty="0">
                <a:latin typeface="+mn-ea"/>
              </a:rPr>
              <a:t>监控，能够根据被监控服务编写</a:t>
            </a:r>
            <a:r>
              <a:rPr lang="en-US" altLang="zh-CN" sz="1050" dirty="0">
                <a:latin typeface="+mn-ea"/>
              </a:rPr>
              <a:t>shell</a:t>
            </a:r>
            <a:r>
              <a:rPr lang="zh-CN" altLang="en-US" sz="1050" dirty="0">
                <a:latin typeface="+mn-ea"/>
              </a:rPr>
              <a:t>或</a:t>
            </a:r>
            <a:r>
              <a:rPr lang="en-US" altLang="zh-CN" sz="1050" dirty="0">
                <a:latin typeface="+mn-ea"/>
              </a:rPr>
              <a:t>python</a:t>
            </a:r>
            <a:r>
              <a:rPr lang="zh-CN" altLang="en-US" sz="1050" dirty="0">
                <a:latin typeface="+mn-ea"/>
              </a:rPr>
              <a:t>脚本自定义监控及创建监控模板。使用</a:t>
            </a:r>
            <a:r>
              <a:rPr lang="en-US" altLang="zh-CN" sz="1050" dirty="0">
                <a:latin typeface="+mn-ea"/>
              </a:rPr>
              <a:t>Zabbix</a:t>
            </a:r>
          </a:p>
          <a:p>
            <a:pPr>
              <a:lnSpc>
                <a:spcPts val="136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n-ea"/>
              </a:rPr>
              <a:t>    </a:t>
            </a:r>
            <a:r>
              <a:rPr lang="zh-CN" altLang="en-US" sz="1050" dirty="0">
                <a:latin typeface="+mn-ea"/>
              </a:rPr>
              <a:t>实现故障告警及故障自治愈通知；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掌握</a:t>
            </a:r>
            <a:r>
              <a:rPr lang="en-US" altLang="zh-CN" sz="1050" dirty="0" err="1">
                <a:latin typeface="+mn-ea"/>
              </a:rPr>
              <a:t>ELKstack</a:t>
            </a:r>
            <a:r>
              <a:rPr lang="zh-CN" altLang="en-US" sz="1050" dirty="0">
                <a:latin typeface="+mn-ea"/>
              </a:rPr>
              <a:t>，使用</a:t>
            </a:r>
            <a:r>
              <a:rPr lang="en-US" altLang="zh-CN" sz="1050" dirty="0" err="1">
                <a:latin typeface="+mn-ea"/>
              </a:rPr>
              <a:t>logstash</a:t>
            </a:r>
            <a:r>
              <a:rPr lang="zh-CN" altLang="en-US" sz="1050" dirty="0">
                <a:latin typeface="+mn-ea"/>
              </a:rPr>
              <a:t>或者</a:t>
            </a:r>
            <a:r>
              <a:rPr lang="en-US" altLang="zh-CN" sz="1050" dirty="0" err="1">
                <a:latin typeface="+mn-ea"/>
              </a:rPr>
              <a:t>filebeat</a:t>
            </a:r>
            <a:r>
              <a:rPr lang="zh-CN" altLang="en-US" sz="1050" dirty="0">
                <a:latin typeface="+mn-ea"/>
              </a:rPr>
              <a:t>收集和清洗日志，使用</a:t>
            </a:r>
            <a:r>
              <a:rPr lang="en-US" altLang="zh-CN" sz="1050" dirty="0">
                <a:latin typeface="+mn-ea"/>
              </a:rPr>
              <a:t>Redis</a:t>
            </a:r>
            <a:r>
              <a:rPr lang="zh-CN" altLang="en-US" sz="1050" dirty="0">
                <a:latin typeface="+mn-ea"/>
              </a:rPr>
              <a:t>或者</a:t>
            </a:r>
            <a:r>
              <a:rPr lang="en-US" altLang="zh-CN" sz="1050" dirty="0">
                <a:latin typeface="+mn-ea"/>
              </a:rPr>
              <a:t>Kafka</a:t>
            </a:r>
            <a:r>
              <a:rPr lang="zh-CN" altLang="en-US" sz="1050" dirty="0">
                <a:latin typeface="+mn-ea"/>
              </a:rPr>
              <a:t>做中间缓存层，使用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solidFill>
                  <a:prstClr val="black"/>
                </a:solidFill>
                <a:latin typeface="+mn-ea"/>
              </a:rPr>
              <a:t>    </a:t>
            </a:r>
            <a:r>
              <a:rPr lang="en-US" altLang="zh-CN" sz="1050" dirty="0">
                <a:solidFill>
                  <a:prstClr val="black"/>
                </a:solidFill>
                <a:latin typeface="+mn-ea"/>
              </a:rPr>
              <a:t>Elasticsearch</a:t>
            </a:r>
            <a:r>
              <a:rPr lang="zh-CN" altLang="en-US" sz="1050" dirty="0">
                <a:solidFill>
                  <a:prstClr val="black"/>
                </a:solidFill>
                <a:latin typeface="+mn-ea"/>
              </a:rPr>
              <a:t>存储日志，使用</a:t>
            </a:r>
            <a:r>
              <a:rPr lang="en-US" altLang="zh-CN" sz="1050" dirty="0">
                <a:latin typeface="+mn-ea"/>
              </a:rPr>
              <a:t>Kibana</a:t>
            </a:r>
            <a:r>
              <a:rPr lang="zh-CN" altLang="en-US" sz="1050" dirty="0">
                <a:latin typeface="+mn-ea"/>
              </a:rPr>
              <a:t>分析和展示日志。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</a:rPr>
              <a:t>MySQL</a:t>
            </a:r>
            <a:r>
              <a:rPr lang="zh-CN" altLang="en-US" sz="1050" dirty="0">
                <a:latin typeface="+mn-ea"/>
              </a:rPr>
              <a:t>数据库的部署、维护和排错，熟悉</a:t>
            </a:r>
            <a:r>
              <a:rPr lang="en-US" altLang="zh-CN" sz="1050" dirty="0">
                <a:latin typeface="+mn-ea"/>
              </a:rPr>
              <a:t>MySQL</a:t>
            </a:r>
            <a:r>
              <a:rPr lang="zh-CN" altLang="en-US" sz="1050" dirty="0">
                <a:latin typeface="+mn-ea"/>
              </a:rPr>
              <a:t>复制技术、读写分离和高可用的部署和维护；</a:t>
            </a:r>
            <a:r>
              <a:rPr lang="en-US" altLang="zh-CN" sz="1050" dirty="0">
                <a:latin typeface="+mn-ea"/>
              </a:rPr>
              <a:t> </a:t>
            </a: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 err="1">
                <a:latin typeface="+mn-ea"/>
              </a:rPr>
              <a:t>HAProxy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 err="1">
                <a:latin typeface="+mn-ea"/>
              </a:rPr>
              <a:t>Keepalived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Nginx</a:t>
            </a:r>
            <a:r>
              <a:rPr lang="zh-CN" altLang="en-US" sz="1050" dirty="0">
                <a:latin typeface="+mn-ea"/>
              </a:rPr>
              <a:t>等高可用和负载均衡服务的部署、维护和排错；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</a:rPr>
              <a:t>Tomcat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Redis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RabbitMQ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Kafka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 err="1">
                <a:latin typeface="+mn-ea"/>
              </a:rPr>
              <a:t>ZooKeeper</a:t>
            </a:r>
            <a:r>
              <a:rPr lang="zh-CN" altLang="en-US" sz="1050" dirty="0">
                <a:latin typeface="+mn-ea"/>
              </a:rPr>
              <a:t>中间件服务的部署、维护和排错；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</a:rPr>
              <a:t>LAMP</a:t>
            </a:r>
            <a:r>
              <a:rPr lang="zh-CN" altLang="en-US" sz="1050" dirty="0">
                <a:latin typeface="+mn-ea"/>
              </a:rPr>
              <a:t>及</a:t>
            </a:r>
            <a:r>
              <a:rPr lang="en-US" altLang="zh-CN" sz="1050" dirty="0">
                <a:latin typeface="+mn-ea"/>
              </a:rPr>
              <a:t>LNMP</a:t>
            </a:r>
            <a:r>
              <a:rPr lang="zh-CN" altLang="en-US" sz="1050" dirty="0">
                <a:latin typeface="+mn-ea"/>
              </a:rPr>
              <a:t>站点搭建，熟悉</a:t>
            </a:r>
            <a:r>
              <a:rPr lang="en-US" altLang="zh-CN" sz="1050" dirty="0">
                <a:latin typeface="+mn-ea"/>
              </a:rPr>
              <a:t>Python</a:t>
            </a:r>
            <a:r>
              <a:rPr lang="zh-CN" altLang="en-US" sz="1050" dirty="0">
                <a:latin typeface="+mn-ea"/>
              </a:rPr>
              <a:t>及</a:t>
            </a:r>
            <a:r>
              <a:rPr lang="en-US" altLang="zh-CN" sz="1050" dirty="0">
                <a:latin typeface="+mn-ea"/>
              </a:rPr>
              <a:t>node.js</a:t>
            </a:r>
            <a:r>
              <a:rPr lang="zh-CN" altLang="en-US" sz="1050" dirty="0">
                <a:latin typeface="+mn-ea"/>
              </a:rPr>
              <a:t>开发的</a:t>
            </a:r>
            <a:r>
              <a:rPr lang="en-US" altLang="zh-CN" sz="1050" dirty="0">
                <a:latin typeface="+mn-ea"/>
              </a:rPr>
              <a:t>web</a:t>
            </a:r>
            <a:r>
              <a:rPr lang="zh-CN" altLang="en-US" sz="1050" dirty="0">
                <a:latin typeface="+mn-ea"/>
              </a:rPr>
              <a:t>应用部署；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</a:rPr>
              <a:t>Linux</a:t>
            </a:r>
            <a:r>
              <a:rPr lang="zh-CN" altLang="en-US" sz="1050" dirty="0">
                <a:latin typeface="+mn-ea"/>
              </a:rPr>
              <a:t>平台下开源技术如：</a:t>
            </a:r>
            <a:r>
              <a:rPr lang="en-US" altLang="zh-CN" sz="1050" dirty="0">
                <a:latin typeface="+mn-ea"/>
              </a:rPr>
              <a:t>Docker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Kubernetes</a:t>
            </a:r>
            <a:r>
              <a:rPr lang="zh-CN" altLang="en-US" sz="1050" dirty="0">
                <a:latin typeface="+mn-ea"/>
              </a:rPr>
              <a:t>等，独立部署、维护及排错；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熟悉</a:t>
            </a:r>
            <a:r>
              <a:rPr lang="en-US" altLang="zh-CN" sz="1050" dirty="0">
                <a:latin typeface="+mn-ea"/>
              </a:rPr>
              <a:t>git</a:t>
            </a:r>
            <a:r>
              <a:rPr lang="zh-CN" altLang="en-US" sz="1050" dirty="0">
                <a:latin typeface="+mn-ea"/>
              </a:rPr>
              <a:t>的使用，能够发布和管理开源项目；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400" dirty="0">
                <a:latin typeface="华文琥珀" panose="02010800040101010101" pitchFamily="2" charset="-122"/>
                <a:ea typeface="华文琥珀" panose="02010800040101010101" pitchFamily="2" charset="-122"/>
              </a:rPr>
              <a:t>·</a:t>
            </a:r>
            <a:r>
              <a:rPr lang="zh-CN" altLang="en-US" sz="1050" dirty="0">
                <a:latin typeface="+mn-ea"/>
              </a:rPr>
              <a:t>了解</a:t>
            </a:r>
            <a:r>
              <a:rPr lang="en-US" altLang="zh-CN" sz="1050" dirty="0">
                <a:latin typeface="+mn-ea"/>
              </a:rPr>
              <a:t>Jenkins</a:t>
            </a:r>
            <a:r>
              <a:rPr lang="zh-CN" altLang="en-US" sz="1050" dirty="0">
                <a:latin typeface="+mn-ea"/>
              </a:rPr>
              <a:t>和</a:t>
            </a:r>
            <a:r>
              <a:rPr lang="en-US" altLang="zh-CN" sz="1050" dirty="0">
                <a:latin typeface="+mn-ea"/>
              </a:rPr>
              <a:t>Gitlab</a:t>
            </a:r>
            <a:r>
              <a:rPr lang="zh-CN" altLang="en-US" sz="1050" dirty="0">
                <a:latin typeface="+mn-ea"/>
              </a:rPr>
              <a:t>，可结合业务代码部署脚本部署和维护基于其的代码发布平台。</a:t>
            </a:r>
            <a:endParaRPr lang="en-US" altLang="zh-CN" sz="1050" dirty="0"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90D694-2FA9-434D-AA5F-4FEA1B171D6E}"/>
              </a:ext>
            </a:extLst>
          </p:cNvPr>
          <p:cNvSpPr/>
          <p:nvPr/>
        </p:nvSpPr>
        <p:spPr>
          <a:xfrm>
            <a:off x="116266" y="8020007"/>
            <a:ext cx="6495673" cy="1587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1.</a:t>
            </a:r>
            <a:r>
              <a:rPr lang="zh-CN" altLang="en-US" sz="1050" dirty="0">
                <a:latin typeface="+mn-ea"/>
              </a:rPr>
              <a:t>曾获</a:t>
            </a:r>
            <a:r>
              <a:rPr lang="en-US" altLang="zh-CN" sz="1050" dirty="0">
                <a:latin typeface="+mn-ea"/>
              </a:rPr>
              <a:t>2017</a:t>
            </a:r>
            <a:r>
              <a:rPr lang="zh-CN" altLang="en-US" sz="1050" dirty="0">
                <a:latin typeface="+mn-ea"/>
              </a:rPr>
              <a:t>学年学习优秀二等奖学金；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2.</a:t>
            </a:r>
            <a:r>
              <a:rPr lang="zh-CN" altLang="en-US" sz="1050" dirty="0">
                <a:latin typeface="+mn-ea"/>
              </a:rPr>
              <a:t>具备良好的问题分析与处理能力、问题总结与文档编写能力，对开源技术保持好奇心，喜欢动手实践；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3.</a:t>
            </a:r>
            <a:r>
              <a:rPr lang="zh-CN" altLang="en-US" sz="1050" dirty="0">
                <a:latin typeface="+mn-ea"/>
              </a:rPr>
              <a:t>具有良好的操作系统和计算机体系结构方面的知识，了解服务器硬件及相关标准；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4.</a:t>
            </a:r>
            <a:r>
              <a:rPr lang="zh-CN" altLang="en-US" sz="1050" dirty="0">
                <a:latin typeface="+mn-ea"/>
              </a:rPr>
              <a:t>业余时间喜欢学习和制作</a:t>
            </a:r>
            <a:r>
              <a:rPr lang="en-US" altLang="zh-CN" sz="1050" dirty="0">
                <a:latin typeface="+mn-ea"/>
              </a:rPr>
              <a:t>CG</a:t>
            </a:r>
            <a:r>
              <a:rPr lang="zh-CN" altLang="en-US" sz="1050" dirty="0">
                <a:latin typeface="+mn-ea"/>
              </a:rPr>
              <a:t>动画和了解计算机</a:t>
            </a:r>
            <a:r>
              <a:rPr lang="en-US" altLang="zh-CN" sz="1050" dirty="0">
                <a:latin typeface="+mn-ea"/>
              </a:rPr>
              <a:t>VFX</a:t>
            </a:r>
            <a:r>
              <a:rPr lang="zh-CN" altLang="en-US" sz="1050" dirty="0">
                <a:latin typeface="+mn-ea"/>
              </a:rPr>
              <a:t>技术，曾任校团委视觉中心视频部负责人，负责各种         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   </a:t>
            </a:r>
            <a:r>
              <a:rPr lang="zh-CN" altLang="en-US" sz="1050" dirty="0">
                <a:latin typeface="+mn-ea"/>
              </a:rPr>
              <a:t>活动视频制作和新成员技能培训；在全国机械设计大赛中，为学院参赛的四支队伍制作宣传视频，四支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   </a:t>
            </a:r>
            <a:r>
              <a:rPr lang="zh-CN" altLang="en-US" sz="1050" dirty="0">
                <a:latin typeface="+mn-ea"/>
              </a:rPr>
              <a:t>队伍均有获奖；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5.</a:t>
            </a:r>
            <a:r>
              <a:rPr lang="zh-CN" altLang="en-US" sz="1050" dirty="0">
                <a:latin typeface="+mn-ea"/>
              </a:rPr>
              <a:t>另外，也很喜欢参加公益和志愿活动，并分别于</a:t>
            </a:r>
            <a:r>
              <a:rPr lang="en-US" altLang="zh-CN" sz="1050" dirty="0">
                <a:latin typeface="+mn-ea"/>
              </a:rPr>
              <a:t>2016</a:t>
            </a:r>
            <a:r>
              <a:rPr lang="zh-CN" altLang="en-US" sz="1050" dirty="0">
                <a:latin typeface="+mn-ea"/>
              </a:rPr>
              <a:t>年及</a:t>
            </a:r>
            <a:r>
              <a:rPr lang="en-US" altLang="zh-CN" sz="1050" dirty="0">
                <a:latin typeface="+mn-ea"/>
              </a:rPr>
              <a:t>2017</a:t>
            </a:r>
            <a:r>
              <a:rPr lang="zh-CN" altLang="en-US" sz="1050" dirty="0">
                <a:latin typeface="+mn-ea"/>
              </a:rPr>
              <a:t>年暑假两次作为家乡公益组织的志愿者，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   </a:t>
            </a:r>
            <a:r>
              <a:rPr lang="zh-CN" altLang="en-US" sz="1050" dirty="0">
                <a:latin typeface="+mn-ea"/>
              </a:rPr>
              <a:t>任小组长协助政府走访山区贫困儿童；亦于</a:t>
            </a:r>
            <a:r>
              <a:rPr lang="en-US" altLang="zh-CN" sz="1050" dirty="0">
                <a:latin typeface="+mn-ea"/>
              </a:rPr>
              <a:t>2017</a:t>
            </a:r>
            <a:r>
              <a:rPr lang="zh-CN" altLang="en-US" sz="1050" dirty="0">
                <a:latin typeface="+mn-ea"/>
              </a:rPr>
              <a:t>年作为志愿者参与北京市国际马拉松长跑活动，给部分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20"/>
              </a:lnSpc>
            </a:pPr>
            <a:r>
              <a:rPr lang="en-US" altLang="zh-CN" sz="1050" dirty="0">
                <a:latin typeface="+mn-ea"/>
              </a:rPr>
              <a:t>       </a:t>
            </a:r>
            <a:r>
              <a:rPr lang="zh-CN" altLang="en-US" sz="1050" dirty="0">
                <a:latin typeface="+mn-ea"/>
              </a:rPr>
              <a:t>国外参赛者提供简单翻译。</a:t>
            </a:r>
            <a:endParaRPr lang="en-US" altLang="zh-CN" sz="1050" dirty="0"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83FB4D-9485-40B6-8AB7-AD9ACE908640}"/>
              </a:ext>
            </a:extLst>
          </p:cNvPr>
          <p:cNvGrpSpPr/>
          <p:nvPr/>
        </p:nvGrpSpPr>
        <p:grpSpPr>
          <a:xfrm>
            <a:off x="103566" y="228253"/>
            <a:ext cx="2987040" cy="440855"/>
            <a:chOff x="1" y="4432069"/>
            <a:chExt cx="2987040" cy="44085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27ED227-D1DF-4610-B2B2-318B4CF61BB9}"/>
                </a:ext>
              </a:extLst>
            </p:cNvPr>
            <p:cNvSpPr/>
            <p:nvPr/>
          </p:nvSpPr>
          <p:spPr>
            <a:xfrm>
              <a:off x="1" y="4432069"/>
              <a:ext cx="298704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50" dirty="0">
                  <a:latin typeface="+mn-ea"/>
                </a:rPr>
                <a:t>时  间：</a:t>
              </a:r>
              <a:r>
                <a:rPr lang="en-US" altLang="zh-CN" sz="1050" dirty="0">
                  <a:latin typeface="+mn-ea"/>
                </a:rPr>
                <a:t>2018.08–2019.02</a:t>
              </a:r>
            </a:p>
            <a:p>
              <a:r>
                <a:rPr lang="zh-CN" altLang="en-US" sz="1050" dirty="0">
                  <a:latin typeface="+mn-ea"/>
                </a:rPr>
                <a:t>项  目：信息化系统监控与日志收集项目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3F922F4-F7F3-4F3D-B450-4A1EB6AB4338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" y="4872924"/>
              <a:ext cx="23279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AB5E4787-8298-487A-87B0-4C8604ABA4D6}"/>
              </a:ext>
            </a:extLst>
          </p:cNvPr>
          <p:cNvSpPr/>
          <p:nvPr/>
        </p:nvSpPr>
        <p:spPr>
          <a:xfrm>
            <a:off x="103566" y="693085"/>
            <a:ext cx="6545669" cy="187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60"/>
              </a:lnSpc>
            </a:pPr>
            <a:r>
              <a:rPr lang="zh-CN" altLang="en-US" sz="1050" dirty="0">
                <a:latin typeface="+mn-ea"/>
              </a:rPr>
              <a:t>背  景：智能工厂项目引入了自动化物流仓储系统，需要对其业务日志收集处理。另外，由于季度性的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         </a:t>
            </a:r>
            <a:r>
              <a:rPr lang="zh-CN" altLang="en-US" sz="1050" dirty="0">
                <a:latin typeface="+mn-ea"/>
              </a:rPr>
              <a:t>订单量变化较大，生产旺季时必须监控服务器负载相关指标，以提供预警决策和维护保障。保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+mn-ea"/>
              </a:rPr>
              <a:t>             </a:t>
            </a:r>
            <a:r>
              <a:rPr lang="zh-CN" altLang="en-US" sz="1050" dirty="0">
                <a:latin typeface="+mn-ea"/>
              </a:rPr>
              <a:t>证物流系统稳定运行。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zh-CN" altLang="en-US" sz="1050" b="1" dirty="0">
                <a:latin typeface="+mn-ea"/>
              </a:rPr>
              <a:t>职  责</a:t>
            </a:r>
            <a:r>
              <a:rPr lang="zh-CN" altLang="en-US" sz="1050" dirty="0">
                <a:solidFill>
                  <a:prstClr val="black"/>
                </a:solidFill>
                <a:latin typeface="等线" panose="02010600030101010101" pitchFamily="2" charset="-122"/>
              </a:rPr>
              <a:t>：</a:t>
            </a:r>
            <a:endParaRPr lang="en-US" altLang="zh-CN" sz="1050" b="1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部署</a:t>
            </a:r>
            <a:r>
              <a:rPr lang="en-US" altLang="zh-CN" sz="1050" dirty="0">
                <a:latin typeface="+mn-ea"/>
              </a:rPr>
              <a:t>Zabbix</a:t>
            </a:r>
            <a:r>
              <a:rPr lang="zh-CN" altLang="en-US" sz="1050" dirty="0">
                <a:latin typeface="+mn-ea"/>
              </a:rPr>
              <a:t>监控系统，根据需要监控的业务编写监控脚本；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创建</a:t>
            </a:r>
            <a:r>
              <a:rPr lang="en-US" altLang="zh-CN" sz="1050" dirty="0">
                <a:latin typeface="+mn-ea"/>
              </a:rPr>
              <a:t>Nginx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Tomcat</a:t>
            </a:r>
            <a:r>
              <a:rPr lang="zh-CN" altLang="en-US" sz="1050" dirty="0">
                <a:latin typeface="+mn-ea"/>
              </a:rPr>
              <a:t>、</a:t>
            </a:r>
            <a:r>
              <a:rPr lang="en-US" altLang="zh-CN" sz="1050" dirty="0">
                <a:latin typeface="+mn-ea"/>
              </a:rPr>
              <a:t>Redis</a:t>
            </a:r>
            <a:r>
              <a:rPr lang="zh-CN" altLang="en-US" sz="1050" dirty="0">
                <a:latin typeface="+mn-ea"/>
              </a:rPr>
              <a:t>及</a:t>
            </a:r>
            <a:r>
              <a:rPr lang="en-US" altLang="zh-CN" sz="1050" dirty="0">
                <a:latin typeface="+mn-ea"/>
              </a:rPr>
              <a:t>MySQL</a:t>
            </a:r>
            <a:r>
              <a:rPr lang="zh-CN" altLang="en-US" sz="1050" dirty="0">
                <a:latin typeface="+mn-ea"/>
              </a:rPr>
              <a:t>等服务的监控模板；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创建</a:t>
            </a:r>
            <a:r>
              <a:rPr lang="en-US" altLang="zh-CN" sz="1050" dirty="0">
                <a:latin typeface="+mn-ea"/>
              </a:rPr>
              <a:t>Zabbix</a:t>
            </a:r>
            <a:r>
              <a:rPr lang="zh-CN" altLang="en-US" sz="1050" dirty="0">
                <a:latin typeface="+mn-ea"/>
              </a:rPr>
              <a:t>图形聚合与幻灯片，展示在总控中心大屏进行实时查看和预警；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部署</a:t>
            </a:r>
            <a:r>
              <a:rPr lang="en-US" altLang="zh-CN" sz="1050" dirty="0">
                <a:latin typeface="+mn-ea"/>
              </a:rPr>
              <a:t>ELK stack</a:t>
            </a:r>
            <a:r>
              <a:rPr lang="zh-CN" altLang="en-US" sz="1050" dirty="0">
                <a:latin typeface="+mn-ea"/>
              </a:rPr>
              <a:t>系统收集服务器系统日志和业务日志，重要日志持久到</a:t>
            </a:r>
            <a:r>
              <a:rPr lang="en-US" altLang="zh-CN" sz="1050" dirty="0">
                <a:latin typeface="+mn-ea"/>
              </a:rPr>
              <a:t>MySQL</a:t>
            </a:r>
            <a:r>
              <a:rPr lang="zh-CN" altLang="en-US" sz="1050" dirty="0">
                <a:latin typeface="+mn-ea"/>
              </a:rPr>
              <a:t>；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en-US" altLang="zh-CN" sz="1050" dirty="0">
                <a:solidFill>
                  <a:prstClr val="black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·</a:t>
            </a:r>
            <a:r>
              <a:rPr lang="zh-CN" altLang="en-US" sz="1050" dirty="0">
                <a:latin typeface="+mn-ea"/>
              </a:rPr>
              <a:t>编写相关技术文档。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360"/>
              </a:lnSpc>
            </a:pPr>
            <a:r>
              <a:rPr lang="zh-CN" altLang="en-US" sz="1050" b="1" dirty="0">
                <a:latin typeface="+mn-ea"/>
              </a:rPr>
              <a:t>项目成绩</a:t>
            </a:r>
            <a:r>
              <a:rPr lang="zh-CN" altLang="en-US" sz="1050" dirty="0">
                <a:latin typeface="+mn-ea"/>
              </a:rPr>
              <a:t>：故障响应和问题处理效率提升，内部平均月度</a:t>
            </a:r>
            <a:r>
              <a:rPr lang="en-US" altLang="zh-CN" sz="1050" dirty="0">
                <a:latin typeface="+mn-ea"/>
              </a:rPr>
              <a:t>LOSS</a:t>
            </a:r>
            <a:r>
              <a:rPr lang="zh-CN" altLang="en-US" sz="1050" dirty="0">
                <a:latin typeface="+mn-ea"/>
              </a:rPr>
              <a:t>降低超过</a:t>
            </a:r>
            <a:r>
              <a:rPr lang="en-US" altLang="zh-CN" sz="1050" dirty="0">
                <a:latin typeface="+mn-ea"/>
              </a:rPr>
              <a:t>45%</a:t>
            </a:r>
            <a:r>
              <a:rPr lang="zh-CN" altLang="en-US" sz="1050" dirty="0">
                <a:latin typeface="+mn-ea"/>
              </a:rPr>
              <a:t>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B82E2B-C09E-437A-B760-7D1B17A9BCBF}"/>
              </a:ext>
            </a:extLst>
          </p:cNvPr>
          <p:cNvGrpSpPr/>
          <p:nvPr/>
        </p:nvGrpSpPr>
        <p:grpSpPr>
          <a:xfrm>
            <a:off x="54570" y="7694862"/>
            <a:ext cx="6653409" cy="292773"/>
            <a:chOff x="-19247" y="4397476"/>
            <a:chExt cx="6653409" cy="292773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48751F1-B14E-4AAE-9126-967B449D99D8}"/>
                </a:ext>
              </a:extLst>
            </p:cNvPr>
            <p:cNvSpPr txBox="1"/>
            <p:nvPr/>
          </p:nvSpPr>
          <p:spPr>
            <a:xfrm>
              <a:off x="-19247" y="4397476"/>
              <a:ext cx="944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黑体" panose="02010609060101010101" pitchFamily="49" charset="-122"/>
                  <a:ea typeface="黑体" panose="02010609060101010101" pitchFamily="49" charset="-122"/>
                </a:rPr>
                <a:t>个人评价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359BEDB-0015-4CD4-A81B-B1D8708B500A}"/>
                </a:ext>
              </a:extLst>
            </p:cNvPr>
            <p:cNvCxnSpPr>
              <a:cxnSpLocks/>
            </p:cNvCxnSpPr>
            <p:nvPr/>
          </p:nvCxnSpPr>
          <p:spPr>
            <a:xfrm>
              <a:off x="75072" y="4690249"/>
              <a:ext cx="655909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89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4073</TotalTime>
  <Words>1321</Words>
  <Application>Microsoft Office PowerPoint</Application>
  <PresentationFormat>A4 纸张(210x297 毫米)</PresentationFormat>
  <Paragraphs>91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华文琥珀</vt:lpstr>
      <vt:lpstr>等线</vt:lpstr>
      <vt:lpstr>等线 Light</vt:lpstr>
      <vt:lpstr>黑体</vt:lpstr>
      <vt:lpstr>Arial</vt:lpstr>
      <vt:lpstr>Calibri</vt:lpstr>
      <vt:lpstr>Calibri Light</vt:lpstr>
      <vt:lpstr>Trebuchet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stevobs@163.com</dc:creator>
  <cp:lastModifiedBy>stevobs@163.com</cp:lastModifiedBy>
  <cp:revision>172</cp:revision>
  <cp:lastPrinted>2020-03-20T15:08:38Z</cp:lastPrinted>
  <dcterms:created xsi:type="dcterms:W3CDTF">2020-03-13T10:32:07Z</dcterms:created>
  <dcterms:modified xsi:type="dcterms:W3CDTF">2020-04-09T16:48:16Z</dcterms:modified>
</cp:coreProperties>
</file>