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7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1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5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8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4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7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1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4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922D-2DC5-495C-B14F-C9EA43453C1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FBAD0-2223-44A6-8A93-CE9334A4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779" y="427838"/>
                <a:ext cx="8774885" cy="61239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最优调度问题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时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时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;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最大化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寻找贪心策略</a:t>
                </a:r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 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从任一优化解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出发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目标</a:t>
                </a:r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 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找到一个特殊的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不包含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也可以基于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构造一个包含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的优化解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是所任务中时间最短的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𝑎𝑟𝑔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).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不包含在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替换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中所有任务都能按时完成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并且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也是优化解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尝试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每次从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中选择具有最小时间的任务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做为下一个被调度的任务加入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扫描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则从剩余活动中去掉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779" y="427838"/>
                <a:ext cx="8774885" cy="6123964"/>
              </a:xfrm>
              <a:blipFill>
                <a:blip r:embed="rId2"/>
                <a:stretch>
                  <a:fillRect l="-1251" t="-1990" r="-764" b="-2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5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779" y="427838"/>
                <a:ext cx="8774885" cy="61239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尝试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每次从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中选择具有最小时间的任务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做为下一个被调度的任务加入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扫描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则从剩余活动中去掉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所需的贪心选择性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𝑎𝑟𝑔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必然存在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是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的最优调度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然而我们目前只能证明必然存在优化解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但没有证明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中第一个执行的任务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补救措施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能否基于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构造一个第一个任务是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的优化解呢？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对换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?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让没有被调度的任务参与替换？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构造反例可以说明一定做不到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779" y="427838"/>
                <a:ext cx="8774885" cy="6123964"/>
              </a:xfrm>
              <a:blipFill>
                <a:blip r:embed="rId2"/>
                <a:stretch>
                  <a:fillRect l="-1251" t="-1891" r="-4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CF1B9077-404F-4FF4-9FF0-D52073CD42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665247"/>
                  </p:ext>
                </p:extLst>
              </p:nvPr>
            </p:nvGraphicFramePr>
            <p:xfrm>
              <a:off x="5366158" y="4967122"/>
              <a:ext cx="2955722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861">
                      <a:extLst>
                        <a:ext uri="{9D8B030D-6E8A-4147-A177-3AD203B41FA5}">
                          <a16:colId xmlns:a16="http://schemas.microsoft.com/office/drawing/2014/main" val="2890364096"/>
                        </a:ext>
                      </a:extLst>
                    </a:gridCol>
                    <a:gridCol w="1477861">
                      <a:extLst>
                        <a:ext uri="{9D8B030D-6E8A-4147-A177-3AD203B41FA5}">
                          <a16:colId xmlns:a16="http://schemas.microsoft.com/office/drawing/2014/main" val="4214157650"/>
                        </a:ext>
                      </a:extLst>
                    </a:gridCol>
                  </a:tblGrid>
                  <a:tr h="3554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8592829"/>
                      </a:ext>
                    </a:extLst>
                  </a:tr>
                  <a:tr h="3554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988006"/>
                      </a:ext>
                    </a:extLst>
                  </a:tr>
                  <a:tr h="3554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1864658"/>
                      </a:ext>
                    </a:extLst>
                  </a:tr>
                  <a:tr h="3554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063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CF1B9077-404F-4FF4-9FF0-D52073CD42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665247"/>
                  </p:ext>
                </p:extLst>
              </p:nvPr>
            </p:nvGraphicFramePr>
            <p:xfrm>
              <a:off x="5366158" y="4967122"/>
              <a:ext cx="2955722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861">
                      <a:extLst>
                        <a:ext uri="{9D8B030D-6E8A-4147-A177-3AD203B41FA5}">
                          <a16:colId xmlns:a16="http://schemas.microsoft.com/office/drawing/2014/main" val="2890364096"/>
                        </a:ext>
                      </a:extLst>
                    </a:gridCol>
                    <a:gridCol w="1477861">
                      <a:extLst>
                        <a:ext uri="{9D8B030D-6E8A-4147-A177-3AD203B41FA5}">
                          <a16:colId xmlns:a16="http://schemas.microsoft.com/office/drawing/2014/main" val="421415765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2" t="-1538" r="-101646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12" t="-1538" r="-1646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92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988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18646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0634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2D7B23F-539E-4485-8F3E-A39F25DF709D}"/>
              </a:ext>
            </a:extLst>
          </p:cNvPr>
          <p:cNvSpPr txBox="1"/>
          <p:nvPr/>
        </p:nvSpPr>
        <p:spPr>
          <a:xfrm>
            <a:off x="3458361" y="2512814"/>
            <a:ext cx="2227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不成立的事情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4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779" y="427838"/>
                <a:ext cx="8774885" cy="61239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思考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具有最小时间的任务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一定包含在某个优化解中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它不一定是其中第一个执行的任务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它被执行的顺序是什么呢？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优化解中的任务在执行顺序方面有没有可以利用的性质呢？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有关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的性质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观察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 (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来自特殊反例的启发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的一个优化解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考察其中任意相邻的两个任务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中交换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每个任务是否依旧能够完成？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2"/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YES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！得到了一个新的优化解！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不停地重复上述交换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可以从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出发得到一个优化解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中任务按照最晚完成时间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升序排列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寻找特殊的优化解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包含具有最小时间的任务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其中的任务按照最晚完成时间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升序排列的优化解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每次从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中选择具有最小时间的任务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已选择的任务按照最晚完成时间的升序排列</a:t>
                </a:r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779" y="427838"/>
                <a:ext cx="8774885" cy="6123964"/>
              </a:xfrm>
              <a:blipFill>
                <a:blip r:embed="rId2"/>
                <a:stretch>
                  <a:fillRect l="-1251" t="-2388" r="-1320" b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4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779" y="427838"/>
                <a:ext cx="8783274" cy="6430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所需的贪心选择性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𝑎𝑟𝑔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必然存在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是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的最优调度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中的任务按照最晚完成时间升序排列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剩余子问题的构造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lvl="1"/>
                <a:r>
                  <a:rPr lang="zh-CN" altLang="en-US" b="0" dirty="0">
                    <a:ea typeface="华文新魏" panose="02010800040101010101" pitchFamily="2" charset="-122"/>
                  </a:rPr>
                  <a:t>复制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中的元素到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修改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中元素的最晚完成时间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779" y="427838"/>
                <a:ext cx="8783274" cy="6430162"/>
              </a:xfrm>
              <a:blipFill>
                <a:blip r:embed="rId2"/>
                <a:stretch>
                  <a:fillRect l="-1111" t="-2085" r="-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F09D54B2-7B38-459D-8E68-333D84E197FA}"/>
              </a:ext>
            </a:extLst>
          </p:cNvPr>
          <p:cNvGrpSpPr/>
          <p:nvPr/>
        </p:nvGrpSpPr>
        <p:grpSpPr>
          <a:xfrm>
            <a:off x="1400962" y="2724324"/>
            <a:ext cx="5704511" cy="486563"/>
            <a:chOff x="1400962" y="2724324"/>
            <a:chExt cx="5704511" cy="486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5E2A883-3A68-4336-BCB5-21BFA7E9AE45}"/>
                    </a:ext>
                  </a:extLst>
                </p:cNvPr>
                <p:cNvSpPr/>
                <p:nvPr/>
              </p:nvSpPr>
              <p:spPr>
                <a:xfrm>
                  <a:off x="1400962" y="2724326"/>
                  <a:ext cx="671119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5E2A883-3A68-4336-BCB5-21BFA7E9A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962" y="2724326"/>
                  <a:ext cx="671119" cy="4865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88419F6-1F9C-4D7B-998C-900F462B83F3}"/>
                    </a:ext>
                  </a:extLst>
                </p:cNvPr>
                <p:cNvSpPr/>
                <p:nvPr/>
              </p:nvSpPr>
              <p:spPr>
                <a:xfrm>
                  <a:off x="2072081" y="2724326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88419F6-1F9C-4D7B-998C-900F462B83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081" y="2724326"/>
                  <a:ext cx="872455" cy="4865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B33632A-F09F-41F6-8AA7-84BAE927BB20}"/>
                    </a:ext>
                  </a:extLst>
                </p:cNvPr>
                <p:cNvSpPr/>
                <p:nvPr/>
              </p:nvSpPr>
              <p:spPr>
                <a:xfrm>
                  <a:off x="4060273" y="2724326"/>
                  <a:ext cx="453004" cy="4865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B33632A-F09F-41F6-8AA7-84BAE927B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273" y="2724326"/>
                  <a:ext cx="453004" cy="4865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3FC9011-AE74-41AD-A61C-CDB0F9909672}"/>
                    </a:ext>
                  </a:extLst>
                </p:cNvPr>
                <p:cNvSpPr/>
                <p:nvPr/>
              </p:nvSpPr>
              <p:spPr>
                <a:xfrm>
                  <a:off x="4513277" y="2724324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3FC9011-AE74-41AD-A61C-CDB0F99096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277" y="2724324"/>
                  <a:ext cx="872455" cy="4865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C17233F-E530-46A7-8D75-8A84EF6C3533}"/>
                    </a:ext>
                  </a:extLst>
                </p:cNvPr>
                <p:cNvSpPr/>
                <p:nvPr/>
              </p:nvSpPr>
              <p:spPr>
                <a:xfrm>
                  <a:off x="6233018" y="2724324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C17233F-E530-46A7-8D75-8A84EF6C35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018" y="2724324"/>
                  <a:ext cx="872455" cy="4865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7A8BEB-20B6-4ECE-BB81-4D7BB6AC9A2C}"/>
                    </a:ext>
                  </a:extLst>
                </p:cNvPr>
                <p:cNvSpPr/>
                <p:nvPr/>
              </p:nvSpPr>
              <p:spPr>
                <a:xfrm>
                  <a:off x="2944536" y="2724324"/>
                  <a:ext cx="1115734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7A8BEB-20B6-4ECE-BB81-4D7BB6AC9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36" y="2724324"/>
                  <a:ext cx="1115734" cy="4865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A50548B-98A9-4B6E-AD6E-5835B86A2BE1}"/>
                    </a:ext>
                  </a:extLst>
                </p:cNvPr>
                <p:cNvSpPr/>
                <p:nvPr/>
              </p:nvSpPr>
              <p:spPr>
                <a:xfrm>
                  <a:off x="5385732" y="2724324"/>
                  <a:ext cx="847286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A50548B-98A9-4B6E-AD6E-5835B86A2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732" y="2724324"/>
                  <a:ext cx="847286" cy="4865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9A02B1B-33B4-4B9C-A824-8EFFEBF2DA2E}"/>
              </a:ext>
            </a:extLst>
          </p:cNvPr>
          <p:cNvGrpSpPr/>
          <p:nvPr/>
        </p:nvGrpSpPr>
        <p:grpSpPr>
          <a:xfrm>
            <a:off x="1400962" y="3462555"/>
            <a:ext cx="5704511" cy="486563"/>
            <a:chOff x="1400962" y="3462555"/>
            <a:chExt cx="5704511" cy="486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5DA14F5-EA82-453E-B5AD-ADDFA98CF77E}"/>
                    </a:ext>
                  </a:extLst>
                </p:cNvPr>
                <p:cNvSpPr/>
                <p:nvPr/>
              </p:nvSpPr>
              <p:spPr>
                <a:xfrm>
                  <a:off x="1400962" y="3462557"/>
                  <a:ext cx="671119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5DA14F5-EA82-453E-B5AD-ADDFA98CF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962" y="3462557"/>
                  <a:ext cx="671119" cy="4865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D19FB90-D149-404E-BF1F-B887BB070175}"/>
                    </a:ext>
                  </a:extLst>
                </p:cNvPr>
                <p:cNvSpPr/>
                <p:nvPr/>
              </p:nvSpPr>
              <p:spPr>
                <a:xfrm>
                  <a:off x="2072081" y="3462557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D19FB90-D149-404E-BF1F-B887BB070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081" y="3462557"/>
                  <a:ext cx="872455" cy="4865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E109CCA-6F18-4140-A77F-8CF665F94B42}"/>
                    </a:ext>
                  </a:extLst>
                </p:cNvPr>
                <p:cNvSpPr/>
                <p:nvPr/>
              </p:nvSpPr>
              <p:spPr>
                <a:xfrm>
                  <a:off x="4513277" y="3462555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E109CCA-6F18-4140-A77F-8CF665F94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277" y="3462555"/>
                  <a:ext cx="872455" cy="4865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8DD614E-D082-4EA1-B531-0983B2BE6629}"/>
                    </a:ext>
                  </a:extLst>
                </p:cNvPr>
                <p:cNvSpPr/>
                <p:nvPr/>
              </p:nvSpPr>
              <p:spPr>
                <a:xfrm>
                  <a:off x="6233018" y="3462555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8DD614E-D082-4EA1-B531-0983B2BE6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018" y="3462555"/>
                  <a:ext cx="872455" cy="4865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E48D610-F61A-4EF6-AE69-8D857173307C}"/>
                    </a:ext>
                  </a:extLst>
                </p:cNvPr>
                <p:cNvSpPr/>
                <p:nvPr/>
              </p:nvSpPr>
              <p:spPr>
                <a:xfrm>
                  <a:off x="2944536" y="3462555"/>
                  <a:ext cx="1115734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E48D610-F61A-4EF6-AE69-8D85717330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36" y="3462555"/>
                  <a:ext cx="1115734" cy="48656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FAACE63-B30F-45CD-A821-5120BBDE774F}"/>
                    </a:ext>
                  </a:extLst>
                </p:cNvPr>
                <p:cNvSpPr/>
                <p:nvPr/>
              </p:nvSpPr>
              <p:spPr>
                <a:xfrm>
                  <a:off x="5385732" y="3462555"/>
                  <a:ext cx="847286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FAACE63-B30F-45CD-A821-5120BBDE77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732" y="3462555"/>
                  <a:ext cx="847286" cy="4865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99441B9-225E-48DC-B56A-51DBBDCA55E6}"/>
              </a:ext>
            </a:extLst>
          </p:cNvPr>
          <p:cNvGrpSpPr/>
          <p:nvPr/>
        </p:nvGrpSpPr>
        <p:grpSpPr>
          <a:xfrm>
            <a:off x="1400962" y="4279429"/>
            <a:ext cx="5251504" cy="486563"/>
            <a:chOff x="1400962" y="4279429"/>
            <a:chExt cx="5251504" cy="486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835A06D-F13A-45C4-862D-C0EE68BF24C4}"/>
                    </a:ext>
                  </a:extLst>
                </p:cNvPr>
                <p:cNvSpPr/>
                <p:nvPr/>
              </p:nvSpPr>
              <p:spPr>
                <a:xfrm>
                  <a:off x="1400962" y="4279431"/>
                  <a:ext cx="671119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835A06D-F13A-45C4-862D-C0EE68BF2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962" y="4279431"/>
                  <a:ext cx="671119" cy="48656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01F22FD-0D6A-4C87-B947-73BDA57CB7DF}"/>
                    </a:ext>
                  </a:extLst>
                </p:cNvPr>
                <p:cNvSpPr/>
                <p:nvPr/>
              </p:nvSpPr>
              <p:spPr>
                <a:xfrm>
                  <a:off x="2072081" y="4279431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01F22FD-0D6A-4C87-B947-73BDA57CB7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081" y="4279431"/>
                  <a:ext cx="872455" cy="4865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C8318D4B-723A-4C8D-8759-015B6BD1FFF1}"/>
                    </a:ext>
                  </a:extLst>
                </p:cNvPr>
                <p:cNvSpPr/>
                <p:nvPr/>
              </p:nvSpPr>
              <p:spPr>
                <a:xfrm>
                  <a:off x="4060270" y="4279429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C8318D4B-723A-4C8D-8759-015B6BD1F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270" y="4279429"/>
                  <a:ext cx="872455" cy="4865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17233F8-3EBB-470C-847F-4466722239AA}"/>
                    </a:ext>
                  </a:extLst>
                </p:cNvPr>
                <p:cNvSpPr/>
                <p:nvPr/>
              </p:nvSpPr>
              <p:spPr>
                <a:xfrm>
                  <a:off x="5780011" y="4279429"/>
                  <a:ext cx="872455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17233F8-3EBB-470C-847F-446672223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011" y="4279429"/>
                  <a:ext cx="872455" cy="48656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F8E9606-9C00-48CC-9791-6B16F4E153BD}"/>
                    </a:ext>
                  </a:extLst>
                </p:cNvPr>
                <p:cNvSpPr/>
                <p:nvPr/>
              </p:nvSpPr>
              <p:spPr>
                <a:xfrm>
                  <a:off x="2944536" y="4279429"/>
                  <a:ext cx="1115734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F8E9606-9C00-48CC-9791-6B16F4E153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36" y="4279429"/>
                  <a:ext cx="1115734" cy="48656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CA56334-0C5D-47A8-9708-24265D299E13}"/>
                    </a:ext>
                  </a:extLst>
                </p:cNvPr>
                <p:cNvSpPr/>
                <p:nvPr/>
              </p:nvSpPr>
              <p:spPr>
                <a:xfrm>
                  <a:off x="4932725" y="4279429"/>
                  <a:ext cx="847286" cy="4865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CA56334-0C5D-47A8-9708-24265D299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725" y="4279429"/>
                  <a:ext cx="847286" cy="48656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772C102-36D9-45AD-8A5F-C29117979BDE}"/>
              </a:ext>
            </a:extLst>
          </p:cNvPr>
          <p:cNvCxnSpPr>
            <a:cxnSpLocks/>
          </p:cNvCxnSpPr>
          <p:nvPr/>
        </p:nvCxnSpPr>
        <p:spPr>
          <a:xfrm flipV="1">
            <a:off x="4060270" y="2260752"/>
            <a:ext cx="0" cy="283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88A469F-71F6-456B-ABC8-FC5A5603BC67}"/>
                  </a:ext>
                </a:extLst>
              </p:cNvPr>
              <p:cNvSpPr txBox="1"/>
              <p:nvPr/>
            </p:nvSpPr>
            <p:spPr>
              <a:xfrm>
                <a:off x="167779" y="2260752"/>
                <a:ext cx="38924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的完成时间不超过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88A469F-71F6-456B-ABC8-FC5A5603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9" y="2260752"/>
                <a:ext cx="3892490" cy="390748"/>
              </a:xfrm>
              <a:prstGeom prst="rect">
                <a:avLst/>
              </a:prstGeom>
              <a:blipFill>
                <a:blip r:embed="rId19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CC2902-0BA8-49FD-89BB-CC18DD8BE86B}"/>
                  </a:ext>
                </a:extLst>
              </p:cNvPr>
              <p:cNvSpPr txBox="1"/>
              <p:nvPr/>
            </p:nvSpPr>
            <p:spPr>
              <a:xfrm>
                <a:off x="4286775" y="2209345"/>
                <a:ext cx="253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的完成时间不超过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CC2902-0BA8-49FD-89BB-CC18DD8B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75" y="2209345"/>
                <a:ext cx="2533458" cy="369332"/>
              </a:xfrm>
              <a:prstGeom prst="rect">
                <a:avLst/>
              </a:prstGeom>
              <a:blipFill>
                <a:blip r:embed="rId20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FD896-7758-46EB-9A9F-4E76BEEC7E86}"/>
                  </a:ext>
                </a:extLst>
              </p:cNvPr>
              <p:cNvSpPr txBox="1"/>
              <p:nvPr/>
            </p:nvSpPr>
            <p:spPr>
              <a:xfrm>
                <a:off x="4286775" y="4852800"/>
                <a:ext cx="297809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的完成时间不超过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FD896-7758-46EB-9A9F-4E76BEEC7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75" y="4852800"/>
                <a:ext cx="2978092" cy="390748"/>
              </a:xfrm>
              <a:prstGeom prst="rect">
                <a:avLst/>
              </a:prstGeom>
              <a:blipFill>
                <a:blip r:embed="rId21"/>
                <a:stretch>
                  <a:fillRect t="-4688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9121A9-81C6-486A-809F-144B389680E8}"/>
                  </a:ext>
                </a:extLst>
              </p:cNvPr>
              <p:cNvSpPr txBox="1"/>
              <p:nvPr/>
            </p:nvSpPr>
            <p:spPr>
              <a:xfrm>
                <a:off x="192947" y="4838814"/>
                <a:ext cx="38924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的完成时间不超过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9121A9-81C6-486A-809F-144B3896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4838814"/>
                <a:ext cx="3892490" cy="390748"/>
              </a:xfrm>
              <a:prstGeom prst="rect">
                <a:avLst/>
              </a:prstGeom>
              <a:blipFill>
                <a:blip r:embed="rId22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77F9045-F083-40F7-93BB-96BB854F2109}"/>
              </a:ext>
            </a:extLst>
          </p:cNvPr>
          <p:cNvSpPr txBox="1"/>
          <p:nvPr/>
        </p:nvSpPr>
        <p:spPr>
          <a:xfrm>
            <a:off x="5901656" y="5791572"/>
            <a:ext cx="272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修改后右侧任务的最晚完成时间大于左侧任务的最晚完成时间！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008C70-0D40-4943-B3DF-3C9C0F178129}"/>
              </a:ext>
            </a:extLst>
          </p:cNvPr>
          <p:cNvCxnSpPr/>
          <p:nvPr/>
        </p:nvCxnSpPr>
        <p:spPr>
          <a:xfrm flipH="1" flipV="1">
            <a:off x="4420998" y="5889072"/>
            <a:ext cx="2306973" cy="1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749994B-F22C-4D61-9C41-25F7FE8F8971}"/>
              </a:ext>
            </a:extLst>
          </p:cNvPr>
          <p:cNvCxnSpPr/>
          <p:nvPr/>
        </p:nvCxnSpPr>
        <p:spPr>
          <a:xfrm flipH="1">
            <a:off x="5356368" y="6253237"/>
            <a:ext cx="190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2919BCA-1AFE-4F06-BB55-BC63F6AB1AF0}"/>
              </a:ext>
            </a:extLst>
          </p:cNvPr>
          <p:cNvGrpSpPr/>
          <p:nvPr/>
        </p:nvGrpSpPr>
        <p:grpSpPr>
          <a:xfrm>
            <a:off x="343949" y="2717887"/>
            <a:ext cx="671096" cy="2048103"/>
            <a:chOff x="343949" y="2717887"/>
            <a:chExt cx="671096" cy="2048103"/>
          </a:xfrm>
        </p:grpSpPr>
        <p:sp>
          <p:nvSpPr>
            <p:cNvPr id="44" name="箭头: 下 43">
              <a:extLst>
                <a:ext uri="{FF2B5EF4-FFF2-40B4-BE49-F238E27FC236}">
                  <a16:creationId xmlns:a16="http://schemas.microsoft.com/office/drawing/2014/main" id="{98C284C7-A3A8-441B-9F60-E370410C5EFA}"/>
                </a:ext>
              </a:extLst>
            </p:cNvPr>
            <p:cNvSpPr/>
            <p:nvPr/>
          </p:nvSpPr>
          <p:spPr>
            <a:xfrm>
              <a:off x="763398" y="2724324"/>
              <a:ext cx="251647" cy="20416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45D3835-D769-4A3F-985A-F386E1F9B2E8}"/>
                </a:ext>
              </a:extLst>
            </p:cNvPr>
            <p:cNvSpPr txBox="1"/>
            <p:nvPr/>
          </p:nvSpPr>
          <p:spPr>
            <a:xfrm>
              <a:off x="343949" y="2717887"/>
              <a:ext cx="57044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构造剩余子问题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CDFFA43-3AA6-432C-9353-F96E409B7B64}"/>
              </a:ext>
            </a:extLst>
          </p:cNvPr>
          <p:cNvGrpSpPr/>
          <p:nvPr/>
        </p:nvGrpSpPr>
        <p:grpSpPr>
          <a:xfrm>
            <a:off x="7499752" y="2655602"/>
            <a:ext cx="855641" cy="2095126"/>
            <a:chOff x="7499752" y="2655602"/>
            <a:chExt cx="855641" cy="2095126"/>
          </a:xfrm>
        </p:grpSpPr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B6E0666A-15F3-4C24-97F9-3DCFB7BD78C6}"/>
                </a:ext>
              </a:extLst>
            </p:cNvPr>
            <p:cNvSpPr/>
            <p:nvPr/>
          </p:nvSpPr>
          <p:spPr>
            <a:xfrm rot="10800000">
              <a:off x="7499752" y="2655602"/>
              <a:ext cx="251647" cy="20416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82A1A3B-0623-4694-8222-014B91C983A0}"/>
                </a:ext>
              </a:extLst>
            </p:cNvPr>
            <p:cNvSpPr txBox="1"/>
            <p:nvPr/>
          </p:nvSpPr>
          <p:spPr>
            <a:xfrm>
              <a:off x="7784944" y="2719403"/>
              <a:ext cx="57044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构造原问题的解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9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778" y="427838"/>
                <a:ext cx="8976221" cy="628335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优化子结构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𝑎𝑟𝑔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的最优调度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中的任务按照最晚完成时间升序排列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  <a:r>
                  <a:rPr lang="zh-CN" altLang="en-US" dirty="0">
                    <a:ea typeface="华文新魏" panose="02010800040101010101" pitchFamily="2" charset="-122"/>
                  </a:rPr>
                  <a:t>复制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中的元素到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修改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中的元素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;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;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其余任务顺序不变得到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的最优调度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中任务按照最晚完成时间升序排列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证明要点：易知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中任务按照最晚完成时间升序排列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的最优调度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的最优调度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中任务按照最晚完成时间升序排列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于是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中最晚完成时间大于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任务向后延时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将得到三个部分：</a:t>
                </a:r>
                <a:r>
                  <a:rPr lang="en-US" altLang="zh-CN" dirty="0"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中最晚完成时间不大于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任务序列；长度为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的空闲时间；</a:t>
                </a:r>
                <a:r>
                  <a:rPr lang="en-US" altLang="zh-CN" dirty="0"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中最晚完成时间大于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任务序列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置于空闲时间将得到一个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的调度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′′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′′′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+1&gt;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+1=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的最优调度矛盾！因此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的最优调度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中任务按照最晚完成时间升序排列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F71B4C-A196-469C-9223-0CDD158EB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778" y="427838"/>
                <a:ext cx="8976221" cy="6283356"/>
              </a:xfrm>
              <a:blipFill>
                <a:blip r:embed="rId2"/>
                <a:stretch>
                  <a:fillRect l="-1223" t="-1843" r="-951" b="-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7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DD0966-B003-471C-86D0-C92BF7923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007" y="159390"/>
                <a:ext cx="8229600" cy="65098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Optimal-plan(A)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Input: A={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 |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=1,2,…,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}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={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}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←∅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1,…,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3. 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4.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𝑝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𝑎𝑟𝑔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5.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5.     For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𝑞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 startAt="6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7.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8.          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9.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10.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11.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12.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|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并将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中元素按照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升序排序</a:t>
                </a:r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15. Return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𝑃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DD0966-B003-471C-86D0-C92BF7923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007" y="159390"/>
                <a:ext cx="8229600" cy="6509857"/>
              </a:xfrm>
              <a:blipFill>
                <a:blip r:embed="rId2"/>
                <a:stretch>
                  <a:fillRect l="-667" t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79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1175</Words>
  <Application>Microsoft Office PowerPoint</Application>
  <PresentationFormat>全屏显示(4:3)</PresentationFormat>
  <Paragraphs>101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Jasper King</dc:creator>
  <cp:lastModifiedBy>Jasper King</cp:lastModifiedBy>
  <cp:revision>82</cp:revision>
  <dcterms:created xsi:type="dcterms:W3CDTF">2020-10-21T10:36:42Z</dcterms:created>
  <dcterms:modified xsi:type="dcterms:W3CDTF">2020-10-22T09:38:45Z</dcterms:modified>
</cp:coreProperties>
</file>