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449" r:id="rId2"/>
    <p:sldId id="624" r:id="rId3"/>
    <p:sldId id="658" r:id="rId4"/>
    <p:sldId id="659" r:id="rId5"/>
    <p:sldId id="625" r:id="rId6"/>
    <p:sldId id="627" r:id="rId7"/>
    <p:sldId id="631" r:id="rId8"/>
    <p:sldId id="632" r:id="rId9"/>
    <p:sldId id="639" r:id="rId10"/>
    <p:sldId id="633" r:id="rId11"/>
    <p:sldId id="638" r:id="rId12"/>
    <p:sldId id="634" r:id="rId13"/>
    <p:sldId id="637" r:id="rId14"/>
    <p:sldId id="635" r:id="rId15"/>
    <p:sldId id="636" r:id="rId16"/>
    <p:sldId id="640" r:id="rId17"/>
    <p:sldId id="641" r:id="rId18"/>
    <p:sldId id="642" r:id="rId19"/>
    <p:sldId id="644" r:id="rId20"/>
    <p:sldId id="645" r:id="rId21"/>
    <p:sldId id="646" r:id="rId22"/>
    <p:sldId id="660" r:id="rId23"/>
    <p:sldId id="647" r:id="rId24"/>
    <p:sldId id="648" r:id="rId25"/>
    <p:sldId id="649" r:id="rId26"/>
    <p:sldId id="650" r:id="rId27"/>
    <p:sldId id="652" r:id="rId28"/>
    <p:sldId id="651" r:id="rId29"/>
    <p:sldId id="656" r:id="rId30"/>
    <p:sldId id="662" r:id="rId31"/>
    <p:sldId id="661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CC00"/>
    <a:srgbClr val="008000"/>
    <a:srgbClr val="A50021"/>
    <a:srgbClr val="006600"/>
    <a:srgbClr val="CCCCFF"/>
    <a:srgbClr val="9966FF"/>
    <a:srgbClr val="99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3" autoAdjust="0"/>
    <p:restoredTop sz="66436" autoAdjust="0"/>
  </p:normalViewPr>
  <p:slideViewPr>
    <p:cSldViewPr>
      <p:cViewPr varScale="1">
        <p:scale>
          <a:sx n="116" d="100"/>
          <a:sy n="116" d="100"/>
        </p:scale>
        <p:origin x="14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7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7B31-D701-4474-8BBD-6BE4F4512F28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F0C8E-B962-47CC-9AB8-51D9324A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3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8FAE6-6E3B-4C5A-8203-E4674750A7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246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ABC20-E01C-4198-82B4-CFC3C5E5FF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49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CE16752-73A1-4AB0-A37B-FBC520AAAADC}" type="slidenum"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5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2"/>
          <p:cNvSpPr>
            <a:spLocks noGrp="1"/>
          </p:cNvSpPr>
          <p:nvPr>
            <p:ph type="ctrTitle"/>
          </p:nvPr>
        </p:nvSpPr>
        <p:spPr>
          <a:xfrm>
            <a:off x="685800" y="1628801"/>
            <a:ext cx="7772400" cy="197165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0000FF"/>
                </a:solidFill>
              </a:rPr>
              <a:t>Day10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：</a:t>
            </a:r>
            <a:r>
              <a:rPr lang="en-US" altLang="zh-CN" sz="2800" b="1" dirty="0" smtClean="0"/>
              <a:t>Ajax &amp; Json</a:t>
            </a:r>
            <a:endParaRPr lang="en-US" altLang="zh-CN" sz="2800" dirty="0">
              <a:solidFill>
                <a:srgbClr val="008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4" r="16283" b="27273"/>
          <a:stretch/>
        </p:blipFill>
        <p:spPr>
          <a:xfrm>
            <a:off x="6012160" y="3501009"/>
            <a:ext cx="2016224" cy="20162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180" y="5373216"/>
            <a:ext cx="1876425" cy="561975"/>
          </a:xfrm>
          <a:prstGeom prst="rect">
            <a:avLst/>
          </a:prstGeom>
        </p:spPr>
      </p:pic>
      <p:sp>
        <p:nvSpPr>
          <p:cNvPr id="8" name="副标题 3"/>
          <p:cNvSpPr>
            <a:spLocks noGrp="1"/>
          </p:cNvSpPr>
          <p:nvPr>
            <p:ph type="subTitle" idx="1"/>
          </p:nvPr>
        </p:nvSpPr>
        <p:spPr>
          <a:xfrm>
            <a:off x="1695998" y="3693603"/>
            <a:ext cx="4280520" cy="1631033"/>
          </a:xfrm>
        </p:spPr>
        <p:txBody>
          <a:bodyPr/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</a:rPr>
              <a:t>课程编号：</a:t>
            </a:r>
            <a:r>
              <a:rPr lang="en-US" altLang="zh-CN" sz="2000" dirty="0"/>
              <a:t>SE33625</a:t>
            </a:r>
          </a:p>
          <a:p>
            <a:pPr algn="l"/>
            <a:r>
              <a:rPr lang="zh-CN" altLang="en-US" sz="2000" dirty="0" smtClean="0">
                <a:solidFill>
                  <a:srgbClr val="0000FF"/>
                </a:solidFill>
              </a:rPr>
              <a:t>授课</a:t>
            </a:r>
            <a:r>
              <a:rPr lang="zh-CN" altLang="en-US" sz="2000" dirty="0">
                <a:solidFill>
                  <a:srgbClr val="0000FF"/>
                </a:solidFill>
              </a:rPr>
              <a:t>对象：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级软件工程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服务科学</a:t>
            </a:r>
            <a:endParaRPr lang="en-US" altLang="zh-CN" sz="2000" dirty="0"/>
          </a:p>
          <a:p>
            <a:pPr algn="l"/>
            <a:r>
              <a:rPr lang="zh-CN" altLang="en-US" sz="2000" dirty="0">
                <a:solidFill>
                  <a:srgbClr val="0000FF"/>
                </a:solidFill>
              </a:rPr>
              <a:t>主讲教师</a:t>
            </a:r>
            <a:r>
              <a:rPr lang="zh-CN" altLang="en-US" sz="2000" dirty="0"/>
              <a:t>：辛国</a:t>
            </a:r>
            <a:r>
              <a:rPr lang="zh-CN" altLang="en-US" sz="2000" dirty="0" smtClean="0"/>
              <a:t>栋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</a:rPr>
              <a:t>Email</a:t>
            </a:r>
            <a:r>
              <a:rPr lang="zh-CN" altLang="en-US" sz="2000" dirty="0" smtClean="0">
                <a:solidFill>
                  <a:srgbClr val="0000FF"/>
                </a:solidFill>
              </a:rPr>
              <a:t>：</a:t>
            </a:r>
            <a:r>
              <a:rPr lang="en-US" altLang="zh-CN" sz="2000" dirty="0" smtClean="0"/>
              <a:t>gdxin@hit.edu.cn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6784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Ajax</a:t>
            </a:r>
            <a:r>
              <a:rPr lang="zh-CN" altLang="en-US" dirty="0"/>
              <a:t>异步请求</a:t>
            </a:r>
            <a:r>
              <a:rPr lang="zh-CN" altLang="en-US" dirty="0" smtClean="0"/>
              <a:t>原生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(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417638"/>
            <a:ext cx="8229600" cy="5051380"/>
          </a:xfrm>
          <a:prstGeom prst="rect">
            <a:avLst/>
          </a:prstGeom>
          <a:ln>
            <a:solidFill>
              <a:srgbClr val="0000FF"/>
            </a:solidFill>
            <a:prstDash val="dash"/>
          </a:ln>
        </p:spPr>
        <p:txBody>
          <a:bodyPr wrap="square">
            <a:noAutofit/>
          </a:bodyPr>
          <a:lstStyle/>
          <a:p>
            <a:pPr lvl="0" eaLnBrk="0" hangingPunct="0"/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function 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fun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发送异步请求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// 1. 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创建核心对象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dirty="0" err="1" smtClean="0">
                <a:solidFill>
                  <a:srgbClr val="0033B3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 smtClean="0">
                <a:solidFill>
                  <a:srgbClr val="248F8F"/>
                </a:solidFill>
                <a:latin typeface="Consolas" panose="020B0609020204030204" pitchFamily="49" charset="0"/>
              </a:rPr>
              <a:t>xhttp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if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830091"/>
                </a:solidFill>
                <a:latin typeface="Consolas" panose="020B0609020204030204" pitchFamily="49" charset="0"/>
              </a:rPr>
              <a:t>window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830091"/>
                </a:solidFill>
                <a:latin typeface="Consolas" panose="020B0609020204030204" pitchFamily="49" charset="0"/>
              </a:rPr>
              <a:t>XMLHttpRequest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 smtClean="0">
                <a:solidFill>
                  <a:srgbClr val="248F8F"/>
                </a:solidFill>
                <a:latin typeface="Consolas" panose="020B0609020204030204" pitchFamily="49" charset="0"/>
              </a:rPr>
              <a:t>xhttp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830091"/>
                </a:solidFill>
                <a:latin typeface="Consolas" panose="020B0609020204030204" pitchFamily="49" charset="0"/>
              </a:rPr>
              <a:t>XMLHttpRequest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else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// code for IE6, IE5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248F8F"/>
                </a:solidFill>
                <a:latin typeface="Consolas" panose="020B0609020204030204" pitchFamily="49" charset="0"/>
              </a:rPr>
              <a:t>xhttp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830091"/>
                </a:solidFill>
                <a:latin typeface="Consolas" panose="020B0609020204030204" pitchFamily="49" charset="0"/>
              </a:rPr>
              <a:t>ActiveXObject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“Microsoft.XMLHTTP”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 2. </a:t>
            </a:r>
            <a:r>
              <a:rPr lang="zh-CN" altLang="zh-CN" sz="1400" i="1" dirty="0" smtClean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建立链接</a:t>
            </a:r>
            <a:br>
              <a:rPr lang="zh-CN" altLang="zh-CN" sz="1400" i="1" dirty="0" smtClean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i="1" dirty="0" smtClean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dirty="0" smtClean="0">
                <a:solidFill>
                  <a:srgbClr val="248F8F"/>
                </a:solidFill>
                <a:latin typeface="Consolas" panose="020B0609020204030204" pitchFamily="49" charset="0"/>
              </a:rPr>
              <a:t>xhttp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7A7A43"/>
                </a:solidFill>
                <a:latin typeface="Consolas" panose="020B0609020204030204" pitchFamily="49" charset="0"/>
              </a:rPr>
              <a:t>open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“GET”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“ajaxServlet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?username=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tom”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true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// 3. 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发送</a:t>
            </a:r>
            <a:r>
              <a:rPr lang="zh-CN" altLang="zh-CN" sz="1400" i="1" dirty="0" smtClean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请求</a:t>
            </a:r>
            <a:r>
              <a:rPr lang="zh-CN" altLang="en-US" sz="1400" i="1" dirty="0" smtClean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1400" i="1" dirty="0" smtClean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带参数，向服务器发送请求（用于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 POST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）表示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post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1400" i="1" dirty="0" smtClean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400" dirty="0">
                <a:solidFill>
                  <a:srgbClr val="248F8F"/>
                </a:solidFill>
                <a:latin typeface="Consolas" panose="020B0609020204030204" pitchFamily="49" charset="0"/>
              </a:rPr>
              <a:t>xhttp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7A7A43"/>
                </a:solidFill>
                <a:latin typeface="Consolas" panose="020B0609020204030204" pitchFamily="49" charset="0"/>
              </a:rPr>
              <a:t>send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// 4 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接收并处理来自服务器的结果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i="1" dirty="0" smtClean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dirty="0">
                <a:solidFill>
                  <a:srgbClr val="248F8F"/>
                </a:solidFill>
                <a:latin typeface="Consolas" panose="020B0609020204030204" pitchFamily="49" charset="0"/>
              </a:rPr>
              <a:t>xhttp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onreadystatechange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function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if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readyState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4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&amp;&amp;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status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200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获取服务器的响应结果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var </a:t>
            </a:r>
            <a:r>
              <a:rPr lang="zh-CN" altLang="zh-CN" sz="1400" dirty="0">
                <a:solidFill>
                  <a:srgbClr val="248F8F"/>
                </a:solidFill>
                <a:latin typeface="Consolas" panose="020B0609020204030204" pitchFamily="49" charset="0"/>
              </a:rPr>
              <a:t>responseText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248F8F"/>
                </a:solidFill>
                <a:latin typeface="Consolas" panose="020B0609020204030204" pitchFamily="49" charset="0"/>
              </a:rPr>
              <a:t>xhttp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responseText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alert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248F8F"/>
                </a:solidFill>
                <a:latin typeface="Consolas" panose="020B0609020204030204" pitchFamily="49" charset="0"/>
              </a:rPr>
              <a:t>responseText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5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Ajax</a:t>
            </a:r>
            <a:r>
              <a:rPr lang="zh-CN" altLang="en-US" dirty="0"/>
              <a:t>异步请求原生</a:t>
            </a:r>
            <a:r>
              <a:rPr lang="en-US" altLang="zh-CN" dirty="0" err="1"/>
              <a:t>javaScript</a:t>
            </a:r>
            <a:r>
              <a:rPr lang="zh-CN" altLang="en-US" dirty="0"/>
              <a:t>实现</a:t>
            </a:r>
            <a:r>
              <a:rPr lang="en-US" altLang="zh-CN" dirty="0"/>
              <a:t>(</a:t>
            </a:r>
            <a:r>
              <a:rPr lang="zh-CN" altLang="en-US" dirty="0"/>
              <a:t>了解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772816"/>
            <a:ext cx="8036174" cy="418576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doPost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HttpServletRequest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request,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HttpServletResponse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response)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ServletException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//0.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解决乱码的问题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response.setContentType("text/html;charset=utf-8");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//1.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获取请求参数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username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request.getParameter(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模拟处理业务逻辑。耗时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秒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InterruptedException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e.printStackTrace();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//2.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打印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username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//3.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响应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response.getWriter().write(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"hello: 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response.getWriter().write("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您好！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" + username);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0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Ajax</a:t>
            </a:r>
            <a:r>
              <a:rPr lang="zh-CN" altLang="en-US" dirty="0"/>
              <a:t>原生</a:t>
            </a:r>
            <a:r>
              <a:rPr lang="en-US" altLang="zh-CN" dirty="0" err="1"/>
              <a:t>javaScript</a:t>
            </a:r>
            <a:r>
              <a:rPr lang="zh-CN" altLang="en-US" dirty="0"/>
              <a:t>实现</a:t>
            </a:r>
            <a:r>
              <a:rPr lang="en-US" altLang="zh-CN" dirty="0"/>
              <a:t>(</a:t>
            </a:r>
            <a:r>
              <a:rPr lang="zh-CN" altLang="en-US" dirty="0"/>
              <a:t>了解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altLang="zh-CN" dirty="0" err="1"/>
              <a:t>XMLHttpRequest</a:t>
            </a:r>
            <a:r>
              <a:rPr lang="en-US" altLang="zh-CN" dirty="0"/>
              <a:t> </a:t>
            </a:r>
            <a:r>
              <a:rPr lang="zh-CN" altLang="en-US" dirty="0" smtClean="0"/>
              <a:t>对象的方法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68945"/>
              </p:ext>
            </p:extLst>
          </p:nvPr>
        </p:nvGraphicFramePr>
        <p:xfrm>
          <a:off x="827584" y="1916832"/>
          <a:ext cx="7859216" cy="4722390"/>
        </p:xfrm>
        <a:graphic>
          <a:graphicData uri="http://schemas.openxmlformats.org/drawingml/2006/table">
            <a:tbl>
              <a:tblPr/>
              <a:tblGrid>
                <a:gridCol w="3004994"/>
                <a:gridCol w="4854222"/>
              </a:tblGrid>
              <a:tr h="216783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方法</a:t>
                      </a:r>
                    </a:p>
                  </a:txBody>
                  <a:tcPr marL="79795" marR="79795" marT="79795" marB="79795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描述</a:t>
                      </a:r>
                    </a:p>
                  </a:txBody>
                  <a:tcPr marL="79795" marR="79795" marT="79795" marB="79795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37344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</a:rPr>
                        <a:t>XMLHttpRequest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71815" marR="71815" marT="71815" marB="718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  <a:latin typeface="Consolas" panose="020B0609020204030204" pitchFamily="49" charset="0"/>
                        </a:rPr>
                        <a:t>创建新的 </a:t>
                      </a:r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XMLHttpRequest </a:t>
                      </a:r>
                      <a:r>
                        <a:rPr lang="zh-CN" altLang="en-US" sz="1600">
                          <a:effectLst/>
                          <a:latin typeface="Consolas" panose="020B0609020204030204" pitchFamily="49" charset="0"/>
                        </a:rPr>
                        <a:t>对象</a:t>
                      </a:r>
                    </a:p>
                  </a:txBody>
                  <a:tcPr marL="71815" marR="71815" marT="71815" marB="718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344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abort()</a:t>
                      </a:r>
                    </a:p>
                  </a:txBody>
                  <a:tcPr marL="71815" marR="71815" marT="71815" marB="718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  <a:latin typeface="Consolas" panose="020B0609020204030204" pitchFamily="49" charset="0"/>
                        </a:rPr>
                        <a:t>取消当前请求</a:t>
                      </a:r>
                    </a:p>
                  </a:txBody>
                  <a:tcPr marL="71815" marR="71815" marT="71815" marB="718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734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getAllResponseHeaders()</a:t>
                      </a:r>
                    </a:p>
                  </a:txBody>
                  <a:tcPr marL="71815" marR="71815" marT="71815" marB="718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  <a:latin typeface="Consolas" panose="020B0609020204030204" pitchFamily="49" charset="0"/>
                        </a:rPr>
                        <a:t>返回头部信息</a:t>
                      </a:r>
                    </a:p>
                  </a:txBody>
                  <a:tcPr marL="71815" marR="71815" marT="71815" marB="718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34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getResponseHeader()</a:t>
                      </a:r>
                    </a:p>
                  </a:txBody>
                  <a:tcPr marL="71815" marR="71815" marT="71815" marB="718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  <a:latin typeface="Consolas" panose="020B0609020204030204" pitchFamily="49" charset="0"/>
                        </a:rPr>
                        <a:t>返回特定的头部信息</a:t>
                      </a:r>
                    </a:p>
                  </a:txBody>
                  <a:tcPr marL="71815" marR="71815" marT="71815" marB="718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152248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open(</a:t>
                      </a:r>
                      <a:r>
                        <a:rPr lang="en-US" sz="1600" i="1">
                          <a:effectLst/>
                          <a:latin typeface="Consolas" panose="020B0609020204030204" pitchFamily="49" charset="0"/>
                        </a:rPr>
                        <a:t>method</a:t>
                      </a:r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600" i="1">
                          <a:effectLst/>
                          <a:latin typeface="Consolas" panose="020B0609020204030204" pitchFamily="49" charset="0"/>
                        </a:rPr>
                        <a:t>url</a:t>
                      </a:r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600" i="1">
                          <a:effectLst/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600" i="1">
                          <a:effectLst/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600" i="1">
                          <a:effectLst/>
                          <a:latin typeface="Consolas" panose="020B0609020204030204" pitchFamily="49" charset="0"/>
                        </a:rPr>
                        <a:t>psw</a:t>
                      </a:r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71815" marR="71815" marT="71815" marB="718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  <a:latin typeface="Consolas" panose="020B0609020204030204" pitchFamily="49" charset="0"/>
                        </a:rPr>
                        <a:t>规定请求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effectLst/>
                          <a:latin typeface="Consolas" panose="020B0609020204030204" pitchFamily="49" charset="0"/>
                        </a:rPr>
                        <a:t> method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：</a:t>
                      </a:r>
                      <a:r>
                        <a:rPr lang="zh-CN" altLang="en-US" sz="1600" dirty="0">
                          <a:effectLst/>
                          <a:latin typeface="Consolas" panose="020B0609020204030204" pitchFamily="49" charset="0"/>
                        </a:rPr>
                        <a:t>请求类型 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GET </a:t>
                      </a:r>
                      <a:r>
                        <a:rPr lang="zh-CN" altLang="en-US" sz="1600" dirty="0">
                          <a:effectLst/>
                          <a:latin typeface="Consolas" panose="020B0609020204030204" pitchFamily="49" charset="0"/>
                        </a:rPr>
                        <a:t>或 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POST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Consolas" panose="020B0609020204030204" pitchFamily="49" charset="0"/>
                        </a:rPr>
                        <a:t>url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：</a:t>
                      </a:r>
                      <a:r>
                        <a:rPr lang="zh-CN" altLang="en-US" sz="1600" dirty="0">
                          <a:effectLst/>
                          <a:latin typeface="Consolas" panose="020B0609020204030204" pitchFamily="49" charset="0"/>
                        </a:rPr>
                        <a:t>文件位置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Consolas" panose="020B0609020204030204" pitchFamily="49" charset="0"/>
                        </a:rPr>
                        <a:t>async：true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（</a:t>
                      </a:r>
                      <a:r>
                        <a:rPr lang="zh-CN" altLang="en-US" sz="1600" dirty="0">
                          <a:effectLst/>
                          <a:latin typeface="Consolas" panose="020B0609020204030204" pitchFamily="49" charset="0"/>
                        </a:rPr>
                        <a:t>异步）或 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false（</a:t>
                      </a:r>
                      <a:r>
                        <a:rPr lang="zh-CN" altLang="en-US" sz="1600" dirty="0">
                          <a:effectLst/>
                          <a:latin typeface="Consolas" panose="020B0609020204030204" pitchFamily="49" charset="0"/>
                        </a:rPr>
                        <a:t>同步）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effectLst/>
                          <a:latin typeface="Consolas" panose="020B0609020204030204" pitchFamily="49" charset="0"/>
                        </a:rPr>
                        <a:t> user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：</a:t>
                      </a:r>
                      <a:r>
                        <a:rPr lang="zh-CN" altLang="en-US" sz="1600" dirty="0">
                          <a:effectLst/>
                          <a:latin typeface="Consolas" panose="020B0609020204030204" pitchFamily="49" charset="0"/>
                        </a:rPr>
                        <a:t>可选的用户名称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Consolas" panose="020B0609020204030204" pitchFamily="49" charset="0"/>
                        </a:rPr>
                        <a:t>psw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：</a:t>
                      </a:r>
                      <a:r>
                        <a:rPr lang="zh-CN" altLang="en-US" sz="1600" dirty="0">
                          <a:effectLst/>
                          <a:latin typeface="Consolas" panose="020B0609020204030204" pitchFamily="49" charset="0"/>
                        </a:rPr>
                        <a:t>可选的密码</a:t>
                      </a:r>
                    </a:p>
                  </a:txBody>
                  <a:tcPr marL="71815" marR="71815" marT="71815" marB="718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34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send()</a:t>
                      </a:r>
                    </a:p>
                  </a:txBody>
                  <a:tcPr marL="71815" marR="71815" marT="71815" marB="718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  <a:latin typeface="Consolas" panose="020B0609020204030204" pitchFamily="49" charset="0"/>
                        </a:rPr>
                        <a:t>将请求发送到服务器，用于 </a:t>
                      </a:r>
                      <a:r>
                        <a:rPr lang="en-US" altLang="zh-CN" sz="1600" dirty="0">
                          <a:effectLst/>
                          <a:latin typeface="Consolas" panose="020B0609020204030204" pitchFamily="49" charset="0"/>
                        </a:rPr>
                        <a:t>GET </a:t>
                      </a:r>
                      <a:r>
                        <a:rPr lang="zh-CN" altLang="en-US" sz="1600" dirty="0">
                          <a:effectLst/>
                          <a:latin typeface="Consolas" panose="020B0609020204030204" pitchFamily="49" charset="0"/>
                        </a:rPr>
                        <a:t>请求</a:t>
                      </a:r>
                    </a:p>
                  </a:txBody>
                  <a:tcPr marL="71815" marR="71815" marT="71815" marB="718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734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send(</a:t>
                      </a:r>
                      <a:r>
                        <a:rPr lang="en-US" sz="1600" i="1"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71815" marR="71815" marT="71815" marB="718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  <a:latin typeface="Consolas" panose="020B0609020204030204" pitchFamily="49" charset="0"/>
                        </a:rPr>
                        <a:t>将请求发送到服务器，用于 </a:t>
                      </a:r>
                      <a:r>
                        <a:rPr lang="en-US" altLang="zh-CN" sz="1600" dirty="0">
                          <a:effectLst/>
                          <a:latin typeface="Consolas" panose="020B0609020204030204" pitchFamily="49" charset="0"/>
                        </a:rPr>
                        <a:t>POST </a:t>
                      </a:r>
                      <a:r>
                        <a:rPr lang="zh-CN" altLang="en-US" sz="1600" dirty="0">
                          <a:effectLst/>
                          <a:latin typeface="Consolas" panose="020B0609020204030204" pitchFamily="49" charset="0"/>
                        </a:rPr>
                        <a:t>请求</a:t>
                      </a:r>
                    </a:p>
                  </a:txBody>
                  <a:tcPr marL="71815" marR="71815" marT="71815" marB="718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344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</a:rPr>
                        <a:t>setRequestHeader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71815" marR="71815" marT="71815" marB="718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  <a:latin typeface="Consolas" panose="020B0609020204030204" pitchFamily="49" charset="0"/>
                        </a:rPr>
                        <a:t>向要发送的报头添加标签</a:t>
                      </a:r>
                      <a:r>
                        <a:rPr lang="en-US" altLang="zh-CN" sz="1600" dirty="0"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zh-CN" altLang="en-US" sz="1600" dirty="0">
                          <a:effectLst/>
                          <a:latin typeface="Consolas" panose="020B0609020204030204" pitchFamily="49" charset="0"/>
                        </a:rPr>
                        <a:t>值对</a:t>
                      </a:r>
                    </a:p>
                  </a:txBody>
                  <a:tcPr marL="71815" marR="71815" marT="71815" marB="718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3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Ajax</a:t>
            </a:r>
            <a:r>
              <a:rPr lang="zh-CN" altLang="en-US" dirty="0"/>
              <a:t>异步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(</a:t>
            </a:r>
            <a:r>
              <a:rPr lang="zh-CN" altLang="en-US" dirty="0" smtClean="0"/>
              <a:t>必须掌握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lang="zh-CN" altLang="en-US" dirty="0"/>
              <a:t>框架对</a:t>
            </a:r>
            <a:r>
              <a:rPr lang="en-US" altLang="zh-CN" dirty="0" err="1"/>
              <a:t>js</a:t>
            </a:r>
            <a:r>
              <a:rPr lang="zh-CN" altLang="en-US" dirty="0"/>
              <a:t>原生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Ajax</a:t>
            </a:r>
            <a:r>
              <a:rPr lang="zh-CN" altLang="en-US" dirty="0"/>
              <a:t>进行了封装，封装后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Ajax</a:t>
            </a:r>
            <a:r>
              <a:rPr lang="zh-CN" altLang="en-US" dirty="0"/>
              <a:t>相比原生就变的更加简洁方便，而且功能更加</a:t>
            </a:r>
            <a:r>
              <a:rPr lang="zh-CN" altLang="en-US" dirty="0" smtClean="0"/>
              <a:t>丰富。</a:t>
            </a:r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的简写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$.</a:t>
            </a:r>
            <a:r>
              <a:rPr lang="en-US" altLang="zh-CN" dirty="0" err="1" smtClean="0">
                <a:solidFill>
                  <a:srgbClr val="0000FF"/>
                </a:solidFill>
              </a:rPr>
              <a:t>ajax</a:t>
            </a:r>
            <a:r>
              <a:rPr lang="en-US" altLang="zh-CN" dirty="0">
                <a:solidFill>
                  <a:srgbClr val="0000FF"/>
                </a:solidFill>
              </a:rPr>
              <a:t>() </a:t>
            </a:r>
            <a:r>
              <a:rPr lang="en-US" altLang="zh-CN" dirty="0" smtClean="0">
                <a:solidFill>
                  <a:srgbClr val="008000"/>
                </a:solidFill>
              </a:rPr>
              <a:t>// jQuery </a:t>
            </a:r>
            <a:r>
              <a:rPr lang="zh-CN" altLang="en-US" dirty="0">
                <a:solidFill>
                  <a:srgbClr val="008000"/>
                </a:solidFill>
              </a:rPr>
              <a:t>底层 </a:t>
            </a:r>
            <a:r>
              <a:rPr lang="en-US" altLang="zh-CN" dirty="0">
                <a:solidFill>
                  <a:srgbClr val="008000"/>
                </a:solidFill>
              </a:rPr>
              <a:t>AJAX </a:t>
            </a:r>
            <a:r>
              <a:rPr lang="zh-CN" altLang="en-US" dirty="0">
                <a:solidFill>
                  <a:srgbClr val="008000"/>
                </a:solidFill>
              </a:rPr>
              <a:t>实现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$.get()  </a:t>
            </a:r>
            <a:r>
              <a:rPr lang="en-US" altLang="zh-CN" dirty="0" smtClean="0">
                <a:solidFill>
                  <a:srgbClr val="008000"/>
                </a:solidFill>
              </a:rPr>
              <a:t>// get</a:t>
            </a:r>
            <a:r>
              <a:rPr lang="zh-CN" altLang="en-US" dirty="0" smtClean="0">
                <a:solidFill>
                  <a:srgbClr val="008000"/>
                </a:solidFill>
              </a:rPr>
              <a:t>方式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$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r>
              <a:rPr lang="en-US" altLang="zh-CN" dirty="0" smtClean="0">
                <a:solidFill>
                  <a:srgbClr val="0000FF"/>
                </a:solidFill>
              </a:rPr>
              <a:t>post() </a:t>
            </a:r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en-US" altLang="zh-CN" dirty="0" smtClean="0">
                <a:solidFill>
                  <a:srgbClr val="008000"/>
                </a:solidFill>
              </a:rPr>
              <a:t>post</a:t>
            </a:r>
            <a:r>
              <a:rPr lang="zh-CN" altLang="en-US" dirty="0" smtClean="0">
                <a:solidFill>
                  <a:srgbClr val="008000"/>
                </a:solidFill>
              </a:rPr>
              <a:t>方式</a:t>
            </a:r>
            <a:endParaRPr lang="en-US" altLang="zh-CN" dirty="0">
              <a:solidFill>
                <a:srgbClr val="008000"/>
              </a:solidFill>
            </a:endParaRPr>
          </a:p>
          <a:p>
            <a:pPr lvl="1"/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94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2.3 $.</a:t>
            </a:r>
            <a:r>
              <a:rPr lang="en-US" altLang="zh-CN" dirty="0" err="1"/>
              <a:t>ajax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556792"/>
            <a:ext cx="8229600" cy="46916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lvl="0" indent="0">
              <a:spcBef>
                <a:spcPct val="0"/>
              </a:spcBef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$.ajax()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发送异步请求</a:t>
            </a:r>
            <a:b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“ajaxServlet”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请求路径</a:t>
            </a:r>
            <a:b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“POST”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请求方法</a:t>
            </a:r>
            <a:b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//data: “username=jack&amp;age=23”,// 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请求参数写法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“username”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“jack”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“age”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23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请求参数写法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(parameter)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(parameter);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},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发送请求成功执行的回调函数</a:t>
            </a:r>
            <a:r>
              <a:rPr lang="zh-CN" altLang="en-US" sz="16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i="1" dirty="0" smtClean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parameter</a:t>
            </a:r>
            <a:r>
              <a:rPr lang="zh-CN" altLang="en-US" sz="1600" i="1" dirty="0" smtClean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为服务器返回的结果的值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出错了！。。。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},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发送失败执行的回调函数</a:t>
            </a:r>
            <a:b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"text"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设置接收到的响应数据的格式</a:t>
            </a:r>
            <a:b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2.4 $.get() / $.post()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/>
          <a:lstStyle/>
          <a:p>
            <a:r>
              <a:rPr lang="en-US" altLang="zh-CN" dirty="0"/>
              <a:t>$.get() </a:t>
            </a:r>
            <a:endParaRPr lang="zh-CN" altLang="en-US" dirty="0"/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457200" y="2132857"/>
            <a:ext cx="8229600" cy="129614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zh-CN" sz="1600" kern="0" smtClean="0">
                <a:solidFill>
                  <a:srgbClr val="0033B3"/>
                </a:solidFill>
                <a:latin typeface="Consolas" panose="020B0609020204030204" pitchFamily="49" charset="0"/>
              </a:rPr>
              <a:t>function </a:t>
            </a:r>
            <a:r>
              <a:rPr lang="zh-CN" altLang="zh-CN" sz="1600" i="1" kern="0" smtClean="0">
                <a:solidFill>
                  <a:srgbClr val="080808"/>
                </a:solidFill>
                <a:latin typeface="Consolas" panose="020B0609020204030204" pitchFamily="49" charset="0"/>
              </a:rPr>
              <a:t>fun</a:t>
            </a:r>
            <a:r>
              <a:rPr lang="zh-CN" altLang="zh-CN" sz="1600" kern="0" smtClean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600" kern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kern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kern="0" smtClean="0">
                <a:solidFill>
                  <a:srgbClr val="871094"/>
                </a:solidFill>
                <a:latin typeface="Consolas" panose="020B0609020204030204" pitchFamily="49" charset="0"/>
              </a:rPr>
              <a:t>$</a:t>
            </a:r>
            <a:r>
              <a:rPr lang="zh-CN" altLang="zh-CN" sz="1600" kern="0" smtClean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600" kern="0" smtClean="0">
                <a:solidFill>
                  <a:srgbClr val="7A7A43"/>
                </a:solidFill>
                <a:latin typeface="Consolas" panose="020B0609020204030204" pitchFamily="49" charset="0"/>
              </a:rPr>
              <a:t>get</a:t>
            </a:r>
            <a:r>
              <a:rPr lang="zh-CN" altLang="zh-CN" sz="1600" kern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kern="0" smtClean="0">
                <a:solidFill>
                  <a:srgbClr val="067D17"/>
                </a:solidFill>
                <a:latin typeface="Consolas" panose="020B0609020204030204" pitchFamily="49" charset="0"/>
              </a:rPr>
              <a:t>"ajaxServlet"</a:t>
            </a:r>
            <a:r>
              <a:rPr lang="zh-CN" altLang="zh-CN" sz="1600" kern="0" smtClean="0">
                <a:solidFill>
                  <a:srgbClr val="080808"/>
                </a:solidFill>
                <a:latin typeface="Consolas" panose="020B0609020204030204" pitchFamily="49" charset="0"/>
              </a:rPr>
              <a:t>, {</a:t>
            </a:r>
            <a:r>
              <a:rPr lang="zh-CN" altLang="zh-CN" sz="1600" kern="0" smtClean="0">
                <a:solidFill>
                  <a:srgbClr val="871094"/>
                </a:solidFill>
                <a:latin typeface="Consolas" panose="020B0609020204030204" pitchFamily="49" charset="0"/>
              </a:rPr>
              <a:t>username</a:t>
            </a:r>
            <a:r>
              <a:rPr lang="zh-CN" altLang="zh-CN" sz="1600" kern="0" smtClean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600" kern="0" smtClean="0">
                <a:solidFill>
                  <a:srgbClr val="067D17"/>
                </a:solidFill>
                <a:latin typeface="Consolas" panose="020B0609020204030204" pitchFamily="49" charset="0"/>
              </a:rPr>
              <a:t>"rose"</a:t>
            </a:r>
            <a:r>
              <a:rPr lang="zh-CN" altLang="zh-CN" sz="1600" kern="0" smtClean="0">
                <a:solidFill>
                  <a:srgbClr val="080808"/>
                </a:solidFill>
                <a:latin typeface="Consolas" panose="020B0609020204030204" pitchFamily="49" charset="0"/>
              </a:rPr>
              <a:t>}, </a:t>
            </a:r>
            <a:r>
              <a:rPr lang="zh-CN" altLang="zh-CN" sz="1600" kern="0" smtClean="0">
                <a:solidFill>
                  <a:srgbClr val="0033B3"/>
                </a:solidFill>
                <a:latin typeface="Consolas" panose="020B0609020204030204" pitchFamily="49" charset="0"/>
              </a:rPr>
              <a:t>function </a:t>
            </a:r>
            <a:r>
              <a:rPr lang="zh-CN" altLang="zh-CN" sz="1600" kern="0" smtClean="0">
                <a:solidFill>
                  <a:srgbClr val="080808"/>
                </a:solidFill>
                <a:latin typeface="Consolas" panose="020B0609020204030204" pitchFamily="49" charset="0"/>
              </a:rPr>
              <a:t>(respreturn) {</a:t>
            </a:r>
            <a:br>
              <a:rPr lang="zh-CN" altLang="zh-CN" sz="1600" kern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kern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i="1" kern="0" smtClean="0">
                <a:solidFill>
                  <a:srgbClr val="080808"/>
                </a:solidFill>
                <a:latin typeface="Consolas" panose="020B0609020204030204" pitchFamily="49" charset="0"/>
              </a:rPr>
              <a:t>alert</a:t>
            </a:r>
            <a:r>
              <a:rPr lang="zh-CN" altLang="zh-CN" sz="1600" kern="0" smtClean="0">
                <a:solidFill>
                  <a:srgbClr val="080808"/>
                </a:solidFill>
                <a:latin typeface="Consolas" panose="020B0609020204030204" pitchFamily="49" charset="0"/>
              </a:rPr>
              <a:t>(respreturn);</a:t>
            </a:r>
            <a:br>
              <a:rPr lang="zh-CN" altLang="zh-CN" sz="1600" kern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kern="0" smtClean="0">
                <a:solidFill>
                  <a:srgbClr val="080808"/>
                </a:solidFill>
                <a:latin typeface="Consolas" panose="020B0609020204030204" pitchFamily="49" charset="0"/>
              </a:rPr>
              <a:t>    }, </a:t>
            </a:r>
            <a:r>
              <a:rPr lang="zh-CN" altLang="zh-CN" sz="1600" kern="0" smtClean="0">
                <a:solidFill>
                  <a:srgbClr val="067D17"/>
                </a:solidFill>
                <a:latin typeface="Consolas" panose="020B0609020204030204" pitchFamily="49" charset="0"/>
              </a:rPr>
              <a:t>"text"</a:t>
            </a:r>
            <a:r>
              <a:rPr lang="zh-CN" altLang="zh-CN" sz="1600" kern="0" smtClean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600" kern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kern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kern="0" dirty="0">
              <a:latin typeface="Arial" panose="020B0604020202020204" pitchFamily="34" charset="0"/>
            </a:endParaRPr>
          </a:p>
        </p:txBody>
      </p:sp>
      <p:sp>
        <p:nvSpPr>
          <p:cNvPr id="9" name="内容占位符 6"/>
          <p:cNvSpPr txBox="1">
            <a:spLocks/>
          </p:cNvSpPr>
          <p:nvPr/>
        </p:nvSpPr>
        <p:spPr bwMode="auto">
          <a:xfrm>
            <a:off x="457200" y="3760441"/>
            <a:ext cx="8229600" cy="5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$.post()</a:t>
            </a:r>
            <a:endParaRPr lang="zh-CN" altLang="en-US" kern="0" dirty="0"/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57200" y="4293097"/>
            <a:ext cx="8229600" cy="129614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zh-CN" sz="1600" kern="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function </a:t>
            </a:r>
            <a:r>
              <a:rPr lang="zh-CN" altLang="zh-CN" sz="1600" i="1" kern="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fun</a:t>
            </a:r>
            <a:r>
              <a:rPr lang="zh-CN" altLang="zh-CN" sz="1600" kern="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600" kern="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kern="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kern="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$</a:t>
            </a:r>
            <a:r>
              <a:rPr lang="zh-CN" altLang="zh-CN" sz="1600" kern="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kern="0" dirty="0" smtClean="0">
                <a:solidFill>
                  <a:srgbClr val="7A7A43"/>
                </a:solidFill>
                <a:latin typeface="Consolas" panose="020B0609020204030204" pitchFamily="49" charset="0"/>
              </a:rPr>
              <a:t>post</a:t>
            </a:r>
            <a:r>
              <a:rPr lang="zh-CN" altLang="zh-CN" sz="1600" kern="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kern="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"ajaxServlet"</a:t>
            </a:r>
            <a:r>
              <a:rPr lang="zh-CN" altLang="zh-CN" sz="1600" kern="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, {</a:t>
            </a:r>
            <a:r>
              <a:rPr lang="zh-CN" altLang="zh-CN" sz="1600" kern="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username</a:t>
            </a:r>
            <a:r>
              <a:rPr lang="zh-CN" altLang="zh-CN" sz="1600" kern="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600" kern="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"rose"</a:t>
            </a:r>
            <a:r>
              <a:rPr lang="zh-CN" altLang="zh-CN" sz="1600" kern="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}, </a:t>
            </a:r>
            <a:r>
              <a:rPr lang="zh-CN" altLang="zh-CN" sz="1600" kern="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function </a:t>
            </a:r>
            <a:r>
              <a:rPr lang="zh-CN" altLang="zh-CN" sz="1600" kern="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(respreturn) {</a:t>
            </a:r>
            <a:br>
              <a:rPr lang="zh-CN" altLang="zh-CN" sz="1600" kern="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kern="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i="1" kern="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alert</a:t>
            </a:r>
            <a:r>
              <a:rPr lang="zh-CN" altLang="zh-CN" sz="1600" kern="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(respreturn);</a:t>
            </a:r>
            <a:br>
              <a:rPr lang="zh-CN" altLang="zh-CN" sz="1600" kern="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kern="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}, </a:t>
            </a:r>
            <a:r>
              <a:rPr lang="zh-CN" altLang="zh-CN" sz="1600" kern="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"text"</a:t>
            </a:r>
            <a:r>
              <a:rPr lang="zh-CN" altLang="zh-CN" sz="1600" kern="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600" kern="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kern="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kern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55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9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3. JSON</a:t>
            </a:r>
            <a:r>
              <a:rPr lang="zh-CN" altLang="en-US" dirty="0" smtClean="0"/>
              <a:t>的</a:t>
            </a:r>
            <a:r>
              <a:rPr lang="zh-CN" altLang="en-US" dirty="0"/>
              <a:t>概念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dirty="0" smtClean="0">
                <a:solidFill>
                  <a:schemeClr val="tx1"/>
                </a:solidFill>
              </a:rPr>
              <a:t>基本概念；</a:t>
            </a:r>
            <a:r>
              <a:rPr lang="en-US" altLang="zh-CN" sz="2000" dirty="0" smtClean="0">
                <a:solidFill>
                  <a:schemeClr val="tx1"/>
                </a:solidFill>
              </a:rPr>
              <a:t>JSON</a:t>
            </a:r>
            <a:r>
              <a:rPr lang="zh-CN" altLang="en-US" sz="2000" dirty="0" smtClean="0">
                <a:solidFill>
                  <a:schemeClr val="tx1"/>
                </a:solidFill>
              </a:rPr>
              <a:t>语法（规则和数据获取）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5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JSON</a:t>
            </a:r>
            <a:r>
              <a:rPr lang="zh-CN" altLang="en-US" dirty="0" smtClean="0"/>
              <a:t>的基本概念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JSON</a:t>
            </a:r>
            <a:r>
              <a:rPr lang="zh-CN" altLang="en-US" sz="2000" dirty="0" smtClean="0"/>
              <a:t>：</a:t>
            </a:r>
            <a:r>
              <a:rPr lang="en-US" altLang="zh-CN" sz="2000" dirty="0">
                <a:solidFill>
                  <a:srgbClr val="0000FF"/>
                </a:solidFill>
              </a:rPr>
              <a:t>J</a:t>
            </a:r>
            <a:r>
              <a:rPr lang="en-US" altLang="zh-CN" sz="2000" dirty="0"/>
              <a:t>ava</a:t>
            </a:r>
            <a:r>
              <a:rPr lang="en-US" altLang="zh-CN" sz="2000" dirty="0">
                <a:solidFill>
                  <a:srgbClr val="0000FF"/>
                </a:solidFill>
              </a:rPr>
              <a:t>S</a:t>
            </a:r>
            <a:r>
              <a:rPr lang="en-US" altLang="zh-CN" sz="2000" dirty="0"/>
              <a:t>cript </a:t>
            </a:r>
            <a:r>
              <a:rPr lang="en-US" altLang="zh-CN" sz="2000" dirty="0">
                <a:solidFill>
                  <a:srgbClr val="0000FF"/>
                </a:solidFill>
              </a:rPr>
              <a:t>O</a:t>
            </a:r>
            <a:r>
              <a:rPr lang="en-US" altLang="zh-CN" sz="2000" dirty="0"/>
              <a:t>bject </a:t>
            </a:r>
            <a:r>
              <a:rPr lang="en-US" altLang="zh-CN" sz="2000" dirty="0" smtClean="0"/>
              <a:t>Notation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JavaScript</a:t>
            </a:r>
            <a:r>
              <a:rPr lang="zh-CN" altLang="en-US" sz="2000" dirty="0"/>
              <a:t>对象表示</a:t>
            </a:r>
            <a:r>
              <a:rPr lang="zh-CN" altLang="en-US" sz="2000" dirty="0" smtClean="0"/>
              <a:t>法</a:t>
            </a:r>
            <a:endParaRPr lang="en-US" altLang="zh-CN" sz="2000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Java</a:t>
            </a:r>
            <a:r>
              <a:rPr lang="zh-CN" altLang="en-US" dirty="0" smtClean="0">
                <a:solidFill>
                  <a:srgbClr val="0000FF"/>
                </a:solidFill>
              </a:rPr>
              <a:t>中的对象表示：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endParaRPr lang="en-US" altLang="zh-CN" dirty="0">
              <a:solidFill>
                <a:srgbClr val="0000FF"/>
              </a:solidFill>
            </a:endParaRPr>
          </a:p>
          <a:p>
            <a:pPr lvl="1"/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endParaRPr lang="en-US" altLang="zh-CN" dirty="0">
              <a:solidFill>
                <a:srgbClr val="0000FF"/>
              </a:solidFill>
            </a:endParaRPr>
          </a:p>
          <a:p>
            <a:pPr lvl="1"/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JSON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en-US" altLang="zh-CN" dirty="0" err="1" smtClean="0">
                <a:solidFill>
                  <a:srgbClr val="0000FF"/>
                </a:solidFill>
              </a:rPr>
              <a:t>js</a:t>
            </a:r>
            <a:r>
              <a:rPr lang="zh-CN" altLang="en-US" dirty="0" smtClean="0">
                <a:solidFill>
                  <a:srgbClr val="0000FF"/>
                </a:solidFill>
              </a:rPr>
              <a:t>对象的表示：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00FF"/>
              </a:solidFill>
            </a:endParaRPr>
          </a:p>
          <a:p>
            <a:pPr lvl="1"/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sz="2000" dirty="0" smtClean="0"/>
              <a:t>JSON </a:t>
            </a:r>
            <a:r>
              <a:rPr lang="zh-CN" altLang="en-US" sz="2000" dirty="0" smtClean="0"/>
              <a:t>现在</a:t>
            </a:r>
            <a:r>
              <a:rPr lang="zh-CN" altLang="en-US" sz="2000" dirty="0"/>
              <a:t>多用于</a:t>
            </a:r>
            <a:r>
              <a:rPr lang="zh-CN" altLang="en-US" sz="2000" dirty="0">
                <a:solidFill>
                  <a:srgbClr val="0000FF"/>
                </a:solidFill>
              </a:rPr>
              <a:t>存储和交换文本信息</a:t>
            </a:r>
            <a:r>
              <a:rPr lang="zh-CN" altLang="en-US" sz="2000" dirty="0"/>
              <a:t>的语法</a:t>
            </a:r>
          </a:p>
          <a:p>
            <a:r>
              <a:rPr lang="zh-CN" altLang="en-US" sz="2000" dirty="0" smtClean="0"/>
              <a:t>进行</a:t>
            </a:r>
            <a:r>
              <a:rPr lang="zh-CN" altLang="en-US" sz="2000" dirty="0"/>
              <a:t>数据的传输</a:t>
            </a:r>
          </a:p>
          <a:p>
            <a:r>
              <a:rPr lang="en-US" altLang="zh-CN" sz="2000" dirty="0" smtClean="0"/>
              <a:t>JSON </a:t>
            </a:r>
            <a:r>
              <a:rPr lang="zh-CN" altLang="en-US" sz="2000" dirty="0"/>
              <a:t>比 </a:t>
            </a:r>
            <a:r>
              <a:rPr lang="en-US" altLang="zh-CN" sz="2000" dirty="0"/>
              <a:t>XML </a:t>
            </a:r>
            <a:r>
              <a:rPr lang="zh-CN" altLang="en-US" sz="2000" dirty="0"/>
              <a:t>更小、更快，更易解析。</a:t>
            </a:r>
            <a:endParaRPr lang="en-US" altLang="zh-CN" sz="2000" dirty="0"/>
          </a:p>
          <a:p>
            <a:pPr lvl="1"/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2409902"/>
            <a:ext cx="7787208" cy="1200329"/>
          </a:xfrm>
          <a:prstGeom prst="rect">
            <a:avLst/>
          </a:prstGeom>
          <a:ln>
            <a:solidFill>
              <a:srgbClr val="0000FF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Person </a:t>
            </a:r>
            <a:r>
              <a:rPr lang="en-US" altLang="zh-CN" dirty="0">
                <a:latin typeface="Consolas" panose="020B0609020204030204" pitchFamily="49" charset="0"/>
              </a:rPr>
              <a:t>p = new Person();</a:t>
            </a:r>
          </a:p>
          <a:p>
            <a:r>
              <a:rPr lang="en-US" altLang="zh-CN" dirty="0" err="1" smtClean="0">
                <a:latin typeface="Consolas" panose="020B0609020204030204" pitchFamily="49" charset="0"/>
              </a:rPr>
              <a:t>p.setName</a:t>
            </a:r>
            <a:r>
              <a:rPr lang="en-US" altLang="zh-CN" dirty="0">
                <a:latin typeface="Consolas" panose="020B0609020204030204" pitchFamily="49" charset="0"/>
              </a:rPr>
              <a:t>("</a:t>
            </a:r>
            <a:r>
              <a:rPr lang="zh-CN" altLang="en-US" dirty="0">
                <a:latin typeface="Consolas" panose="020B0609020204030204" pitchFamily="49" charset="0"/>
              </a:rPr>
              <a:t>张三</a:t>
            </a:r>
            <a:r>
              <a:rPr lang="en-US" altLang="zh-CN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zh-CN" dirty="0" err="1" smtClean="0">
                <a:latin typeface="Consolas" panose="020B0609020204030204" pitchFamily="49" charset="0"/>
              </a:rPr>
              <a:t>p.setAge</a:t>
            </a:r>
            <a:r>
              <a:rPr lang="en-US" altLang="zh-CN" dirty="0" smtClean="0">
                <a:latin typeface="Consolas" panose="020B0609020204030204" pitchFamily="49" charset="0"/>
              </a:rPr>
              <a:t>(23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 smtClean="0">
                <a:latin typeface="Consolas" panose="020B0609020204030204" pitchFamily="49" charset="0"/>
              </a:rPr>
              <a:t>p.setGender</a:t>
            </a:r>
            <a:r>
              <a:rPr lang="en-US" altLang="zh-CN" dirty="0">
                <a:latin typeface="Consolas" panose="020B0609020204030204" pitchFamily="49" charset="0"/>
              </a:rPr>
              <a:t>("</a:t>
            </a:r>
            <a:r>
              <a:rPr lang="zh-CN" altLang="en-US" dirty="0">
                <a:latin typeface="Consolas" panose="020B0609020204030204" pitchFamily="49" charset="0"/>
              </a:rPr>
              <a:t>男</a:t>
            </a:r>
            <a:r>
              <a:rPr lang="en-US" altLang="zh-CN" dirty="0">
                <a:latin typeface="Consolas" panose="020B0609020204030204" pitchFamily="49" charset="0"/>
              </a:rPr>
              <a:t>");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4250656"/>
            <a:ext cx="7787208" cy="338554"/>
          </a:xfrm>
          <a:prstGeom prst="rect">
            <a:avLst/>
          </a:prstGeom>
          <a:ln>
            <a:solidFill>
              <a:srgbClr val="0000FF"/>
            </a:solidFill>
            <a:prstDash val="dash"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var </a:t>
            </a:r>
            <a:r>
              <a:rPr lang="zh-CN" altLang="zh-CN" sz="1600" dirty="0">
                <a:solidFill>
                  <a:srgbClr val="830091"/>
                </a:solidFill>
                <a:latin typeface="Consolas" panose="020B0609020204030204" pitchFamily="49" charset="0"/>
              </a:rPr>
              <a:t>person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"name"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张三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60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600" dirty="0">
                <a:solidFill>
                  <a:srgbClr val="1750EB"/>
                </a:solidFill>
                <a:latin typeface="Consolas" panose="020B0609020204030204" pitchFamily="49" charset="0"/>
              </a:rPr>
              <a:t>23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'gender'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男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endParaRPr lang="zh-CN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23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JSON</a:t>
            </a:r>
            <a:r>
              <a:rPr lang="zh-CN" altLang="en-US" dirty="0" smtClean="0"/>
              <a:t>语法：基本规则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数据</a:t>
            </a:r>
            <a:r>
              <a:rPr lang="zh-CN" altLang="en-US" dirty="0"/>
              <a:t>在名称</a:t>
            </a:r>
            <a:r>
              <a:rPr lang="en-US" altLang="zh-CN" dirty="0"/>
              <a:t>/</a:t>
            </a:r>
            <a:r>
              <a:rPr lang="zh-CN" altLang="en-US" dirty="0"/>
              <a:t>值对</a:t>
            </a:r>
            <a:r>
              <a:rPr lang="zh-CN" altLang="en-US" dirty="0" smtClean="0"/>
              <a:t>中：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</a:t>
            </a:r>
            <a:r>
              <a:rPr lang="zh-CN" altLang="en-US" dirty="0"/>
              <a:t>是由键值对构成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键</a:t>
            </a:r>
            <a:r>
              <a:rPr lang="zh-CN" altLang="en-US" dirty="0"/>
              <a:t>用引号</a:t>
            </a:r>
            <a:r>
              <a:rPr lang="en-US" altLang="zh-CN" dirty="0"/>
              <a:t>(</a:t>
            </a:r>
            <a:r>
              <a:rPr lang="zh-CN" altLang="en-US" dirty="0"/>
              <a:t>单双都行</a:t>
            </a:r>
            <a:r>
              <a:rPr lang="en-US" altLang="zh-CN" dirty="0"/>
              <a:t>)</a:t>
            </a:r>
            <a:r>
              <a:rPr lang="zh-CN" altLang="en-US" dirty="0"/>
              <a:t>引起来，也可以不使用</a:t>
            </a:r>
            <a:r>
              <a:rPr lang="zh-CN" altLang="en-US" dirty="0" smtClean="0"/>
              <a:t>引号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值</a:t>
            </a:r>
            <a:r>
              <a:rPr lang="zh-CN" altLang="en-US" dirty="0" smtClean="0"/>
              <a:t>的取值类型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数字</a:t>
            </a:r>
            <a:r>
              <a:rPr lang="zh-CN" altLang="en-US" dirty="0"/>
              <a:t>（整数或浮点数）</a:t>
            </a:r>
          </a:p>
          <a:p>
            <a:pPr lvl="2"/>
            <a:r>
              <a:rPr lang="zh-CN" altLang="en-US" dirty="0" smtClean="0"/>
              <a:t>字符串</a:t>
            </a:r>
            <a:r>
              <a:rPr lang="zh-CN" altLang="en-US" dirty="0"/>
              <a:t>（在双引号中）</a:t>
            </a:r>
          </a:p>
          <a:p>
            <a:pPr lvl="2"/>
            <a:r>
              <a:rPr lang="zh-CN" altLang="en-US" dirty="0" smtClean="0"/>
              <a:t>逻辑值</a:t>
            </a:r>
            <a:r>
              <a:rPr lang="zh-CN" altLang="en-US" dirty="0"/>
              <a:t>（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）</a:t>
            </a:r>
          </a:p>
          <a:p>
            <a:pPr lvl="2"/>
            <a:r>
              <a:rPr lang="zh-CN" altLang="en-US" dirty="0" smtClean="0"/>
              <a:t>数组</a:t>
            </a:r>
            <a:r>
              <a:rPr lang="zh-CN" altLang="en-US" dirty="0"/>
              <a:t>（在方括号中</a:t>
            </a:r>
            <a:r>
              <a:rPr lang="zh-CN" altLang="en-US" dirty="0" smtClean="0"/>
              <a:t>） 例如：</a:t>
            </a:r>
            <a:r>
              <a:rPr lang="en-US" altLang="zh-CN" dirty="0" smtClean="0"/>
              <a:t>{ "</a:t>
            </a:r>
            <a:r>
              <a:rPr lang="en-US" altLang="zh-CN" dirty="0"/>
              <a:t>persons</a:t>
            </a:r>
            <a:r>
              <a:rPr lang="en-US" altLang="zh-CN" dirty="0" smtClean="0"/>
              <a:t>": </a:t>
            </a:r>
            <a:r>
              <a:rPr lang="en-US" altLang="zh-CN" dirty="0" smtClean="0">
                <a:solidFill>
                  <a:srgbClr val="0000FF"/>
                </a:solidFill>
              </a:rPr>
              <a:t>[ {}, {} ] 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lvl="2"/>
            <a:r>
              <a:rPr lang="zh-CN" altLang="en-US" dirty="0" smtClean="0"/>
              <a:t>对象</a:t>
            </a:r>
            <a:r>
              <a:rPr lang="zh-CN" altLang="en-US" dirty="0"/>
              <a:t>（在花括号中） </a:t>
            </a:r>
            <a:r>
              <a:rPr lang="en-US" altLang="zh-CN" dirty="0" smtClean="0"/>
              <a:t>{ </a:t>
            </a:r>
            <a:r>
              <a:rPr lang="en-US" altLang="zh-CN" dirty="0" smtClean="0">
                <a:solidFill>
                  <a:srgbClr val="0000FF"/>
                </a:solidFill>
              </a:rPr>
              <a:t>“address</a:t>
            </a:r>
            <a:r>
              <a:rPr lang="zh-CN" altLang="en-US" dirty="0" smtClean="0">
                <a:solidFill>
                  <a:srgbClr val="0000FF"/>
                </a:solidFill>
              </a:rPr>
              <a:t>”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008000"/>
                </a:solidFill>
              </a:rPr>
              <a:t>{"</a:t>
            </a:r>
            <a:r>
              <a:rPr lang="en-US" altLang="zh-CN" dirty="0">
                <a:solidFill>
                  <a:srgbClr val="008000"/>
                </a:solidFill>
              </a:rPr>
              <a:t>province"</a:t>
            </a:r>
            <a:r>
              <a:rPr lang="zh-CN" altLang="en-US" dirty="0">
                <a:solidFill>
                  <a:srgbClr val="008000"/>
                </a:solidFill>
              </a:rPr>
              <a:t>：</a:t>
            </a:r>
            <a:r>
              <a:rPr lang="en-US" altLang="zh-CN" dirty="0">
                <a:solidFill>
                  <a:srgbClr val="008000"/>
                </a:solidFill>
              </a:rPr>
              <a:t>"</a:t>
            </a:r>
            <a:r>
              <a:rPr lang="zh-CN" altLang="en-US" dirty="0">
                <a:solidFill>
                  <a:srgbClr val="008000"/>
                </a:solidFill>
              </a:rPr>
              <a:t>陕西</a:t>
            </a:r>
            <a:r>
              <a:rPr lang="en-US" altLang="zh-CN" dirty="0" smtClean="0">
                <a:solidFill>
                  <a:srgbClr val="008000"/>
                </a:solidFill>
              </a:rPr>
              <a:t>"....} 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lvl="2"/>
            <a:r>
              <a:rPr lang="en-US" altLang="zh-CN" dirty="0" smtClean="0"/>
              <a:t>null</a:t>
            </a:r>
            <a:endParaRPr lang="zh-CN" altLang="en-US" dirty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数据</a:t>
            </a:r>
            <a:r>
              <a:rPr lang="zh-CN" altLang="en-US" dirty="0"/>
              <a:t>由逗号分隔：多个键值对由逗号分隔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花括号</a:t>
            </a:r>
            <a:r>
              <a:rPr lang="zh-CN" altLang="en-US" dirty="0"/>
              <a:t>容纳对象：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{ } </a:t>
            </a:r>
            <a:r>
              <a:rPr lang="zh-CN" altLang="en-US" dirty="0" smtClean="0"/>
              <a:t>定义</a:t>
            </a:r>
            <a:r>
              <a:rPr lang="en-US" altLang="zh-CN" dirty="0"/>
              <a:t>json </a:t>
            </a:r>
            <a:r>
              <a:rPr lang="zh-CN" altLang="en-US" dirty="0"/>
              <a:t>格式</a:t>
            </a: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方括号</a:t>
            </a:r>
            <a:r>
              <a:rPr lang="zh-CN" altLang="en-US" dirty="0"/>
              <a:t>容纳</a:t>
            </a:r>
            <a:r>
              <a:rPr lang="zh-CN" altLang="en-US" dirty="0" smtClean="0"/>
              <a:t>数组：</a:t>
            </a:r>
            <a:r>
              <a:rPr lang="en-US" altLang="zh-CN" dirty="0" smtClean="0"/>
              <a:t>[]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98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JSON</a:t>
            </a:r>
            <a:r>
              <a:rPr lang="zh-CN" altLang="en-US" dirty="0"/>
              <a:t>语法</a:t>
            </a:r>
            <a:r>
              <a:rPr lang="zh-CN" altLang="en-US" dirty="0" smtClean="0"/>
              <a:t>：获取数据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方式一：</a:t>
            </a:r>
            <a:r>
              <a:rPr lang="en-US" altLang="zh-CN" dirty="0" smtClean="0"/>
              <a:t>json</a:t>
            </a:r>
            <a:r>
              <a:rPr lang="zh-CN" altLang="en-US" dirty="0"/>
              <a:t>对象</a:t>
            </a:r>
            <a:r>
              <a:rPr lang="en-US" altLang="zh-CN" dirty="0"/>
              <a:t>.</a:t>
            </a:r>
            <a:r>
              <a:rPr lang="zh-CN" altLang="en-US" dirty="0"/>
              <a:t>键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endParaRPr lang="en-US" altLang="zh-CN" sz="1800" dirty="0" smtClean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方式二：</a:t>
            </a:r>
            <a:r>
              <a:rPr lang="en-US" altLang="zh-CN" sz="2000" dirty="0" smtClean="0"/>
              <a:t>json</a:t>
            </a:r>
            <a:r>
              <a:rPr lang="zh-CN" altLang="en-US" sz="2000" dirty="0"/>
              <a:t>对象</a:t>
            </a:r>
            <a:r>
              <a:rPr lang="en-US" altLang="zh-CN" sz="2000" dirty="0"/>
              <a:t>["</a:t>
            </a:r>
            <a:r>
              <a:rPr lang="zh-CN" altLang="en-US" sz="2000" dirty="0"/>
              <a:t>键名</a:t>
            </a:r>
            <a:r>
              <a:rPr lang="en-US" altLang="zh-CN" sz="2000" dirty="0" smtClean="0"/>
              <a:t>"]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4717" y="2119842"/>
            <a:ext cx="7859217" cy="138116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r>
              <a:rPr lang="zh-CN" altLang="zh-CN" sz="1600" i="1" dirty="0" smtClean="0">
                <a:latin typeface="Consolas" panose="020B0609020204030204" pitchFamily="49" charset="0"/>
              </a:rPr>
              <a:t>//1.</a:t>
            </a:r>
            <a:r>
              <a:rPr lang="zh-CN" altLang="en-US" sz="1600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定义基本格式。键可以用单引号，</a:t>
            </a:r>
            <a:r>
              <a:rPr lang="zh-CN" altLang="en-US" sz="2000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双引号</a:t>
            </a:r>
            <a:r>
              <a:rPr lang="zh-CN" altLang="en-US" sz="1600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，或者不加引号，但建议格式统一。</a:t>
            </a:r>
            <a:br>
              <a:rPr lang="zh-CN" altLang="en-US" sz="1600" i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 smtClean="0">
                <a:latin typeface="Consolas" panose="020B0609020204030204" pitchFamily="49" charset="0"/>
              </a:rPr>
              <a:t>var person = {"name": "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lang="zh-CN" altLang="zh-CN" sz="1600" dirty="0" smtClean="0">
                <a:latin typeface="Consolas" panose="020B0609020204030204" pitchFamily="49" charset="0"/>
              </a:rPr>
              <a:t>", age: 23, 'gender': "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lang="zh-CN" altLang="zh-CN" sz="1600" dirty="0" smtClean="0">
                <a:latin typeface="Consolas" panose="020B0609020204030204" pitchFamily="49" charset="0"/>
              </a:rPr>
              <a:t>"};</a:t>
            </a:r>
            <a:br>
              <a:rPr lang="zh-CN" altLang="zh-CN" sz="1600" dirty="0" smtClean="0">
                <a:latin typeface="Consolas" panose="020B0609020204030204" pitchFamily="49" charset="0"/>
              </a:rPr>
            </a:br>
            <a:r>
              <a:rPr lang="zh-CN" altLang="zh-CN" sz="1600" i="1" dirty="0" smtClean="0">
                <a:latin typeface="Consolas" panose="020B0609020204030204" pitchFamily="49" charset="0"/>
              </a:rPr>
              <a:t>//</a:t>
            </a:r>
            <a:r>
              <a:rPr lang="zh-CN" altLang="en-US" sz="1600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zh-CN" altLang="zh-CN" sz="1600" i="1" dirty="0" smtClean="0">
                <a:latin typeface="Consolas" panose="020B0609020204030204" pitchFamily="49" charset="0"/>
              </a:rPr>
              <a:t>name</a:t>
            </a:r>
            <a:r>
              <a:rPr lang="zh-CN" altLang="en-US" sz="1600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的值</a:t>
            </a:r>
            <a:br>
              <a:rPr lang="zh-CN" altLang="en-US" sz="1600" i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var name = person.name;</a:t>
            </a:r>
            <a:r>
              <a:rPr lang="zh-CN" altLang="zh-CN" sz="1600" dirty="0" smtClean="0">
                <a:latin typeface="Consolas" panose="020B0609020204030204" pitchFamily="49" charset="0"/>
              </a:rPr>
              <a:t/>
            </a:r>
            <a:br>
              <a:rPr lang="zh-CN" altLang="zh-CN" sz="1600" dirty="0" smtClean="0">
                <a:latin typeface="Consolas" panose="020B0609020204030204" pitchFamily="49" charset="0"/>
              </a:rPr>
            </a:br>
            <a:r>
              <a:rPr lang="zh-CN" altLang="zh-CN" sz="1600" i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// var name = person["name"];//</a:t>
            </a:r>
            <a:r>
              <a:rPr lang="zh-CN" altLang="en-US" sz="1600" i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此种写法也可以</a:t>
            </a:r>
            <a:endParaRPr lang="zh-CN" altLang="en-US" sz="2400" dirty="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24717" y="4077071"/>
            <a:ext cx="7859217" cy="230425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r>
              <a:rPr lang="en-US" altLang="zh-CN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//2.</a:t>
            </a:r>
            <a:r>
              <a:rPr lang="zh-CN" altLang="en-US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嵌套格式   </a:t>
            </a:r>
            <a:r>
              <a:rPr lang="en-US" altLang="zh-CN" sz="140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en-US" altLang="zh-CN" sz="14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———&gt;</a:t>
            </a:r>
            <a:r>
              <a:rPr lang="en-US" altLang="zh-CN" sz="14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[] 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0" hangingPunct="0"/>
            <a:r>
              <a:rPr lang="zh-CN" altLang="zh-CN" sz="1400" dirty="0" smtClean="0">
                <a:latin typeface="Consolas" panose="020B0609020204030204" pitchFamily="49" charset="0"/>
              </a:rPr>
              <a:t>var </a:t>
            </a:r>
            <a:r>
              <a:rPr lang="zh-CN" altLang="zh-CN" sz="1400" dirty="0">
                <a:latin typeface="Consolas" panose="020B0609020204030204" pitchFamily="49" charset="0"/>
              </a:rPr>
              <a:t>persons = {</a:t>
            </a:r>
            <a:br>
              <a:rPr lang="zh-CN" altLang="zh-CN" sz="1400" dirty="0">
                <a:latin typeface="Consolas" panose="020B0609020204030204" pitchFamily="49" charset="0"/>
              </a:rPr>
            </a:br>
            <a:r>
              <a:rPr lang="zh-CN" altLang="zh-CN" sz="1400" dirty="0">
                <a:latin typeface="Consolas" panose="020B0609020204030204" pitchFamily="49" charset="0"/>
              </a:rPr>
              <a:t>    "persons": [</a:t>
            </a:r>
            <a:br>
              <a:rPr lang="zh-CN" altLang="zh-CN" sz="1400" dirty="0">
                <a:latin typeface="Consolas" panose="020B0609020204030204" pitchFamily="49" charset="0"/>
              </a:rPr>
            </a:br>
            <a:r>
              <a:rPr lang="zh-CN" altLang="zh-CN" sz="1400" dirty="0">
                <a:latin typeface="Consolas" panose="020B0609020204030204" pitchFamily="49" charset="0"/>
              </a:rPr>
              <a:t>        {"name": "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lang="zh-CN" altLang="zh-CN" sz="1400" dirty="0">
                <a:latin typeface="Consolas" panose="020B0609020204030204" pitchFamily="49" charset="0"/>
              </a:rPr>
              <a:t>", "age": 23, "gender": true},</a:t>
            </a:r>
            <a:br>
              <a:rPr lang="zh-CN" altLang="zh-CN" sz="1400" dirty="0">
                <a:latin typeface="Consolas" panose="020B0609020204030204" pitchFamily="49" charset="0"/>
              </a:rPr>
            </a:br>
            <a:r>
              <a:rPr lang="zh-CN" altLang="zh-CN" sz="1400" dirty="0">
                <a:latin typeface="Consolas" panose="020B0609020204030204" pitchFamily="49" charset="0"/>
              </a:rPr>
              <a:t>        {"name": "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李四</a:t>
            </a:r>
            <a:r>
              <a:rPr lang="zh-CN" altLang="zh-CN" sz="1400" dirty="0">
                <a:latin typeface="Consolas" panose="020B0609020204030204" pitchFamily="49" charset="0"/>
              </a:rPr>
              <a:t>", "age": 24, "gender": true},</a:t>
            </a:r>
            <a:br>
              <a:rPr lang="zh-CN" altLang="zh-CN" sz="1400" dirty="0">
                <a:latin typeface="Consolas" panose="020B0609020204030204" pitchFamily="49" charset="0"/>
              </a:rPr>
            </a:br>
            <a:r>
              <a:rPr lang="zh-CN" altLang="zh-CN" sz="1400" dirty="0">
                <a:latin typeface="Consolas" panose="020B0609020204030204" pitchFamily="49" charset="0"/>
              </a:rPr>
              <a:t>        {"name": "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王五</a:t>
            </a:r>
            <a:r>
              <a:rPr lang="zh-CN" altLang="zh-CN" sz="1400" dirty="0">
                <a:latin typeface="Consolas" panose="020B0609020204030204" pitchFamily="49" charset="0"/>
              </a:rPr>
              <a:t>", "age": 25, "gender": false}</a:t>
            </a:r>
            <a:br>
              <a:rPr lang="zh-CN" altLang="zh-CN" sz="1400" dirty="0">
                <a:latin typeface="Consolas" panose="020B0609020204030204" pitchFamily="49" charset="0"/>
              </a:rPr>
            </a:br>
            <a:r>
              <a:rPr lang="zh-CN" altLang="zh-CN" sz="1400" dirty="0">
                <a:latin typeface="Consolas" panose="020B0609020204030204" pitchFamily="49" charset="0"/>
              </a:rPr>
              <a:t>    ]</a:t>
            </a:r>
            <a:br>
              <a:rPr lang="zh-CN" altLang="zh-CN" sz="1400" dirty="0">
                <a:latin typeface="Consolas" panose="020B0609020204030204" pitchFamily="49" charset="0"/>
              </a:rPr>
            </a:br>
            <a:r>
              <a:rPr lang="zh-CN" altLang="zh-CN" sz="1400" dirty="0">
                <a:latin typeface="Consolas" panose="020B0609020204030204" pitchFamily="49" charset="0"/>
              </a:rPr>
              <a:t>}</a:t>
            </a:r>
            <a:r>
              <a:rPr lang="zh-CN" altLang="zh-CN" sz="1400" dirty="0" smtClean="0">
                <a:latin typeface="Consolas" panose="020B0609020204030204" pitchFamily="49" charset="0"/>
              </a:rPr>
              <a:t>;</a:t>
            </a:r>
            <a:endParaRPr lang="en-US" altLang="zh-CN" sz="1400" dirty="0" smtClean="0">
              <a:latin typeface="Consolas" panose="020B0609020204030204" pitchFamily="49" charset="0"/>
            </a:endParaRPr>
          </a:p>
          <a:p>
            <a:pPr eaLnBrk="0" hangingPunct="0"/>
            <a:r>
              <a:rPr lang="en-US" altLang="zh-CN" sz="140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40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获取王五的值</a:t>
            </a:r>
            <a:endParaRPr lang="en-US" altLang="zh-CN" sz="1400" i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var name1 = persons.persons[2].name</a:t>
            </a:r>
            <a:r>
              <a:rPr lang="zh-CN" altLang="zh-C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zh-CN" altLang="zh-CN" sz="2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01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导言：前端页面与后端进行数据交互的方式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将参数添加到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中，后端</a:t>
            </a:r>
            <a:r>
              <a:rPr lang="zh-CN" altLang="en-US" sz="2000" dirty="0" smtClean="0"/>
              <a:t>通过 </a:t>
            </a:r>
            <a:r>
              <a:rPr lang="en-US" altLang="zh-CN" sz="2000" dirty="0" smtClean="0"/>
              <a:t>get</a:t>
            </a:r>
            <a:r>
              <a:rPr lang="zh-CN" altLang="en-US" sz="2000" dirty="0" smtClean="0"/>
              <a:t>方式</a:t>
            </a:r>
            <a:r>
              <a:rPr lang="zh-CN" altLang="en-US" sz="2000" dirty="0"/>
              <a:t>从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中获取</a:t>
            </a:r>
            <a:r>
              <a:rPr lang="zh-CN" altLang="en-US" sz="2000" dirty="0" smtClean="0"/>
              <a:t>数据请求：</a:t>
            </a:r>
            <a:endParaRPr lang="en-US" altLang="zh-CN" sz="2000" dirty="0" smtClean="0"/>
          </a:p>
          <a:p>
            <a:endParaRPr lang="en-US" altLang="zh-CN" dirty="0"/>
          </a:p>
          <a:p>
            <a:endParaRPr lang="en-US" altLang="zh-CN" sz="500" dirty="0" smtClean="0"/>
          </a:p>
          <a:p>
            <a:r>
              <a:rPr lang="zh-CN" altLang="en-US" sz="2000" dirty="0" smtClean="0"/>
              <a:t>前端</a:t>
            </a:r>
            <a:r>
              <a:rPr lang="zh-CN" altLang="en-US" sz="2000" dirty="0"/>
              <a:t>页面通过</a:t>
            </a:r>
            <a:r>
              <a:rPr lang="en-US" altLang="zh-CN" sz="2000" dirty="0"/>
              <a:t>form</a:t>
            </a:r>
            <a:r>
              <a:rPr lang="zh-CN" altLang="en-US" sz="2000" dirty="0"/>
              <a:t>表单，将数据以</a:t>
            </a:r>
            <a:r>
              <a:rPr lang="en-US" altLang="zh-CN" sz="2000" dirty="0"/>
              <a:t>get</a:t>
            </a:r>
            <a:r>
              <a:rPr lang="zh-CN" altLang="en-US" sz="2000" dirty="0"/>
              <a:t>或者</a:t>
            </a:r>
            <a:r>
              <a:rPr lang="en-US" altLang="zh-CN" sz="2000" dirty="0"/>
              <a:t>post</a:t>
            </a:r>
            <a:r>
              <a:rPr lang="zh-CN" altLang="en-US" sz="2000" dirty="0"/>
              <a:t>的方式发送给后端 </a:t>
            </a:r>
            <a:r>
              <a:rPr lang="en-US" altLang="zh-CN" sz="2000" dirty="0" smtClean="0"/>
              <a:t>get</a:t>
            </a:r>
            <a:r>
              <a:rPr lang="zh-CN" altLang="en-US" sz="2000" dirty="0" smtClean="0"/>
              <a:t>请求</a:t>
            </a:r>
            <a:r>
              <a:rPr lang="en-US" altLang="zh-CN" sz="2000" dirty="0" smtClean="0"/>
              <a:t>/post</a:t>
            </a:r>
            <a:r>
              <a:rPr lang="zh-CN" altLang="en-US" sz="2000" dirty="0" smtClean="0"/>
              <a:t>请求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1200" dirty="0" smtClean="0"/>
          </a:p>
          <a:p>
            <a:r>
              <a:rPr lang="zh-CN" altLang="en-US" sz="2000" dirty="0" smtClean="0"/>
              <a:t>前端</a:t>
            </a:r>
            <a:r>
              <a:rPr lang="zh-CN" altLang="en-US" sz="2000" dirty="0"/>
              <a:t>通过</a:t>
            </a:r>
            <a:r>
              <a:rPr lang="en-US" altLang="zh-CN" sz="2000" dirty="0"/>
              <a:t>a</a:t>
            </a:r>
            <a:r>
              <a:rPr lang="zh-CN" altLang="en-US" sz="2000" dirty="0"/>
              <a:t>标签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使用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方式参数的方式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发送给后端，此种情况是</a:t>
            </a:r>
            <a:r>
              <a:rPr lang="en-US" altLang="zh-CN" sz="2000" dirty="0" smtClean="0"/>
              <a:t> get</a:t>
            </a:r>
            <a:r>
              <a:rPr lang="zh-CN" altLang="en-US" sz="2000" dirty="0" smtClean="0"/>
              <a:t>请求</a:t>
            </a:r>
            <a:endParaRPr lang="en-US" altLang="zh-CN" sz="2000" dirty="0" smtClean="0"/>
          </a:p>
          <a:p>
            <a:endParaRPr lang="en-US" altLang="zh-CN" sz="1800" dirty="0" smtClean="0"/>
          </a:p>
          <a:p>
            <a:endParaRPr lang="en-US" altLang="zh-CN" sz="1400" dirty="0"/>
          </a:p>
          <a:p>
            <a:r>
              <a:rPr lang="zh-CN" altLang="en-US" sz="2000" dirty="0" smtClean="0"/>
              <a:t>此外，还</a:t>
            </a:r>
            <a:r>
              <a:rPr lang="zh-CN" altLang="en-US" sz="2000" dirty="0"/>
              <a:t>可以</a:t>
            </a:r>
            <a:r>
              <a:rPr lang="zh-CN" altLang="en-US" sz="2000" dirty="0" smtClean="0"/>
              <a:t>使用</a:t>
            </a:r>
            <a:r>
              <a:rPr lang="en-US" altLang="zh-CN" sz="2000" dirty="0" smtClean="0">
                <a:solidFill>
                  <a:srgbClr val="0000FF"/>
                </a:solidFill>
              </a:rPr>
              <a:t>Ajax</a:t>
            </a:r>
            <a:r>
              <a:rPr lang="zh-CN" altLang="en-US" sz="2000" dirty="0"/>
              <a:t>技术来实现前后端数据的交互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8508" y="3287117"/>
            <a:ext cx="7417907" cy="11521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&lt;form 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action="/day08/loginServlet" method="post"&gt;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用户名:&lt;input type="text" name="username"&gt; &lt;br&gt;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密码:&lt;input type="password" name="password"&gt;&lt;br&gt;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&lt;input type="submit" value="登录"&gt;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&lt;/form&gt;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98508" y="2113056"/>
            <a:ext cx="7417907" cy="2796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hangingPunct="0"/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http://localhost:8080/day08/find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?user=zhangsan&amp;pass=1234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63046" y="5229200"/>
            <a:ext cx="7417907" cy="2796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hangingPunct="0"/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&lt;a </a:t>
            </a: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="/day08/</a:t>
            </a: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</a:rPr>
              <a:t>downloadServlet?filename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400" dirty="0">
                <a:solidFill>
                  <a:srgbClr val="080808"/>
                </a:solidFill>
                <a:latin typeface="Consolas" panose="020B0609020204030204" pitchFamily="49" charset="0"/>
              </a:rPr>
              <a:t>九尾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.jpg"&gt;</a:t>
            </a:r>
            <a:r>
              <a:rPr lang="zh-CN" altLang="en-US" sz="1400" dirty="0">
                <a:solidFill>
                  <a:srgbClr val="080808"/>
                </a:solidFill>
                <a:latin typeface="Consolas" panose="020B0609020204030204" pitchFamily="49" charset="0"/>
              </a:rPr>
              <a:t>图片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1&lt;/a&gt;</a:t>
            </a:r>
          </a:p>
        </p:txBody>
      </p:sp>
    </p:spTree>
    <p:extLst>
      <p:ext uri="{BB962C8B-B14F-4D97-AF65-F5344CB8AC3E}">
        <p14:creationId xmlns:p14="http://schemas.microsoft.com/office/powerpoint/2010/main" val="212262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JSON</a:t>
            </a:r>
            <a:r>
              <a:rPr lang="zh-CN" altLang="en-US" dirty="0"/>
              <a:t>语法</a:t>
            </a:r>
            <a:r>
              <a:rPr lang="zh-CN" altLang="en-US" dirty="0" smtClean="0"/>
              <a:t>：获取数据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方式</a:t>
            </a:r>
            <a:r>
              <a:rPr lang="zh-CN" altLang="en-US" dirty="0"/>
              <a:t>三：数组对象</a:t>
            </a:r>
            <a:r>
              <a:rPr lang="en-US" altLang="zh-CN" dirty="0"/>
              <a:t>[</a:t>
            </a:r>
            <a:r>
              <a:rPr lang="zh-CN" altLang="en-US" dirty="0"/>
              <a:t>索引</a:t>
            </a:r>
            <a:r>
              <a:rPr lang="en-US" altLang="zh-CN" dirty="0"/>
              <a:t>]</a:t>
            </a:r>
            <a:endParaRPr lang="en-US" altLang="zh-CN" dirty="0" smtClean="0"/>
          </a:p>
          <a:p>
            <a:endParaRPr lang="en-US" altLang="zh-CN" sz="1800" dirty="0" smtClean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sz="20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4717" y="2125362"/>
            <a:ext cx="7859217" cy="19517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hangingPunct="0"/>
            <a:r>
              <a:rPr lang="en-US" altLang="zh-CN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//2.</a:t>
            </a:r>
            <a:r>
              <a:rPr lang="zh-CN" altLang="en-US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嵌套格式   </a:t>
            </a:r>
            <a:r>
              <a:rPr lang="en-US" altLang="zh-CN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[]———&gt; </a:t>
            </a:r>
            <a:r>
              <a:rPr lang="en-US" altLang="zh-CN" sz="1400" i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{}</a:t>
            </a:r>
          </a:p>
          <a:p>
            <a:pPr lvl="0" eaLnBrk="0" hangingPunct="0"/>
            <a:endParaRPr lang="en-US" altLang="zh-CN" sz="1400" dirty="0">
              <a:latin typeface="Consolas" panose="020B0609020204030204" pitchFamily="49" charset="0"/>
            </a:endParaRPr>
          </a:p>
          <a:p>
            <a:pPr lvl="0" eaLnBrk="0" hangingPunct="0"/>
            <a:r>
              <a:rPr lang="zh-CN" altLang="zh-CN" sz="1400" dirty="0" smtClean="0">
                <a:latin typeface="Consolas" panose="020B0609020204030204" pitchFamily="49" charset="0"/>
              </a:rPr>
              <a:t>var </a:t>
            </a:r>
            <a:r>
              <a:rPr lang="zh-CN" altLang="zh-CN" sz="1400" dirty="0">
                <a:latin typeface="Consolas" panose="020B0609020204030204" pitchFamily="49" charset="0"/>
              </a:rPr>
              <a:t>ps = [</a:t>
            </a:r>
            <a:br>
              <a:rPr lang="zh-CN" altLang="zh-CN" sz="1400" dirty="0">
                <a:latin typeface="Consolas" panose="020B0609020204030204" pitchFamily="49" charset="0"/>
              </a:rPr>
            </a:br>
            <a:r>
              <a:rPr lang="zh-CN" altLang="zh-CN" sz="1400" dirty="0">
                <a:latin typeface="Consolas" panose="020B0609020204030204" pitchFamily="49" charset="0"/>
              </a:rPr>
              <a:t>    {"name": "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lang="zh-CN" altLang="zh-CN" sz="1400" dirty="0">
                <a:latin typeface="Consolas" panose="020B0609020204030204" pitchFamily="49" charset="0"/>
              </a:rPr>
              <a:t>", "age": 23, "gender": true},</a:t>
            </a:r>
            <a:br>
              <a:rPr lang="zh-CN" altLang="zh-CN" sz="1400" dirty="0">
                <a:latin typeface="Consolas" panose="020B0609020204030204" pitchFamily="49" charset="0"/>
              </a:rPr>
            </a:br>
            <a:r>
              <a:rPr lang="zh-CN" altLang="zh-CN" sz="1400" dirty="0">
                <a:latin typeface="Consolas" panose="020B0609020204030204" pitchFamily="49" charset="0"/>
              </a:rPr>
              <a:t>    {"name": "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李四</a:t>
            </a:r>
            <a:r>
              <a:rPr lang="zh-CN" altLang="zh-CN" sz="1400" dirty="0">
                <a:latin typeface="Consolas" panose="020B0609020204030204" pitchFamily="49" charset="0"/>
              </a:rPr>
              <a:t>", "age": 24, "gender": true},</a:t>
            </a:r>
            <a:br>
              <a:rPr lang="zh-CN" altLang="zh-CN" sz="1400" dirty="0">
                <a:latin typeface="Consolas" panose="020B0609020204030204" pitchFamily="49" charset="0"/>
              </a:rPr>
            </a:br>
            <a:r>
              <a:rPr lang="zh-CN" altLang="zh-CN" sz="1400" dirty="0">
                <a:latin typeface="Consolas" panose="020B0609020204030204" pitchFamily="49" charset="0"/>
              </a:rPr>
              <a:t>    {"name": "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王五</a:t>
            </a:r>
            <a:r>
              <a:rPr lang="zh-CN" altLang="zh-CN" sz="1400" dirty="0">
                <a:latin typeface="Consolas" panose="020B0609020204030204" pitchFamily="49" charset="0"/>
              </a:rPr>
              <a:t>", "age": 25, "gender": false}</a:t>
            </a:r>
            <a:br>
              <a:rPr lang="zh-CN" altLang="zh-CN" sz="1400" dirty="0">
                <a:latin typeface="Consolas" panose="020B0609020204030204" pitchFamily="49" charset="0"/>
              </a:rPr>
            </a:br>
            <a:r>
              <a:rPr lang="zh-CN" altLang="zh-CN" sz="1400" dirty="0">
                <a:latin typeface="Consolas" panose="020B0609020204030204" pitchFamily="49" charset="0"/>
              </a:rPr>
              <a:t>]</a:t>
            </a:r>
            <a:r>
              <a:rPr lang="zh-CN" altLang="zh-CN" sz="1400" dirty="0" smtClean="0">
                <a:latin typeface="Consolas" panose="020B0609020204030204" pitchFamily="49" charset="0"/>
              </a:rPr>
              <a:t>;</a:t>
            </a:r>
            <a:endParaRPr lang="en-US" altLang="zh-CN" sz="1400" dirty="0" smtClean="0">
              <a:latin typeface="Consolas" panose="020B0609020204030204" pitchFamily="49" charset="0"/>
            </a:endParaRPr>
          </a:p>
          <a:p>
            <a:pPr lvl="0" eaLnBrk="0" hangingPunct="0"/>
            <a:r>
              <a:rPr lang="en-US" altLang="zh-CN" sz="140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40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获取李四的值</a:t>
            </a:r>
            <a:endParaRPr lang="en-US" altLang="zh-CN" sz="1400" i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zh-CN" sz="1400" dirty="0">
                <a:latin typeface="Consolas" panose="020B0609020204030204" pitchFamily="49" charset="0"/>
              </a:rPr>
              <a:t>var ps1name = ps[1].</a:t>
            </a:r>
            <a:r>
              <a:rPr lang="zh-CN" altLang="zh-CN" sz="1400" dirty="0" smtClean="0">
                <a:latin typeface="Consolas" panose="020B0609020204030204" pitchFamily="49" charset="0"/>
              </a:rPr>
              <a:t>name</a:t>
            </a:r>
            <a:endParaRPr lang="zh-CN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3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JSON</a:t>
            </a:r>
            <a:r>
              <a:rPr lang="zh-CN" altLang="en-US" dirty="0"/>
              <a:t>语法：获取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遍历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556792"/>
            <a:ext cx="8229600" cy="223224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30091"/>
                </a:solidFill>
                <a:effectLst/>
                <a:latin typeface="Consolas" panose="020B0609020204030204" pitchFamily="49" charset="0"/>
              </a:rPr>
              <a:t>person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{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'gender'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sz="14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zh-CN" sz="14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对象中所有的键和值，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 in </a:t>
            </a:r>
            <a:r>
              <a:rPr kumimoji="0" lang="zh-CN" sz="14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30091"/>
                </a:solidFill>
                <a:effectLst/>
                <a:latin typeface="Consolas" panose="020B0609020204030204" pitchFamily="49" charset="0"/>
              </a:rPr>
              <a:t>key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30091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alert(key); //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获取键</a:t>
            </a:r>
            <a:endParaRPr kumimoji="0" lang="en-US" altLang="zh-CN" sz="1400" b="0" i="1" u="none" strike="noStrike" cap="none" normalizeH="0" baseline="0" dirty="0" smtClean="0">
              <a:ln>
                <a:noFill/>
              </a:ln>
              <a:solidFill>
                <a:srgbClr val="8C8C8C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i="1" dirty="0">
                <a:solidFill>
                  <a:srgbClr val="8C8C8C"/>
                </a:solidFill>
              </a:rPr>
              <a:t> </a:t>
            </a:r>
            <a:r>
              <a:rPr lang="en-US" altLang="zh-CN" sz="1400" i="1" dirty="0" smtClean="0">
                <a:solidFill>
                  <a:srgbClr val="8C8C8C"/>
                </a:solidFill>
              </a:rPr>
              <a:t>      </a:t>
            </a:r>
            <a:r>
              <a:rPr lang="zh-CN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i="1" dirty="0" smtClean="0">
                <a:solidFill>
                  <a:srgbClr val="8C8C8C"/>
                </a:solidFill>
              </a:rPr>
              <a:t>下方的</a:t>
            </a:r>
            <a:r>
              <a:rPr lang="zh-CN" altLang="zh-CN" sz="1400" i="1" dirty="0" smtClean="0">
                <a:solidFill>
                  <a:srgbClr val="8C8C8C"/>
                </a:solidFill>
              </a:rPr>
              <a:t>方式</a:t>
            </a:r>
            <a:r>
              <a:rPr lang="zh-CN" altLang="zh-CN" sz="1400" i="1" dirty="0">
                <a:solidFill>
                  <a:srgbClr val="8C8C8C"/>
                </a:solidFill>
              </a:rPr>
              <a:t>获取不行</a:t>
            </a:r>
            <a:r>
              <a:rPr lang="zh-CN" altLang="zh-CN" sz="1400" i="1" dirty="0" smtClean="0">
                <a:solidFill>
                  <a:srgbClr val="8C8C8C"/>
                </a:solidFill>
              </a:rPr>
              <a:t>。json</a:t>
            </a:r>
            <a:r>
              <a:rPr lang="zh-CN" altLang="zh-CN" sz="1400" i="1" dirty="0">
                <a:solidFill>
                  <a:srgbClr val="8C8C8C"/>
                </a:solidFill>
              </a:rPr>
              <a:t>中的key是字符串形式，所以person.key 相当于 person."name"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alert(key + ":" + person.key); </a:t>
            </a:r>
            <a:endParaRPr kumimoji="0" lang="en-US" altLang="zh-CN" sz="1400" b="0" i="1" u="none" strike="noStrike" cap="none" normalizeH="0" baseline="0" dirty="0" smtClean="0">
              <a:ln>
                <a:noFill/>
              </a:ln>
              <a:solidFill>
                <a:srgbClr val="8C8C8C"/>
              </a:solidFill>
              <a:effectLst/>
              <a:latin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30091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30091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30091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7200" y="3933056"/>
            <a:ext cx="8229600" cy="26642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var </a:t>
            </a:r>
            <a:r>
              <a:rPr lang="zh-CN" altLang="zh-CN" sz="1400" dirty="0">
                <a:solidFill>
                  <a:srgbClr val="830091"/>
                </a:solidFill>
                <a:latin typeface="Consolas" panose="020B0609020204030204" pitchFamily="49" charset="0"/>
              </a:rPr>
              <a:t>ps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[{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"name"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"age"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23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"gender"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true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},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{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"name"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李四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"age"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24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"gender"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true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},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{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"name"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王五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"age"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25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"gender"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}];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zh-CN" altLang="zh-CN" sz="1400" b="1" i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zh-CN" altLang="zh-CN" sz="14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ps</a:t>
            </a:r>
            <a:r>
              <a:rPr lang="zh-CN" altLang="zh-CN" sz="1400" b="1" i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中的所有</a:t>
            </a:r>
            <a:r>
              <a:rPr lang="zh-CN" altLang="zh-CN" sz="1400" b="1" i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for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var </a:t>
            </a:r>
            <a:r>
              <a:rPr lang="zh-CN" altLang="zh-CN" sz="1400" dirty="0">
                <a:solidFill>
                  <a:srgbClr val="830091"/>
                </a:solidFill>
                <a:latin typeface="Consolas" panose="020B0609020204030204" pitchFamily="49" charset="0"/>
              </a:rPr>
              <a:t>i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 </a:t>
            </a:r>
            <a:r>
              <a:rPr lang="zh-CN" altLang="zh-CN" sz="1400" dirty="0">
                <a:solidFill>
                  <a:srgbClr val="830091"/>
                </a:solidFill>
                <a:latin typeface="Consolas" panose="020B0609020204030204" pitchFamily="49" charset="0"/>
              </a:rPr>
              <a:t>i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 </a:t>
            </a:r>
            <a:r>
              <a:rPr lang="zh-CN" altLang="zh-CN" sz="1400" dirty="0">
                <a:solidFill>
                  <a:srgbClr val="830091"/>
                </a:solidFill>
                <a:latin typeface="Consolas" panose="020B0609020204030204" pitchFamily="49" charset="0"/>
              </a:rPr>
              <a:t>ps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length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 </a:t>
            </a:r>
            <a:r>
              <a:rPr lang="zh-CN" altLang="zh-CN" sz="1400" dirty="0">
                <a:solidFill>
                  <a:srgbClr val="830091"/>
                </a:solidFill>
                <a:latin typeface="Consolas" panose="020B0609020204030204" pitchFamily="49" charset="0"/>
              </a:rPr>
              <a:t>i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++)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var </a:t>
            </a:r>
            <a:r>
              <a:rPr lang="zh-CN" altLang="zh-CN" sz="1400" dirty="0">
                <a:solidFill>
                  <a:srgbClr val="830091"/>
                </a:solidFill>
                <a:latin typeface="Consolas" panose="020B0609020204030204" pitchFamily="49" charset="0"/>
              </a:rPr>
              <a:t>p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830091"/>
                </a:solidFill>
                <a:latin typeface="Consolas" panose="020B0609020204030204" pitchFamily="49" charset="0"/>
              </a:rPr>
              <a:t>ps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</a:t>
            </a:r>
            <a:r>
              <a:rPr lang="zh-CN" altLang="zh-CN" sz="1400" dirty="0">
                <a:solidFill>
                  <a:srgbClr val="830091"/>
                </a:solidFill>
                <a:latin typeface="Consolas" panose="020B0609020204030204" pitchFamily="49" charset="0"/>
              </a:rPr>
              <a:t>i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];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var </a:t>
            </a:r>
            <a:r>
              <a:rPr lang="zh-CN" altLang="zh-CN" sz="1400" dirty="0">
                <a:solidFill>
                  <a:srgbClr val="830091"/>
                </a:solidFill>
                <a:latin typeface="Consolas" panose="020B0609020204030204" pitchFamily="49" charset="0"/>
              </a:rPr>
              <a:t>key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 </a:t>
            </a:r>
            <a:r>
              <a:rPr lang="zh-CN" altLang="zh-CN" sz="1400" dirty="0">
                <a:solidFill>
                  <a:srgbClr val="830091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alert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830091"/>
                </a:solidFill>
                <a:latin typeface="Consolas" panose="020B0609020204030204" pitchFamily="49" charset="0"/>
              </a:rPr>
              <a:t>key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":"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</a:t>
            </a:r>
            <a:r>
              <a:rPr lang="zh-CN" altLang="zh-CN" sz="1400" dirty="0">
                <a:solidFill>
                  <a:srgbClr val="830091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</a:t>
            </a:r>
            <a:r>
              <a:rPr lang="zh-CN" altLang="zh-CN" sz="1400" dirty="0">
                <a:solidFill>
                  <a:srgbClr val="830091"/>
                </a:solidFill>
                <a:latin typeface="Consolas" panose="020B0609020204030204" pitchFamily="49" charset="0"/>
              </a:rPr>
              <a:t>key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]);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}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4. JSON</a:t>
            </a:r>
            <a:r>
              <a:rPr lang="zh-CN" altLang="en-US" dirty="0" smtClean="0"/>
              <a:t>字符串</a:t>
            </a:r>
            <a:r>
              <a:rPr lang="zh-CN" altLang="en-US" dirty="0"/>
              <a:t>与</a:t>
            </a:r>
            <a:r>
              <a:rPr lang="en-US" altLang="zh-CN" dirty="0"/>
              <a:t>java</a:t>
            </a:r>
            <a:r>
              <a:rPr lang="zh-CN" altLang="en-US" dirty="0"/>
              <a:t>对象的相互</a:t>
            </a:r>
            <a:r>
              <a:rPr lang="zh-CN" altLang="en-US" dirty="0" smtClean="0"/>
              <a:t>转换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 smtClean="0">
                <a:solidFill>
                  <a:schemeClr val="tx1"/>
                </a:solidFill>
              </a:rPr>
              <a:t>Java</a:t>
            </a:r>
            <a:r>
              <a:rPr lang="zh-CN" altLang="en-US" sz="2000" dirty="0" smtClean="0">
                <a:solidFill>
                  <a:schemeClr val="tx1"/>
                </a:solidFill>
              </a:rPr>
              <a:t>对象转</a:t>
            </a:r>
            <a:r>
              <a:rPr lang="en-US" altLang="zh-CN" sz="2000" dirty="0" smtClean="0">
                <a:solidFill>
                  <a:schemeClr val="tx1"/>
                </a:solidFill>
              </a:rPr>
              <a:t>JSON</a:t>
            </a:r>
            <a:r>
              <a:rPr lang="zh-CN" altLang="en-US" sz="2000" dirty="0" smtClean="0">
                <a:solidFill>
                  <a:schemeClr val="tx1"/>
                </a:solidFill>
              </a:rPr>
              <a:t>字符串；</a:t>
            </a:r>
            <a:r>
              <a:rPr lang="en-US" altLang="zh-CN" sz="2000" dirty="0">
                <a:solidFill>
                  <a:schemeClr val="tx1"/>
                </a:solidFill>
              </a:rPr>
              <a:t> JSON</a:t>
            </a:r>
            <a:r>
              <a:rPr lang="zh-CN" altLang="en-US" sz="2000" dirty="0">
                <a:solidFill>
                  <a:schemeClr val="tx1"/>
                </a:solidFill>
              </a:rPr>
              <a:t>字符串</a:t>
            </a:r>
            <a:r>
              <a:rPr lang="zh-CN" altLang="en-US" sz="2000" dirty="0" smtClean="0">
                <a:solidFill>
                  <a:schemeClr val="tx1"/>
                </a:solidFill>
              </a:rPr>
              <a:t>转</a:t>
            </a:r>
            <a:r>
              <a:rPr lang="en-US" altLang="zh-CN" sz="2000" dirty="0" smtClean="0">
                <a:solidFill>
                  <a:schemeClr val="tx1"/>
                </a:solidFill>
              </a:rPr>
              <a:t>Java</a:t>
            </a:r>
            <a:r>
              <a:rPr lang="zh-CN" altLang="en-US" sz="2000" dirty="0" smtClean="0">
                <a:solidFill>
                  <a:schemeClr val="tx1"/>
                </a:solidFill>
              </a:rPr>
              <a:t>对象；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85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JSON</a:t>
            </a:r>
            <a:r>
              <a:rPr lang="zh-CN" altLang="en-US" dirty="0" smtClean="0"/>
              <a:t>数据和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对象的转换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4297890"/>
            <a:ext cx="8229600" cy="2227454"/>
          </a:xfrm>
        </p:spPr>
        <p:txBody>
          <a:bodyPr/>
          <a:lstStyle/>
          <a:p>
            <a:r>
              <a:rPr lang="zh-CN" altLang="en-US" sz="2000" dirty="0" smtClean="0"/>
              <a:t>前端与后端交互的数据，采用</a:t>
            </a:r>
            <a:r>
              <a:rPr lang="en-US" altLang="zh-CN" sz="2000" dirty="0" smtClean="0"/>
              <a:t>JSON</a:t>
            </a:r>
            <a:r>
              <a:rPr lang="zh-CN" altLang="en-US" sz="2000" dirty="0" smtClean="0"/>
              <a:t>格式，在服务器层面，需要用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对象进行业务逻辑处理，因此需要进行</a:t>
            </a:r>
            <a:r>
              <a:rPr lang="en-US" altLang="zh-CN" sz="2000" dirty="0" smtClean="0"/>
              <a:t>JSON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的转换</a:t>
            </a:r>
            <a:endParaRPr lang="en-US" altLang="zh-CN" sz="2000" dirty="0" smtClean="0"/>
          </a:p>
          <a:p>
            <a:pPr lvl="1"/>
            <a:r>
              <a:rPr lang="en-US" altLang="zh-CN" sz="1600" dirty="0" smtClean="0">
                <a:solidFill>
                  <a:srgbClr val="0000FF"/>
                </a:solidFill>
              </a:rPr>
              <a:t>JSON</a:t>
            </a:r>
            <a:r>
              <a:rPr lang="zh-CN" altLang="en-US" sz="1600" dirty="0" smtClean="0">
                <a:solidFill>
                  <a:srgbClr val="0000FF"/>
                </a:solidFill>
              </a:rPr>
              <a:t>转</a:t>
            </a:r>
            <a:r>
              <a:rPr lang="en-US" altLang="zh-CN" sz="1600" dirty="0" smtClean="0">
                <a:solidFill>
                  <a:srgbClr val="0000FF"/>
                </a:solidFill>
              </a:rPr>
              <a:t>Java</a:t>
            </a:r>
          </a:p>
          <a:p>
            <a:pPr lvl="1"/>
            <a:r>
              <a:rPr lang="en-US" altLang="zh-CN" sz="1600" dirty="0" smtClean="0">
                <a:solidFill>
                  <a:srgbClr val="0000FF"/>
                </a:solidFill>
              </a:rPr>
              <a:t>Java</a:t>
            </a:r>
            <a:r>
              <a:rPr lang="zh-CN" altLang="en-US" sz="1600" dirty="0" smtClean="0">
                <a:solidFill>
                  <a:srgbClr val="0000FF"/>
                </a:solidFill>
              </a:rPr>
              <a:t>转</a:t>
            </a:r>
            <a:r>
              <a:rPr lang="en-US" altLang="zh-CN" sz="1600" dirty="0" smtClean="0">
                <a:solidFill>
                  <a:srgbClr val="0000FF"/>
                </a:solidFill>
              </a:rPr>
              <a:t>JSON</a:t>
            </a:r>
          </a:p>
          <a:p>
            <a:r>
              <a:rPr lang="zh-CN" altLang="en-US" sz="2000" dirty="0"/>
              <a:t>常见的解析器：</a:t>
            </a:r>
            <a:r>
              <a:rPr lang="en-US" altLang="zh-CN" sz="2000" dirty="0" err="1" smtClean="0"/>
              <a:t>Jsonlib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官方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Gson</a:t>
            </a:r>
            <a:r>
              <a:rPr lang="zh-CN" altLang="en-US" sz="2000" dirty="0" smtClean="0"/>
              <a:t>（谷歌），</a:t>
            </a:r>
            <a:r>
              <a:rPr lang="en-US" altLang="zh-CN" sz="2000" dirty="0" err="1" smtClean="0"/>
              <a:t>fastjson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（阿里），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jackson</a:t>
            </a:r>
            <a:r>
              <a:rPr lang="zh-CN" altLang="en-US" sz="2000" dirty="0" smtClean="0">
                <a:solidFill>
                  <a:srgbClr val="0000FF"/>
                </a:solidFill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</a:rPr>
              <a:t>Jackson</a:t>
            </a:r>
            <a:r>
              <a:rPr lang="zh-CN" altLang="en-US" sz="2000" dirty="0" smtClean="0">
                <a:solidFill>
                  <a:srgbClr val="0000FF"/>
                </a:solidFill>
              </a:rPr>
              <a:t>解析速度最快</a:t>
            </a:r>
            <a:r>
              <a:rPr lang="zh-CN" altLang="en-US" sz="2000" dirty="0">
                <a:solidFill>
                  <a:srgbClr val="0000FF"/>
                </a:solidFill>
              </a:rPr>
              <a:t>的</a:t>
            </a:r>
            <a:r>
              <a:rPr lang="zh-CN" altLang="en-US" sz="2000" dirty="0" smtClean="0">
                <a:solidFill>
                  <a:srgbClr val="0000FF"/>
                </a:solidFill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</a:rPr>
              <a:t>Spring </a:t>
            </a:r>
            <a:r>
              <a:rPr lang="en-US" altLang="zh-CN" sz="2000" dirty="0">
                <a:solidFill>
                  <a:srgbClr val="0000FF"/>
                </a:solidFill>
              </a:rPr>
              <a:t>MVC</a:t>
            </a:r>
            <a:r>
              <a:rPr lang="zh-CN" altLang="en-US" sz="2000" dirty="0">
                <a:solidFill>
                  <a:srgbClr val="0000FF"/>
                </a:solidFill>
              </a:rPr>
              <a:t>中</a:t>
            </a:r>
            <a:r>
              <a:rPr lang="zh-CN" altLang="en-US" sz="2000" dirty="0" smtClean="0">
                <a:solidFill>
                  <a:srgbClr val="0000FF"/>
                </a:solidFill>
              </a:rPr>
              <a:t>内置方式。）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9371" y="1754734"/>
            <a:ext cx="1296144" cy="2232248"/>
          </a:xfrm>
          <a:prstGeom prst="rect">
            <a:avLst/>
          </a:prstGeom>
          <a:ln>
            <a:solidFill>
              <a:srgbClr val="0000FF"/>
            </a:solidFill>
            <a:prstDash val="solid"/>
          </a:ln>
        </p:spPr>
        <p:txBody>
          <a:bodyPr wrap="square" rtlCol="0" anchor="ctr">
            <a:noAutofit/>
          </a:bodyPr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06957" y="1744105"/>
            <a:ext cx="1681974" cy="2232248"/>
          </a:xfrm>
          <a:prstGeom prst="rect">
            <a:avLst/>
          </a:prstGeom>
          <a:ln>
            <a:solidFill>
              <a:srgbClr val="0000FF"/>
            </a:solidFill>
            <a:prstDash val="solid"/>
          </a:ln>
        </p:spPr>
        <p:txBody>
          <a:bodyPr wrap="square" rtlCol="0" anchor="ctr">
            <a:noAutofit/>
          </a:bodyPr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93848" y="1457160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67333" y="1443986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</a:p>
        </p:txBody>
      </p: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 flipV="1">
            <a:off x="2415515" y="2860229"/>
            <a:ext cx="3391442" cy="10629"/>
          </a:xfrm>
          <a:prstGeom prst="straightConnector1">
            <a:avLst/>
          </a:prstGeom>
          <a:ln w="12700">
            <a:solidFill>
              <a:srgbClr val="0000FF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141028" y="2435058"/>
            <a:ext cx="1633075" cy="288032"/>
          </a:xfrm>
          <a:prstGeom prst="ellipse">
            <a:avLst/>
          </a:prstGeom>
          <a:ln>
            <a:solidFill>
              <a:srgbClr val="0000FF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76178" y="2036999"/>
            <a:ext cx="1417051" cy="288032"/>
          </a:xfrm>
          <a:prstGeom prst="ellipse">
            <a:avLst/>
          </a:prstGeom>
          <a:ln>
            <a:solidFill>
              <a:srgbClr val="0000FF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976178" y="3112257"/>
            <a:ext cx="1440745" cy="648072"/>
          </a:xfrm>
          <a:prstGeom prst="ellipse">
            <a:avLst/>
          </a:prstGeom>
          <a:ln>
            <a:solidFill>
              <a:srgbClr val="0000FF"/>
            </a:solidFill>
            <a:prstDash val="solid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408811" y="2392177"/>
            <a:ext cx="0" cy="64807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6841445" y="2347154"/>
            <a:ext cx="5032" cy="693095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454684" y="2016671"/>
            <a:ext cx="3300749" cy="261610"/>
          </a:xfrm>
          <a:prstGeom prst="rect">
            <a:avLst/>
          </a:prstGeom>
          <a:ln>
            <a:solidFill>
              <a:srgbClr val="0000FF"/>
            </a:solidFill>
            <a:prstDash val="dash"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zh-CN" sz="105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zh-CN" altLang="zh-CN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name": "</a:t>
            </a:r>
            <a:r>
              <a:rPr lang="zh-CN" altLang="zh-CN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张三</a:t>
            </a:r>
            <a:r>
              <a:rPr lang="zh-CN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", age: 23, 'gender': "</a:t>
            </a:r>
            <a:r>
              <a:rPr lang="zh-CN" altLang="zh-CN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男</a:t>
            </a:r>
            <a:r>
              <a:rPr lang="zh-CN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zh-CN" altLang="zh-CN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zh-CN" altLang="zh-CN" sz="105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148689" y="4039180"/>
            <a:ext cx="3095719" cy="25391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Person{name='</a:t>
            </a:r>
            <a:r>
              <a:rPr lang="zh-CN" altLang="en-U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', age=23, gender='</a:t>
            </a:r>
            <a:r>
              <a:rPr lang="zh-CN" altLang="en-U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男</a:t>
            </a:r>
            <a:r>
              <a:rPr lang="en-US" altLang="zh-CN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'}</a:t>
            </a:r>
            <a:endParaRPr lang="zh-CN" altLang="en-US" sz="105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89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4" grpId="0" animBg="1"/>
      <p:bldP spid="15" grpId="0" animBg="1"/>
      <p:bldP spid="16" grpId="0" animBg="1"/>
      <p:bldP spid="28" grpId="0" animBg="1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Java</a:t>
            </a:r>
            <a:r>
              <a:rPr lang="zh-CN" altLang="en-US" dirty="0" smtClean="0"/>
              <a:t>对象转</a:t>
            </a:r>
            <a:r>
              <a:rPr lang="en-US" altLang="zh-CN" dirty="0" smtClean="0"/>
              <a:t>JSON-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1 </a:t>
            </a:r>
            <a:r>
              <a:rPr lang="zh-CN" altLang="en-US" sz="2000" dirty="0" smtClean="0"/>
              <a:t>导</a:t>
            </a:r>
            <a:r>
              <a:rPr lang="zh-CN" altLang="en-US" sz="2000" dirty="0"/>
              <a:t>入</a:t>
            </a:r>
            <a:r>
              <a:rPr lang="en-US" altLang="zh-CN" sz="2000" dirty="0" err="1"/>
              <a:t>jackson</a:t>
            </a:r>
            <a:r>
              <a:rPr lang="zh-CN" altLang="en-US" sz="2000" dirty="0"/>
              <a:t>的相关</a:t>
            </a:r>
            <a:r>
              <a:rPr lang="en-US" altLang="zh-CN" sz="2000" dirty="0"/>
              <a:t>jar</a:t>
            </a:r>
            <a:r>
              <a:rPr lang="zh-CN" altLang="en-US" sz="2000" dirty="0" smtClean="0"/>
              <a:t>包，构建</a:t>
            </a:r>
            <a:r>
              <a:rPr lang="zh-CN" altLang="en-US" sz="2000" dirty="0"/>
              <a:t>待</a:t>
            </a:r>
            <a:r>
              <a:rPr lang="zh-CN" altLang="en-US" sz="2000" dirty="0" smtClean="0"/>
              <a:t>转换的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对象。</a:t>
            </a:r>
            <a:endParaRPr lang="zh-CN" altLang="en-US" sz="2000" dirty="0"/>
          </a:p>
          <a:p>
            <a:r>
              <a:rPr lang="en-US" altLang="zh-CN" sz="2000" dirty="0" smtClean="0"/>
              <a:t>2 </a:t>
            </a:r>
            <a:r>
              <a:rPr lang="zh-CN" altLang="en-US" sz="2000" dirty="0" smtClean="0"/>
              <a:t>创建</a:t>
            </a:r>
            <a:r>
              <a:rPr lang="en-US" altLang="zh-CN" sz="2000" dirty="0"/>
              <a:t>Jackson</a:t>
            </a:r>
            <a:r>
              <a:rPr lang="zh-CN" altLang="en-US" sz="2000" dirty="0"/>
              <a:t>核心对象 </a:t>
            </a:r>
            <a:r>
              <a:rPr lang="en-US" altLang="zh-CN" sz="2000" dirty="0" err="1"/>
              <a:t>ObjectMapper</a:t>
            </a:r>
            <a:endParaRPr lang="en-US" altLang="zh-CN" sz="2000" dirty="0"/>
          </a:p>
          <a:p>
            <a:r>
              <a:rPr lang="en-US" altLang="zh-CN" sz="2000" dirty="0" smtClean="0"/>
              <a:t>3 </a:t>
            </a:r>
            <a:r>
              <a:rPr lang="zh-CN" altLang="en-US" sz="2000" dirty="0" smtClean="0"/>
              <a:t>调用</a:t>
            </a:r>
            <a:r>
              <a:rPr lang="en-US" altLang="zh-CN" sz="2000" dirty="0" err="1"/>
              <a:t>ObjectMapper</a:t>
            </a:r>
            <a:r>
              <a:rPr lang="zh-CN" altLang="en-US" sz="2000" dirty="0"/>
              <a:t>的相关方法进行</a:t>
            </a:r>
            <a:r>
              <a:rPr lang="zh-CN" altLang="en-US" sz="2000" dirty="0" smtClean="0"/>
              <a:t>转换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转换方法：</a:t>
            </a:r>
            <a:endParaRPr lang="en-US" altLang="zh-CN" sz="1800" dirty="0" smtClean="0"/>
          </a:p>
          <a:p>
            <a:pPr lvl="2"/>
            <a:r>
              <a:rPr lang="en-US" altLang="zh-CN" sz="1600" dirty="0" err="1">
                <a:solidFill>
                  <a:srgbClr val="0000FF"/>
                </a:solidFill>
              </a:rPr>
              <a:t>writeValue</a:t>
            </a:r>
            <a:r>
              <a:rPr lang="en-US" altLang="zh-CN" sz="1600" dirty="0">
                <a:solidFill>
                  <a:srgbClr val="0000FF"/>
                </a:solidFill>
              </a:rPr>
              <a:t>(</a:t>
            </a:r>
            <a:r>
              <a:rPr lang="zh-CN" altLang="en-US" sz="1600" dirty="0">
                <a:solidFill>
                  <a:srgbClr val="0000FF"/>
                </a:solidFill>
              </a:rPr>
              <a:t>参数</a:t>
            </a:r>
            <a:r>
              <a:rPr lang="en-US" altLang="zh-CN" sz="1600" dirty="0">
                <a:solidFill>
                  <a:srgbClr val="0000FF"/>
                </a:solidFill>
              </a:rPr>
              <a:t>1</a:t>
            </a:r>
            <a:r>
              <a:rPr lang="zh-CN" altLang="en-US" sz="1600" dirty="0">
                <a:solidFill>
                  <a:srgbClr val="0000FF"/>
                </a:solidFill>
              </a:rPr>
              <a:t>，</a:t>
            </a:r>
            <a:r>
              <a:rPr lang="en-US" altLang="zh-CN" sz="1600" dirty="0" err="1">
                <a:solidFill>
                  <a:srgbClr val="0000FF"/>
                </a:solidFill>
              </a:rPr>
              <a:t>obj</a:t>
            </a:r>
            <a:r>
              <a:rPr lang="en-US" altLang="zh-CN" sz="1600" dirty="0" smtClean="0">
                <a:solidFill>
                  <a:srgbClr val="0000FF"/>
                </a:solidFill>
              </a:rPr>
              <a:t>)</a:t>
            </a:r>
            <a:r>
              <a:rPr lang="zh-CN" altLang="en-US" sz="1600" dirty="0">
                <a:solidFill>
                  <a:srgbClr val="0000FF"/>
                </a:solidFill>
              </a:rPr>
              <a:t> </a:t>
            </a:r>
            <a:r>
              <a:rPr lang="zh-CN" altLang="en-US" sz="1600" dirty="0" smtClean="0">
                <a:solidFill>
                  <a:srgbClr val="0000FF"/>
                </a:solidFill>
              </a:rPr>
              <a:t>参数</a:t>
            </a:r>
            <a:r>
              <a:rPr lang="en-US" altLang="zh-CN" sz="1600" dirty="0" smtClean="0">
                <a:solidFill>
                  <a:srgbClr val="0000FF"/>
                </a:solidFill>
              </a:rPr>
              <a:t>1</a:t>
            </a:r>
            <a:r>
              <a:rPr lang="zh-CN" altLang="en-US" sz="1600" dirty="0" smtClean="0">
                <a:solidFill>
                  <a:srgbClr val="0000FF"/>
                </a:solidFill>
              </a:rPr>
              <a:t>常见的三种类型</a:t>
            </a:r>
            <a:endParaRPr lang="en-US" altLang="zh-CN" sz="1600" dirty="0" smtClean="0">
              <a:solidFill>
                <a:srgbClr val="0000FF"/>
              </a:solidFill>
            </a:endParaRPr>
          </a:p>
          <a:p>
            <a:pPr lvl="3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，并保存到指定的文件中</a:t>
            </a:r>
          </a:p>
          <a:p>
            <a:pPr lvl="3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填充到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输出流中</a:t>
            </a:r>
          </a:p>
          <a:p>
            <a:pPr lvl="3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outputStream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对象转换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字符串，并将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数据填充到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1600" dirty="0" err="1" smtClean="0">
                <a:solidFill>
                  <a:srgbClr val="0000FF"/>
                </a:solidFill>
              </a:rPr>
              <a:t>writeValueAsString</a:t>
            </a:r>
            <a:r>
              <a:rPr lang="en-US" altLang="zh-CN" sz="1600" dirty="0" smtClean="0">
                <a:solidFill>
                  <a:srgbClr val="0000FF"/>
                </a:solidFill>
              </a:rPr>
              <a:t>(</a:t>
            </a:r>
            <a:r>
              <a:rPr lang="en-US" altLang="zh-CN" sz="1600" dirty="0" err="1" smtClean="0">
                <a:solidFill>
                  <a:srgbClr val="0000FF"/>
                </a:solidFill>
              </a:rPr>
              <a:t>obj</a:t>
            </a:r>
            <a:r>
              <a:rPr lang="en-US" altLang="zh-CN" sz="1600" dirty="0">
                <a:solidFill>
                  <a:srgbClr val="0000FF"/>
                </a:solidFill>
              </a:rPr>
              <a:t>)</a:t>
            </a:r>
            <a:r>
              <a:rPr lang="zh-CN" altLang="en-US" sz="1600" dirty="0">
                <a:solidFill>
                  <a:srgbClr val="0000FF"/>
                </a:solidFill>
              </a:rPr>
              <a:t>：将对象转为</a:t>
            </a:r>
            <a:r>
              <a:rPr lang="zh-CN" altLang="en-US" sz="1600" dirty="0" smtClean="0">
                <a:solidFill>
                  <a:srgbClr val="0000FF"/>
                </a:solidFill>
              </a:rPr>
              <a:t>字符串</a:t>
            </a:r>
            <a:endParaRPr lang="en-US" altLang="zh-CN" sz="1600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1800" dirty="0" smtClean="0"/>
              <a:t>注解</a:t>
            </a:r>
            <a:endParaRPr lang="en-US" altLang="zh-CN" sz="1800" dirty="0" smtClean="0"/>
          </a:p>
          <a:p>
            <a:pPr lvl="2"/>
            <a:r>
              <a:rPr lang="en-US" altLang="zh-CN" sz="1600" dirty="0" smtClean="0"/>
              <a:t>@</a:t>
            </a:r>
            <a:r>
              <a:rPr lang="en-US" altLang="zh-CN" sz="1600" dirty="0" err="1" smtClean="0"/>
              <a:t>JsonIgnore</a:t>
            </a:r>
            <a:r>
              <a:rPr lang="zh-CN" altLang="en-US" sz="1600" dirty="0" smtClean="0"/>
              <a:t>：排除属性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@</a:t>
            </a:r>
            <a:r>
              <a:rPr lang="en-US" altLang="zh-CN" sz="1600" dirty="0" err="1" smtClean="0"/>
              <a:t>JSONFormat</a:t>
            </a:r>
            <a:r>
              <a:rPr lang="zh-CN" altLang="en-US" sz="1600" dirty="0" smtClean="0"/>
              <a:t>：属性的格式化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2044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Java</a:t>
            </a:r>
            <a:r>
              <a:rPr lang="zh-CN" altLang="en-US" dirty="0"/>
              <a:t>对象转</a:t>
            </a:r>
            <a:r>
              <a:rPr lang="en-US" altLang="zh-CN" dirty="0" smtClean="0"/>
              <a:t>JSON-</a:t>
            </a:r>
            <a:r>
              <a:rPr lang="zh-CN" altLang="en-US" dirty="0" smtClean="0"/>
              <a:t>示例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基本使用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444328"/>
            <a:ext cx="8229600" cy="47209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hangingPunct="0"/>
            <a: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  <a:t>@Test</a:t>
            </a:r>
            <a:b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600" dirty="0">
                <a:solidFill>
                  <a:srgbClr val="00627A"/>
                </a:solidFill>
                <a:latin typeface="Consolas" panose="020B0609020204030204" pitchFamily="49" charset="0"/>
              </a:rPr>
              <a:t>test1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()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// 1. </a:t>
            </a:r>
            <a:r>
              <a:rPr lang="zh-CN" altLang="zh-CN" sz="16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person</a:t>
            </a:r>
            <a:r>
              <a:rPr lang="zh-CN" altLang="zh-CN" sz="16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br>
              <a:rPr lang="zh-CN" altLang="zh-CN" sz="16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Person p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Person(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6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600" dirty="0">
                <a:solidFill>
                  <a:srgbClr val="1750EB"/>
                </a:solidFill>
                <a:latin typeface="Consolas" panose="020B0609020204030204" pitchFamily="49" charset="0"/>
              </a:rPr>
              <a:t>23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6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// 2. </a:t>
            </a:r>
            <a:r>
              <a:rPr lang="zh-CN" altLang="zh-CN" sz="16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jackson</a:t>
            </a:r>
            <a:r>
              <a:rPr lang="zh-CN" altLang="zh-CN" sz="16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的核心对象：</a:t>
            </a:r>
            <a: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ObjectMapper</a:t>
            </a:r>
            <a:b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ObjectMapper mapper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ObjectMapper();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// 3. </a:t>
            </a:r>
            <a:r>
              <a:rPr lang="zh-CN" altLang="zh-CN" sz="1600" i="1" dirty="0" smtClean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转换</a:t>
            </a:r>
            <a: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/>
            </a:r>
            <a:b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6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3</a:t>
            </a:r>
            <a:r>
              <a:rPr lang="zh-CN" altLang="zh-CN" sz="16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1 </a:t>
            </a:r>
            <a:r>
              <a:rPr lang="zh-CN" altLang="zh-CN" sz="16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writeValueAsString()</a:t>
            </a:r>
            <a:r>
              <a:rPr lang="zh-CN" altLang="zh-CN" sz="16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br>
              <a:rPr lang="zh-CN" altLang="zh-CN" sz="16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json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mapper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.writeValueAsString(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CN" altLang="zh-CN" sz="16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期望</a:t>
            </a:r>
            <a: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{"name":"</a:t>
            </a:r>
            <a:r>
              <a:rPr lang="zh-CN" altLang="zh-CN" sz="16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","age":"23","gender":"</a:t>
            </a:r>
            <a:r>
              <a:rPr lang="zh-CN" altLang="zh-CN" sz="16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"}</a:t>
            </a:r>
            <a:b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    // System.out.println(json);</a:t>
            </a:r>
            <a:b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6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3</a:t>
            </a:r>
            <a:r>
              <a:rPr lang="zh-CN" altLang="zh-CN" sz="16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2 writeValue</a:t>
            </a:r>
            <a:r>
              <a:rPr lang="zh-CN" altLang="zh-CN" sz="16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，将数据写到指定文件</a:t>
            </a:r>
            <a:br>
              <a:rPr lang="zh-CN" altLang="zh-CN" sz="16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mapper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.writeValue(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File(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"d://a.txt"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),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6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3</a:t>
            </a:r>
            <a:r>
              <a:rPr lang="zh-CN" altLang="zh-CN" sz="16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3 Writer</a:t>
            </a:r>
            <a:r>
              <a:rPr lang="zh-CN" altLang="zh-CN" sz="16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：将</a:t>
            </a:r>
            <a: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Obj</a:t>
            </a:r>
            <a:r>
              <a:rPr lang="zh-CN" altLang="zh-CN" sz="16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对象转换为</a:t>
            </a:r>
            <a: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Json</a:t>
            </a:r>
            <a:r>
              <a:rPr lang="zh-CN" altLang="zh-CN" sz="16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字符串，并将</a:t>
            </a:r>
            <a: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json</a:t>
            </a:r>
            <a:r>
              <a:rPr lang="zh-CN" altLang="zh-CN" sz="16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数据填充到字符输出流中</a:t>
            </a:r>
            <a:br>
              <a:rPr lang="zh-CN" altLang="zh-CN" sz="16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mapper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.writeValue(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FileWriter(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"d://b.txt"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),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3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Java</a:t>
            </a:r>
            <a:r>
              <a:rPr lang="zh-CN" altLang="en-US" dirty="0"/>
              <a:t>对象转</a:t>
            </a:r>
            <a:r>
              <a:rPr lang="en-US" altLang="zh-CN" dirty="0" smtClean="0"/>
              <a:t>JSON-</a:t>
            </a:r>
            <a:r>
              <a:rPr lang="zh-CN" altLang="en-US" dirty="0" smtClean="0"/>
              <a:t>注解示例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未加注解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412776"/>
            <a:ext cx="8229600" cy="23042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hangingPunct="0"/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lombok.</a:t>
            </a:r>
            <a:r>
              <a:rPr lang="zh-CN" altLang="zh-CN" sz="1200" dirty="0">
                <a:solidFill>
                  <a:srgbClr val="9E880D"/>
                </a:solidFill>
                <a:latin typeface="Consolas" panose="020B0609020204030204" pitchFamily="49" charset="0"/>
              </a:rPr>
              <a:t>Data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9E880D"/>
                </a:solidFill>
                <a:latin typeface="Consolas" panose="020B0609020204030204" pitchFamily="49" charset="0"/>
              </a:rPr>
              <a:t>@Data</a:t>
            </a:r>
            <a:br>
              <a:rPr lang="zh-CN" altLang="zh-CN" sz="12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private int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</a:rPr>
              <a:t>gender</a:t>
            </a:r>
            <a:r>
              <a:rPr lang="zh-CN" altLang="zh-CN" sz="12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   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  <a:t>// @JsonIgnore // </a:t>
            </a:r>
            <a:r>
              <a:rPr lang="zh-CN" altLang="zh-CN" sz="12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忽略该属性</a:t>
            </a:r>
            <a:br>
              <a:rPr lang="zh-CN" altLang="zh-CN" sz="12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  <a:t>// @JsonFormat(pattern = "yyyy-MM-dd")</a:t>
            </a:r>
            <a:b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</a:rPr>
              <a:t>birthday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789040"/>
            <a:ext cx="8229600" cy="28487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hangingPunct="0"/>
            <a:r>
              <a:rPr lang="zh-CN" altLang="zh-CN" sz="1200" dirty="0">
                <a:solidFill>
                  <a:srgbClr val="9E880D"/>
                </a:solidFill>
                <a:latin typeface="Consolas" panose="020B0609020204030204" pitchFamily="49" charset="0"/>
              </a:rPr>
              <a:t>@Test</a:t>
            </a:r>
            <a:br>
              <a:rPr lang="zh-CN" altLang="zh-CN" sz="12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</a:rPr>
              <a:t>test2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()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  <a:t>// 1. </a:t>
            </a:r>
            <a:r>
              <a:rPr lang="zh-CN" altLang="zh-CN" sz="12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  <a:t>person</a:t>
            </a:r>
            <a:r>
              <a:rPr lang="zh-CN" altLang="zh-CN" sz="12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br>
              <a:rPr lang="zh-CN" altLang="zh-CN" sz="12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Person p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Person();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.setName(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.setAge(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</a:rPr>
              <a:t>23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.setGender(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.setBirthday(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Date());    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ObjectMapper mapper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ObjectMapper();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json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mapper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.writeValueAsString(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  <a:t>// {"name":"</a:t>
            </a:r>
            <a:r>
              <a:rPr lang="zh-CN" altLang="zh-CN" sz="12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  <a:t>","age":23,"gender":"</a:t>
            </a:r>
            <a:r>
              <a:rPr lang="zh-CN" altLang="zh-CN" sz="12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  <a:t>","birthday":1653203242192}</a:t>
            </a:r>
            <a:b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  <a:t>    // birthday</a:t>
            </a:r>
            <a:r>
              <a:rPr lang="zh-CN" altLang="zh-CN" sz="12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  <a:t> 1970 </a:t>
            </a:r>
            <a:r>
              <a:rPr lang="zh-CN" altLang="zh-CN" sz="12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  <a:t> 1 </a:t>
            </a:r>
            <a:r>
              <a:rPr lang="zh-CN" altLang="zh-CN" sz="12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  <a:t> 1 </a:t>
            </a:r>
            <a:r>
              <a:rPr lang="zh-CN" altLang="zh-CN" sz="12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日起的毫秒数</a:t>
            </a:r>
            <a:br>
              <a:rPr lang="zh-CN" altLang="zh-CN" sz="12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9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861048"/>
            <a:ext cx="8229600" cy="28487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hangingPunct="0"/>
            <a:r>
              <a:rPr lang="zh-CN" altLang="zh-CN" sz="1200" dirty="0">
                <a:solidFill>
                  <a:srgbClr val="9E880D"/>
                </a:solidFill>
                <a:latin typeface="Consolas" panose="020B0609020204030204" pitchFamily="49" charset="0"/>
              </a:rPr>
              <a:t>@Test</a:t>
            </a:r>
            <a:br>
              <a:rPr lang="zh-CN" altLang="zh-CN" sz="12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</a:rPr>
              <a:t>test2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()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  <a:t>// 1. </a:t>
            </a:r>
            <a:r>
              <a:rPr lang="zh-CN" altLang="zh-CN" sz="12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  <a:t>person</a:t>
            </a:r>
            <a:r>
              <a:rPr lang="zh-CN" altLang="zh-CN" sz="12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br>
              <a:rPr lang="zh-CN" altLang="zh-CN" sz="12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Person p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Person();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.setName(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.setAge(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</a:rPr>
              <a:t>23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.setGender(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.setBirthday(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Date());    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ObjectMapper mapper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ObjectMapper();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json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mapper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.writeValueAsString(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  <a:t>// {"name":"</a:t>
            </a:r>
            <a:r>
              <a:rPr lang="zh-CN" altLang="zh-CN" sz="12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  <a:t>","age":23,"gender":"</a:t>
            </a:r>
            <a:r>
              <a:rPr lang="zh-CN" altLang="zh-CN" sz="12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lang="zh-CN" altLang="zh-CN" sz="12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"}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  <a:t/>
            </a:r>
            <a:b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zh-CN" altLang="zh-CN" sz="1200" i="1" dirty="0" smtClean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412776"/>
            <a:ext cx="8229600" cy="23762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lombok.</a:t>
            </a:r>
            <a:r>
              <a:rPr lang="zh-CN" altLang="zh-CN" sz="1200" dirty="0">
                <a:solidFill>
                  <a:srgbClr val="9E880D"/>
                </a:solidFill>
                <a:latin typeface="Consolas" panose="020B0609020204030204" pitchFamily="49" charset="0"/>
              </a:rPr>
              <a:t>Data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9E880D"/>
                </a:solidFill>
                <a:latin typeface="Consolas" panose="020B0609020204030204" pitchFamily="49" charset="0"/>
              </a:rPr>
              <a:t>@Data</a:t>
            </a:r>
            <a:br>
              <a:rPr lang="zh-CN" altLang="zh-CN" sz="12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private int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</a:rPr>
              <a:t>gender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9E880D"/>
                </a:solidFill>
                <a:latin typeface="Consolas" panose="020B0609020204030204" pitchFamily="49" charset="0"/>
              </a:rPr>
              <a:t>@JsonIgnore 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CN" altLang="zh-CN" sz="12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忽略该</a:t>
            </a:r>
            <a:r>
              <a:rPr lang="zh-CN" altLang="zh-CN" sz="1200" i="1" dirty="0" smtClean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zh-CN" altLang="zh-CN" sz="12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2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  <a:t>// @JsonFormat(pattern = "yyyy-MM-dd")</a:t>
            </a:r>
            <a:b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</a:rPr>
              <a:t>birthday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Java</a:t>
            </a:r>
            <a:r>
              <a:rPr lang="zh-CN" altLang="en-US" dirty="0"/>
              <a:t>对象转</a:t>
            </a:r>
            <a:r>
              <a:rPr lang="en-US" altLang="zh-CN" dirty="0" smtClean="0"/>
              <a:t>JSON-</a:t>
            </a:r>
            <a:r>
              <a:rPr lang="zh-CN" altLang="en-US" dirty="0" smtClean="0"/>
              <a:t>示例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JsonIgnore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4980" y="2996952"/>
            <a:ext cx="7759427" cy="274638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  <a:prstDash val="solid"/>
          </a:ln>
        </p:spPr>
        <p:txBody>
          <a:bodyPr wrap="square" rtlCol="0" anchor="ctr">
            <a:noAutofit/>
          </a:bodyPr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4980" y="5877272"/>
            <a:ext cx="7759427" cy="274638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  <a:prstDash val="solid"/>
          </a:ln>
        </p:spPr>
        <p:txBody>
          <a:bodyPr wrap="square" rtlCol="0" anchor="ctr">
            <a:noAutofit/>
          </a:bodyPr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02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Java</a:t>
            </a:r>
            <a:r>
              <a:rPr lang="zh-CN" altLang="en-US" dirty="0"/>
              <a:t>对象转</a:t>
            </a:r>
            <a:r>
              <a:rPr lang="en-US" altLang="zh-CN" dirty="0" smtClean="0"/>
              <a:t>JSON-</a:t>
            </a:r>
            <a:r>
              <a:rPr lang="zh-CN" altLang="en-US" dirty="0" smtClean="0"/>
              <a:t>注解</a:t>
            </a:r>
            <a:r>
              <a:rPr lang="en-US" altLang="zh-CN" dirty="0" smtClean="0"/>
              <a:t>@</a:t>
            </a:r>
            <a:r>
              <a:rPr lang="en-US" altLang="zh-CN" dirty="0" err="1"/>
              <a:t>JsonFormat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412776"/>
            <a:ext cx="8229600" cy="22322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hangingPunct="0"/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lombok.</a:t>
            </a:r>
            <a:r>
              <a:rPr lang="zh-CN" altLang="zh-CN" sz="1200" dirty="0">
                <a:solidFill>
                  <a:srgbClr val="9E880D"/>
                </a:solidFill>
                <a:latin typeface="Consolas" panose="020B0609020204030204" pitchFamily="49" charset="0"/>
              </a:rPr>
              <a:t>Data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9E880D"/>
                </a:solidFill>
                <a:latin typeface="Consolas" panose="020B0609020204030204" pitchFamily="49" charset="0"/>
              </a:rPr>
              <a:t>@Data</a:t>
            </a:r>
            <a:br>
              <a:rPr lang="zh-CN" altLang="zh-CN" sz="12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private int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</a:rPr>
              <a:t>gender</a:t>
            </a:r>
            <a:r>
              <a:rPr lang="zh-CN" altLang="zh-CN" sz="12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2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CN" altLang="zh-CN" sz="12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@</a:t>
            </a:r>
            <a:r>
              <a:rPr lang="zh-CN" altLang="zh-CN" sz="1200" dirty="0">
                <a:solidFill>
                  <a:srgbClr val="9E880D"/>
                </a:solidFill>
                <a:latin typeface="Consolas" panose="020B0609020204030204" pitchFamily="49" charset="0"/>
              </a:rPr>
              <a:t>JsonFormat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(pattern = 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"yyyy-MM-dd"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zh-CN" altLang="zh-CN" sz="12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</a:rPr>
              <a:t>birthday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861048"/>
            <a:ext cx="8229600" cy="28487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hangingPunct="0"/>
            <a:r>
              <a:rPr lang="zh-CN" altLang="zh-CN" sz="1200" dirty="0">
                <a:solidFill>
                  <a:srgbClr val="9E880D"/>
                </a:solidFill>
                <a:latin typeface="Consolas" panose="020B0609020204030204" pitchFamily="49" charset="0"/>
              </a:rPr>
              <a:t>@Test</a:t>
            </a:r>
            <a:br>
              <a:rPr lang="zh-CN" altLang="zh-CN" sz="12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</a:rPr>
              <a:t>test2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()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  <a:t>// 1. </a:t>
            </a:r>
            <a:r>
              <a:rPr lang="zh-CN" altLang="zh-CN" sz="12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  <a:t>person</a:t>
            </a:r>
            <a:r>
              <a:rPr lang="zh-CN" altLang="zh-CN" sz="12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br>
              <a:rPr lang="zh-CN" altLang="zh-CN" sz="12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Person p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Person();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.setName(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.setAge(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</a:rPr>
              <a:t>23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.setGender(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.setBirthday(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Date());    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ObjectMapper mapper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ObjectMapper();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json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mapper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.writeValueAsString(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  <a:t>{"name":"</a:t>
            </a:r>
            <a:r>
              <a:rPr lang="zh-CN" altLang="en-US" sz="1200" i="1" dirty="0">
                <a:solidFill>
                  <a:srgbClr val="8C8C8C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  <a:t>","age":23,"gender":"</a:t>
            </a:r>
            <a:r>
              <a:rPr lang="zh-CN" altLang="en-US" sz="1200" i="1" dirty="0">
                <a:solidFill>
                  <a:srgbClr val="8C8C8C"/>
                </a:solidFill>
                <a:latin typeface="Consolas" panose="020B0609020204030204" pitchFamily="49" charset="0"/>
              </a:rPr>
              <a:t>男</a:t>
            </a:r>
            <a:r>
              <a:rPr lang="en-US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  <a:t>","birthday":"2022-05-22"}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  <a:t/>
            </a:r>
            <a:b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zh-CN" altLang="zh-CN" sz="1200" i="1" dirty="0" smtClean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4980" y="2996952"/>
            <a:ext cx="7759427" cy="274638"/>
          </a:xfrm>
          <a:prstGeom prst="rect">
            <a:avLst/>
          </a:prstGeom>
          <a:solidFill>
            <a:srgbClr val="00FF00">
              <a:alpha val="13000"/>
            </a:srgbClr>
          </a:solidFill>
          <a:ln>
            <a:solidFill>
              <a:srgbClr val="00CC00"/>
            </a:solidFill>
            <a:prstDash val="solid"/>
          </a:ln>
        </p:spPr>
        <p:txBody>
          <a:bodyPr wrap="square" rtlCol="0" anchor="ctr">
            <a:noAutofit/>
          </a:bodyPr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4980" y="5877272"/>
            <a:ext cx="7759427" cy="274638"/>
          </a:xfrm>
          <a:prstGeom prst="rect">
            <a:avLst/>
          </a:prstGeom>
          <a:solidFill>
            <a:srgbClr val="00FF00">
              <a:alpha val="13000"/>
            </a:srgbClr>
          </a:solidFill>
          <a:ln>
            <a:solidFill>
              <a:srgbClr val="00CC00"/>
            </a:solidFill>
            <a:prstDash val="solid"/>
          </a:ln>
        </p:spPr>
        <p:txBody>
          <a:bodyPr wrap="square" rtlCol="0" anchor="ctr">
            <a:noAutofit/>
          </a:bodyPr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047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 JSON</a:t>
            </a:r>
            <a:r>
              <a:rPr lang="zh-CN" altLang="en-US" dirty="0"/>
              <a:t>转为</a:t>
            </a:r>
            <a:r>
              <a:rPr lang="en-US" altLang="zh-CN" dirty="0"/>
              <a:t>Java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）导入</a:t>
            </a:r>
            <a:r>
              <a:rPr lang="en-US" altLang="zh-CN" dirty="0" err="1" smtClean="0"/>
              <a:t>jackson</a:t>
            </a:r>
            <a:r>
              <a:rPr lang="zh-CN" altLang="en-US" dirty="0" smtClean="0"/>
              <a:t>的</a:t>
            </a:r>
            <a:r>
              <a:rPr lang="zh-CN" altLang="en-US" dirty="0"/>
              <a:t>相关</a:t>
            </a:r>
            <a:r>
              <a:rPr lang="en-US" altLang="zh-CN" dirty="0"/>
              <a:t>jar</a:t>
            </a:r>
            <a:r>
              <a:rPr lang="zh-CN" altLang="en-US" dirty="0" smtClean="0"/>
              <a:t>包，构建带转换的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对象。</a:t>
            </a:r>
            <a:endParaRPr lang="zh-CN" altLang="en-US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）创建</a:t>
            </a:r>
            <a:r>
              <a:rPr lang="en-US" altLang="zh-CN" dirty="0"/>
              <a:t>Jackson</a:t>
            </a:r>
            <a:r>
              <a:rPr lang="zh-CN" altLang="en-US" dirty="0"/>
              <a:t>核心对象 </a:t>
            </a:r>
            <a:r>
              <a:rPr lang="en-US" altLang="zh-CN" dirty="0" err="1"/>
              <a:t>ObjectMapper</a:t>
            </a:r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）调用</a:t>
            </a:r>
            <a:r>
              <a:rPr lang="en-US" altLang="zh-CN" dirty="0" err="1"/>
              <a:t>ObjectMapper</a:t>
            </a:r>
            <a:r>
              <a:rPr lang="zh-CN" altLang="en-US" dirty="0"/>
              <a:t>的相关方法进行</a:t>
            </a:r>
            <a:r>
              <a:rPr lang="zh-CN" altLang="en-US" dirty="0" smtClean="0"/>
              <a:t>转换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readValue</a:t>
            </a:r>
            <a:r>
              <a:rPr lang="en-US" altLang="zh-CN" dirty="0" smtClean="0"/>
              <a:t>(json</a:t>
            </a:r>
            <a:r>
              <a:rPr lang="zh-CN" altLang="en-US" dirty="0" smtClean="0"/>
              <a:t>字符串数据，</a:t>
            </a:r>
            <a:r>
              <a:rPr lang="en-US" altLang="zh-CN" dirty="0" smtClean="0"/>
              <a:t>Class)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7564" y="3573016"/>
            <a:ext cx="7848872" cy="27357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hangingPunct="0"/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演示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Json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字符串转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Java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@Test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test5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// 1. 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初始化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JSON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json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“{</a:t>
            </a:r>
            <a:r>
              <a:rPr lang="zh-CN" altLang="zh-CN" sz="1400" dirty="0" smtClean="0">
                <a:solidFill>
                  <a:srgbClr val="0037A6"/>
                </a:solidFill>
                <a:latin typeface="Consolas" panose="020B0609020204030204" pitchFamily="49" charset="0"/>
              </a:rPr>
              <a:t>\”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 smtClean="0">
                <a:solidFill>
                  <a:srgbClr val="0037A6"/>
                </a:solidFill>
                <a:latin typeface="Consolas" panose="020B0609020204030204" pitchFamily="49" charset="0"/>
              </a:rPr>
              <a:t>\“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:</a:t>
            </a:r>
            <a:r>
              <a:rPr lang="zh-CN" altLang="zh-CN" sz="1400" dirty="0" smtClean="0">
                <a:solidFill>
                  <a:srgbClr val="0037A6"/>
                </a:solidFill>
                <a:latin typeface="Consolas" panose="020B0609020204030204" pitchFamily="49" charset="0"/>
              </a:rPr>
              <a:t>\”</a:t>
            </a:r>
            <a:r>
              <a:rPr lang="zh-CN" altLang="zh-CN" sz="1400" dirty="0" smtClean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lang="zh-CN" altLang="zh-CN" sz="1400" dirty="0" smtClean="0">
                <a:solidFill>
                  <a:srgbClr val="0037A6"/>
                </a:solidFill>
                <a:latin typeface="Consolas" panose="020B0609020204030204" pitchFamily="49" charset="0"/>
              </a:rPr>
              <a:t>\“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 smtClean="0">
                <a:solidFill>
                  <a:srgbClr val="0037A6"/>
                </a:solidFill>
                <a:latin typeface="Consolas" panose="020B0609020204030204" pitchFamily="49" charset="0"/>
              </a:rPr>
              <a:t>\”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400" dirty="0" smtClean="0">
                <a:solidFill>
                  <a:srgbClr val="0037A6"/>
                </a:solidFill>
                <a:latin typeface="Consolas" panose="020B0609020204030204" pitchFamily="49" charset="0"/>
              </a:rPr>
              <a:t>\“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: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23,</a:t>
            </a:r>
            <a:r>
              <a:rPr lang="zh-CN" altLang="zh-CN" sz="1400" dirty="0" smtClean="0">
                <a:solidFill>
                  <a:srgbClr val="0037A6"/>
                </a:solidFill>
                <a:latin typeface="Consolas" panose="020B0609020204030204" pitchFamily="49" charset="0"/>
              </a:rPr>
              <a:t>\”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gender</a:t>
            </a:r>
            <a:r>
              <a:rPr lang="zh-CN" altLang="zh-CN" sz="1400" dirty="0" smtClean="0">
                <a:solidFill>
                  <a:srgbClr val="0037A6"/>
                </a:solidFill>
                <a:latin typeface="Consolas" panose="020B0609020204030204" pitchFamily="49" charset="0"/>
              </a:rPr>
              <a:t>\“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:</a:t>
            </a:r>
            <a:r>
              <a:rPr lang="zh-CN" altLang="zh-CN" sz="1400" dirty="0" smtClean="0">
                <a:solidFill>
                  <a:srgbClr val="0037A6"/>
                </a:solidFill>
                <a:latin typeface="Consolas" panose="020B0609020204030204" pitchFamily="49" charset="0"/>
              </a:rPr>
              <a:t>\”</a:t>
            </a:r>
            <a:r>
              <a:rPr lang="zh-CN" altLang="zh-CN" sz="1400" dirty="0" smtClean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lang="zh-CN" altLang="zh-CN" sz="1400" dirty="0" smtClean="0">
                <a:solidFill>
                  <a:srgbClr val="0037A6"/>
                </a:solidFill>
                <a:latin typeface="Consolas" panose="020B0609020204030204" pitchFamily="49" charset="0"/>
              </a:rPr>
              <a:t>\“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}”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// 2. 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ObjectMapper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ObjectMapper mapper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ObjectMapper();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// 3. 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转换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 person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.readValue(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期望结果：</a:t>
            </a:r>
            <a:r>
              <a:rPr lang="zh-CN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Person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{name='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', age=23, gender='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lang="zh-CN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'}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hangingPunct="0"/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hangingPunct="0"/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17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今日内容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Ajax</a:t>
            </a:r>
            <a:r>
              <a:rPr lang="zh-CN" altLang="en-US" dirty="0" smtClean="0"/>
              <a:t>的概念</a:t>
            </a:r>
            <a:endParaRPr lang="en-US" altLang="zh-CN" dirty="0" smtClean="0"/>
          </a:p>
          <a:p>
            <a:r>
              <a:rPr lang="en-US" altLang="zh-CN" dirty="0"/>
              <a:t>Ajax</a:t>
            </a:r>
            <a:r>
              <a:rPr lang="zh-CN" altLang="en-US" dirty="0"/>
              <a:t>异步</a:t>
            </a:r>
            <a:r>
              <a:rPr lang="zh-CN" altLang="en-US" dirty="0" smtClean="0"/>
              <a:t>请求的实现</a:t>
            </a:r>
            <a:endParaRPr lang="en-US" altLang="zh-CN" dirty="0" smtClean="0"/>
          </a:p>
          <a:p>
            <a:r>
              <a:rPr lang="en-US" altLang="zh-CN" dirty="0" smtClean="0"/>
              <a:t>JSON</a:t>
            </a:r>
            <a:r>
              <a:rPr lang="zh-CN" altLang="en-US" dirty="0" smtClean="0"/>
              <a:t>的概念</a:t>
            </a:r>
            <a:endParaRPr lang="en-US" altLang="zh-CN" dirty="0" smtClean="0"/>
          </a:p>
          <a:p>
            <a:r>
              <a:rPr lang="en-US" altLang="zh-CN" dirty="0"/>
              <a:t>JSON</a:t>
            </a:r>
            <a:r>
              <a:rPr lang="zh-CN" altLang="en-US" dirty="0" smtClean="0"/>
              <a:t>字符串与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对象的相互转换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5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案例：异步校验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4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完成用户名</a:t>
            </a:r>
            <a:r>
              <a:rPr lang="zh-CN" altLang="en-US" sz="2000" dirty="0"/>
              <a:t>是否存在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异步</a:t>
            </a:r>
            <a:r>
              <a:rPr lang="zh-CN" altLang="en-US" sz="2000" dirty="0" smtClean="0"/>
              <a:t>校验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鼠标离开前端</a:t>
            </a:r>
            <a:r>
              <a:rPr lang="en-US" altLang="zh-CN" sz="1800" dirty="0" smtClean="0"/>
              <a:t>html</a:t>
            </a:r>
            <a:r>
              <a:rPr lang="zh-CN" altLang="en-US" sz="1800" dirty="0" smtClean="0"/>
              <a:t>页面中的</a:t>
            </a:r>
            <a:r>
              <a:rPr lang="en-US" altLang="zh-CN" sz="1800" dirty="0" smtClean="0"/>
              <a:t>input</a:t>
            </a:r>
            <a:r>
              <a:rPr lang="zh-CN" altLang="en-US" sz="1800" dirty="0" smtClean="0"/>
              <a:t>输入框后，发送异步</a:t>
            </a:r>
            <a:r>
              <a:rPr lang="en-US" altLang="zh-CN" sz="1800" dirty="0" smtClean="0"/>
              <a:t>get</a:t>
            </a:r>
            <a:r>
              <a:rPr lang="zh-CN" altLang="en-US" sz="1800" dirty="0" smtClean="0"/>
              <a:t>请求，判断用户名输入框获取的值是否为“</a:t>
            </a:r>
            <a:r>
              <a:rPr lang="en-US" altLang="zh-CN" sz="1800" dirty="0" smtClean="0"/>
              <a:t>tom</a:t>
            </a:r>
            <a:r>
              <a:rPr lang="zh-CN" altLang="en-US" sz="1800" dirty="0" smtClean="0"/>
              <a:t>”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如果用户名为“</a:t>
            </a:r>
            <a:r>
              <a:rPr lang="en-US" altLang="zh-CN" sz="1800" dirty="0" smtClean="0"/>
              <a:t>tom</a:t>
            </a:r>
            <a:r>
              <a:rPr lang="zh-CN" altLang="en-US" sz="1800" dirty="0" smtClean="0"/>
              <a:t>”，在</a:t>
            </a:r>
            <a:r>
              <a:rPr lang="en-US" altLang="zh-CN" sz="1800" dirty="0" smtClean="0"/>
              <a:t>input</a:t>
            </a:r>
            <a:r>
              <a:rPr lang="zh-CN" altLang="en-US" sz="1800" dirty="0" smtClean="0"/>
              <a:t>输入框右侧，用红色字体提示</a:t>
            </a:r>
            <a:r>
              <a:rPr lang="zh-CN" altLang="en-US" sz="1800" dirty="0"/>
              <a:t>“此用户名太受欢迎</a:t>
            </a:r>
            <a:r>
              <a:rPr lang="en-US" altLang="zh-CN" sz="1800" dirty="0"/>
              <a:t>,</a:t>
            </a:r>
            <a:r>
              <a:rPr lang="zh-CN" altLang="en-US" sz="1800" dirty="0"/>
              <a:t>请更换一个</a:t>
            </a:r>
            <a:r>
              <a:rPr lang="zh-CN" altLang="en-US" sz="1800" dirty="0" smtClean="0"/>
              <a:t>”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如果用户名不是“</a:t>
            </a:r>
            <a:r>
              <a:rPr lang="en-US" altLang="zh-CN" sz="1800" dirty="0" smtClean="0"/>
              <a:t>tom</a:t>
            </a:r>
            <a:r>
              <a:rPr lang="zh-CN" altLang="en-US" sz="1800" dirty="0" smtClean="0"/>
              <a:t>”</a:t>
            </a:r>
            <a:r>
              <a:rPr lang="zh-CN" altLang="en-US" sz="1800" dirty="0"/>
              <a:t>在</a:t>
            </a:r>
            <a:r>
              <a:rPr lang="en-US" altLang="zh-CN" sz="1800" dirty="0"/>
              <a:t>input</a:t>
            </a:r>
            <a:r>
              <a:rPr lang="zh-CN" altLang="en-US" sz="1800" dirty="0"/>
              <a:t>输入框右侧，</a:t>
            </a:r>
            <a:r>
              <a:rPr lang="zh-CN" altLang="en-US" sz="1800" dirty="0" smtClean="0"/>
              <a:t>用绿色</a:t>
            </a:r>
            <a:r>
              <a:rPr lang="zh-CN" altLang="en-US" sz="1800" dirty="0"/>
              <a:t>字体提示“用户名可用”</a:t>
            </a:r>
            <a:endParaRPr lang="en-US" altLang="zh-CN" sz="1800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50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1. Ajax</a:t>
            </a:r>
            <a:r>
              <a:rPr lang="zh-CN" altLang="en-US" dirty="0"/>
              <a:t>的</a:t>
            </a:r>
            <a:r>
              <a:rPr lang="zh-CN" altLang="en-US" dirty="0" smtClean="0"/>
              <a:t>概念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dirty="0" smtClean="0">
                <a:solidFill>
                  <a:schemeClr val="tx1"/>
                </a:solidFill>
              </a:rPr>
              <a:t>什么是</a:t>
            </a:r>
            <a:r>
              <a:rPr lang="en-US" altLang="zh-CN" sz="2000" dirty="0" smtClean="0">
                <a:solidFill>
                  <a:schemeClr val="tx1"/>
                </a:solidFill>
              </a:rPr>
              <a:t>Ajax</a:t>
            </a:r>
            <a:r>
              <a:rPr lang="zh-CN" altLang="en-US" sz="2000" dirty="0" smtClean="0">
                <a:solidFill>
                  <a:schemeClr val="tx1"/>
                </a:solidFill>
              </a:rPr>
              <a:t>；同步与异步的区别</a:t>
            </a:r>
            <a:r>
              <a:rPr lang="zh-CN" altLang="en-US" sz="2000" dirty="0" smtClean="0">
                <a:solidFill>
                  <a:schemeClr val="tx1"/>
                </a:solidFill>
              </a:rPr>
              <a:t>；</a:t>
            </a:r>
            <a:r>
              <a:rPr lang="en-US" altLang="zh-CN" sz="2000" dirty="0" smtClean="0">
                <a:solidFill>
                  <a:schemeClr val="tx1"/>
                </a:solidFill>
              </a:rPr>
              <a:t>Ajax</a:t>
            </a:r>
            <a:r>
              <a:rPr lang="zh-CN" altLang="en-US" sz="2000" dirty="0">
                <a:solidFill>
                  <a:schemeClr val="tx1"/>
                </a:solidFill>
              </a:rPr>
              <a:t>异步请求方式访问服务器的</a:t>
            </a:r>
            <a:r>
              <a:rPr lang="zh-CN" altLang="en-US" sz="2000" dirty="0" smtClean="0">
                <a:solidFill>
                  <a:schemeClr val="tx1"/>
                </a:solidFill>
              </a:rPr>
              <a:t>过程</a:t>
            </a:r>
            <a:r>
              <a:rPr lang="zh-CN" altLang="en-US" sz="2000" dirty="0" smtClean="0">
                <a:solidFill>
                  <a:schemeClr val="tx1"/>
                </a:solidFill>
              </a:rPr>
              <a:t>；</a:t>
            </a:r>
            <a:r>
              <a:rPr lang="en-US" altLang="zh-CN" sz="2000" dirty="0">
                <a:solidFill>
                  <a:schemeClr val="tx1"/>
                </a:solidFill>
              </a:rPr>
              <a:t> Ajax</a:t>
            </a:r>
            <a:r>
              <a:rPr lang="zh-CN" altLang="en-US" sz="2000" dirty="0">
                <a:solidFill>
                  <a:schemeClr val="tx1"/>
                </a:solidFill>
              </a:rPr>
              <a:t>异步请求</a:t>
            </a:r>
            <a:r>
              <a:rPr lang="zh-CN" altLang="en-US" sz="2000" dirty="0" smtClean="0">
                <a:solidFill>
                  <a:schemeClr val="tx1"/>
                </a:solidFill>
              </a:rPr>
              <a:t>方式的优势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51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什么是</a:t>
            </a:r>
            <a:r>
              <a:rPr lang="en-US" altLang="zh-CN" dirty="0" smtClean="0"/>
              <a:t>Ajax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>
                <a:solidFill>
                  <a:srgbClr val="0000FF"/>
                </a:solidFill>
              </a:rPr>
              <a:t>A</a:t>
            </a:r>
            <a:r>
              <a:rPr lang="en-US" altLang="zh-CN" sz="2000" dirty="0" err="1"/>
              <a:t>Synchronous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J</a:t>
            </a:r>
            <a:r>
              <a:rPr lang="en-US" altLang="zh-CN" sz="2000" dirty="0"/>
              <a:t>avaScript </a:t>
            </a:r>
            <a:r>
              <a:rPr lang="en-US" altLang="zh-CN" sz="2000" dirty="0">
                <a:solidFill>
                  <a:srgbClr val="0000FF"/>
                </a:solidFill>
              </a:rPr>
              <a:t>A</a:t>
            </a:r>
            <a:r>
              <a:rPr lang="en-US" altLang="zh-CN" sz="2000" dirty="0"/>
              <a:t>nd </a:t>
            </a:r>
            <a:r>
              <a:rPr lang="en-US" altLang="zh-CN" sz="2000" dirty="0" smtClean="0">
                <a:solidFill>
                  <a:srgbClr val="0000FF"/>
                </a:solidFill>
              </a:rPr>
              <a:t>X</a:t>
            </a:r>
            <a:r>
              <a:rPr lang="en-US" altLang="zh-CN" sz="2000" dirty="0" smtClean="0"/>
              <a:t>ML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FF0000"/>
                </a:solidFill>
              </a:rPr>
              <a:t>异步</a:t>
            </a:r>
            <a:r>
              <a:rPr lang="zh-CN" altLang="en-US" sz="2000" dirty="0"/>
              <a:t>的</a:t>
            </a:r>
            <a:r>
              <a:rPr lang="en-US" altLang="zh-CN" sz="2000" dirty="0"/>
              <a:t>JavaScript </a:t>
            </a:r>
            <a:r>
              <a:rPr lang="zh-CN" altLang="en-US" sz="2000" dirty="0"/>
              <a:t>和 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Ajax </a:t>
            </a:r>
            <a:r>
              <a:rPr lang="zh-CN" altLang="en-US" sz="2000" dirty="0"/>
              <a:t>是一种在无需重新加载整个网页的情况下，能够更新部分网页的技术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通过</a:t>
            </a:r>
            <a:r>
              <a:rPr lang="zh-CN" altLang="en-US" sz="2000" dirty="0"/>
              <a:t>在后台与服务器进行少量数据交换，</a:t>
            </a:r>
            <a:r>
              <a:rPr lang="en-US" altLang="zh-CN" sz="2000" dirty="0"/>
              <a:t>Ajax </a:t>
            </a:r>
            <a:r>
              <a:rPr lang="zh-CN" altLang="en-US" sz="2000" dirty="0"/>
              <a:t>可以使网页实现</a:t>
            </a:r>
            <a:r>
              <a:rPr lang="zh-CN" altLang="en-US" sz="2000" dirty="0">
                <a:solidFill>
                  <a:srgbClr val="0000FF"/>
                </a:solidFill>
              </a:rPr>
              <a:t>异步更新</a:t>
            </a:r>
            <a:r>
              <a:rPr lang="zh-CN" altLang="en-US" sz="2000" dirty="0"/>
              <a:t>。这意味着可以在不重新加载整个网页的情况下，</a:t>
            </a:r>
            <a:r>
              <a:rPr lang="zh-CN" altLang="en-US" sz="2000" dirty="0">
                <a:solidFill>
                  <a:srgbClr val="0000FF"/>
                </a:solidFill>
              </a:rPr>
              <a:t>对网页的某部分进行更新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主要目的：提升</a:t>
            </a:r>
            <a:r>
              <a:rPr lang="zh-CN" altLang="en-US" sz="2000" dirty="0"/>
              <a:t>用户的体验</a:t>
            </a:r>
          </a:p>
        </p:txBody>
      </p:sp>
    </p:spTree>
    <p:extLst>
      <p:ext uri="{BB962C8B-B14F-4D97-AF65-F5344CB8AC3E}">
        <p14:creationId xmlns:p14="http://schemas.microsoft.com/office/powerpoint/2010/main" val="330280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同步交互与异步的区别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27634"/>
            <a:ext cx="8137225" cy="432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3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Ajax</a:t>
            </a:r>
            <a:r>
              <a:rPr lang="zh-CN" altLang="en-US" dirty="0"/>
              <a:t>异步</a:t>
            </a:r>
            <a:r>
              <a:rPr lang="zh-CN" altLang="en-US" dirty="0" smtClean="0"/>
              <a:t>请求体系结构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545035"/>
          </a:xfrm>
        </p:spPr>
        <p:txBody>
          <a:bodyPr/>
          <a:lstStyle/>
          <a:p>
            <a:r>
              <a:rPr lang="en-US" altLang="zh-CN" sz="2000" dirty="0" smtClean="0"/>
              <a:t>Ajax</a:t>
            </a:r>
            <a:r>
              <a:rPr lang="zh-CN" altLang="en-US" sz="2000" dirty="0" smtClean="0"/>
              <a:t>请求</a:t>
            </a:r>
            <a:r>
              <a:rPr lang="zh-CN" altLang="en-US" sz="2000" dirty="0"/>
              <a:t>是通过</a:t>
            </a:r>
            <a:r>
              <a:rPr lang="zh-CN" altLang="en-US" sz="2000" dirty="0">
                <a:solidFill>
                  <a:srgbClr val="0000FF"/>
                </a:solidFill>
              </a:rPr>
              <a:t>异步引擎</a:t>
            </a:r>
            <a:r>
              <a:rPr lang="zh-CN" altLang="en-US" sz="2000" dirty="0" smtClean="0">
                <a:solidFill>
                  <a:srgbClr val="0000FF"/>
                </a:solidFill>
              </a:rPr>
              <a:t>对象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XMLHttpRequest</a:t>
            </a:r>
            <a:r>
              <a:rPr lang="zh-CN" altLang="en-US" sz="2000" dirty="0" smtClean="0"/>
              <a:t>来</a:t>
            </a:r>
            <a:r>
              <a:rPr lang="zh-CN" altLang="en-US" sz="2000" dirty="0"/>
              <a:t>发送请求的</a:t>
            </a:r>
          </a:p>
          <a:p>
            <a:r>
              <a:rPr lang="zh-CN" altLang="en-US" sz="2000" dirty="0"/>
              <a:t>响应的内容只是需要数据</a:t>
            </a:r>
          </a:p>
          <a:p>
            <a:r>
              <a:rPr lang="zh-CN" altLang="en-US" sz="2000" dirty="0"/>
              <a:t>动态更新页面中的内容</a:t>
            </a:r>
            <a:r>
              <a:rPr lang="en-US" altLang="zh-CN" sz="2000" dirty="0"/>
              <a:t>,</a:t>
            </a:r>
            <a:r>
              <a:rPr lang="zh-CN" altLang="en-US" sz="2000" dirty="0"/>
              <a:t>不影响用户在页面中进行其他操作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700808"/>
            <a:ext cx="6048672" cy="30137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95936" y="1700808"/>
            <a:ext cx="252028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84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en-US" altLang="zh-CN" dirty="0" smtClean="0"/>
              <a:t>Ajax</a:t>
            </a:r>
            <a:r>
              <a:rPr lang="zh-CN" altLang="en-US" dirty="0"/>
              <a:t>异步</a:t>
            </a:r>
            <a:r>
              <a:rPr lang="zh-CN" altLang="en-US" dirty="0" smtClean="0"/>
              <a:t>请求的优势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50440" y="1846336"/>
            <a:ext cx="7836360" cy="1118845"/>
          </a:xfrm>
          <a:prstGeom prst="rect">
            <a:avLst/>
          </a:prstGeom>
          <a:solidFill>
            <a:srgbClr val="EEECE1"/>
          </a:solidFill>
          <a:ln w="12700" cap="flat" cmpd="sng" algn="ctr">
            <a:noFill/>
            <a:prstDash val="solid"/>
          </a:ln>
          <a:effectLst/>
        </p:spPr>
        <p:txBody>
          <a:bodyPr lIns="91445" tIns="45721" rIns="91445" bIns="45721"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0156" y="1625631"/>
            <a:ext cx="4686911" cy="436621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lIns="91445" tIns="45721" rIns="91445" bIns="45721"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请求数据量少</a:t>
            </a:r>
          </a:p>
        </p:txBody>
      </p:sp>
      <p:sp>
        <p:nvSpPr>
          <p:cNvPr id="23" name="TextBox 33"/>
          <p:cNvSpPr txBox="1"/>
          <p:nvPr/>
        </p:nvSpPr>
        <p:spPr>
          <a:xfrm>
            <a:off x="850155" y="2165899"/>
            <a:ext cx="7836645" cy="812532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defTabSz="12192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Ajax请求只需要得到必要数据，对不需要更新的数据不作请求，所以数据量少，传输时间较短。</a:t>
            </a:r>
          </a:p>
        </p:txBody>
      </p:sp>
      <p:sp>
        <p:nvSpPr>
          <p:cNvPr id="24" name="矩形 23"/>
          <p:cNvSpPr/>
          <p:nvPr/>
        </p:nvSpPr>
        <p:spPr>
          <a:xfrm>
            <a:off x="850440" y="3410765"/>
            <a:ext cx="7836360" cy="1118845"/>
          </a:xfrm>
          <a:prstGeom prst="rect">
            <a:avLst/>
          </a:prstGeom>
          <a:solidFill>
            <a:srgbClr val="EEECE1"/>
          </a:solidFill>
          <a:ln w="12700" cap="flat" cmpd="sng" algn="ctr">
            <a:noFill/>
            <a:prstDash val="solid"/>
          </a:ln>
          <a:effectLst/>
        </p:spPr>
        <p:txBody>
          <a:bodyPr lIns="91445" tIns="45721" rIns="91445" bIns="45721"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28328" y="3167368"/>
            <a:ext cx="4686911" cy="436621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vertOverflow="overflow" horzOverflow="overflow" vert="horz" wrap="square" lIns="91445" tIns="45721" rIns="91445" bIns="45721" numCol="1" spcCol="0" rtlCol="0" fromWordArt="0" anchor="ctr" anchorCtr="0" forceAA="0" compatLnSpc="1">
            <a:noAutofit/>
          </a:bodyPr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请求分散</a:t>
            </a:r>
          </a:p>
        </p:txBody>
      </p:sp>
      <p:sp>
        <p:nvSpPr>
          <p:cNvPr id="26" name="TextBox 36"/>
          <p:cNvSpPr txBox="1"/>
          <p:nvPr/>
        </p:nvSpPr>
        <p:spPr>
          <a:xfrm>
            <a:off x="850156" y="3797214"/>
            <a:ext cx="7836644" cy="812532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defTabSz="12192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Ajax是按需请求，请求是异步形式，可在任意时刻发出，所以请求不会集中爆发，一定程度上减轻了服务器的压力，响应速度也比较快。</a:t>
            </a:r>
          </a:p>
        </p:txBody>
      </p:sp>
      <p:sp>
        <p:nvSpPr>
          <p:cNvPr id="27" name="矩形 26"/>
          <p:cNvSpPr/>
          <p:nvPr/>
        </p:nvSpPr>
        <p:spPr>
          <a:xfrm>
            <a:off x="850155" y="5003079"/>
            <a:ext cx="7836643" cy="1458166"/>
          </a:xfrm>
          <a:prstGeom prst="rect">
            <a:avLst/>
          </a:prstGeom>
          <a:solidFill>
            <a:srgbClr val="EEECE1"/>
          </a:solidFill>
          <a:ln w="12700" cap="flat" cmpd="sng" algn="ctr">
            <a:noFill/>
            <a:prstDash val="solid"/>
          </a:ln>
          <a:effectLst/>
        </p:spPr>
        <p:txBody>
          <a:bodyPr lIns="91445" tIns="45721" rIns="91445" bIns="45721"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7584" y="4808016"/>
            <a:ext cx="4686911" cy="436621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vertOverflow="overflow" horzOverflow="overflow" vert="horz" wrap="square" lIns="91445" tIns="45721" rIns="91445" bIns="45721" numCol="1" spcCol="0" rtlCol="0" fromWordArt="0" anchor="ctr" anchorCtr="0" forceAA="0" compatLnSpc="1">
            <a:noAutofit/>
          </a:bodyPr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用户体验优化</a:t>
            </a:r>
          </a:p>
        </p:txBody>
      </p:sp>
      <p:sp>
        <p:nvSpPr>
          <p:cNvPr id="29" name="TextBox 39"/>
          <p:cNvSpPr txBox="1"/>
          <p:nvPr/>
        </p:nvSpPr>
        <p:spPr>
          <a:xfrm>
            <a:off x="850155" y="5288614"/>
            <a:ext cx="7754293" cy="1172631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defTabSz="12192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Ajax数据请求响应时间短、数据传送速度快已经很大程度提升了用户的使用体验。又由于Ajax是异步请求，不会刷新页面，使得页面上用户行为得到了有效保留。</a:t>
            </a:r>
          </a:p>
        </p:txBody>
      </p:sp>
    </p:spTree>
    <p:extLst>
      <p:ext uri="{BB962C8B-B14F-4D97-AF65-F5344CB8AC3E}">
        <p14:creationId xmlns:p14="http://schemas.microsoft.com/office/powerpoint/2010/main" val="124567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 animBg="1"/>
      <p:bldP spid="28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en-US" altLang="zh-CN" dirty="0"/>
              <a:t>Ajax</a:t>
            </a:r>
            <a:r>
              <a:rPr lang="zh-CN" altLang="en-US" dirty="0"/>
              <a:t>异步请求的实现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dirty="0" smtClean="0">
                <a:solidFill>
                  <a:schemeClr val="tx1"/>
                </a:solidFill>
              </a:rPr>
              <a:t>原生</a:t>
            </a:r>
            <a:r>
              <a:rPr lang="en-US" altLang="zh-CN" sz="2000" dirty="0" smtClean="0">
                <a:solidFill>
                  <a:schemeClr val="tx1"/>
                </a:solidFill>
              </a:rPr>
              <a:t>JavaScript</a:t>
            </a:r>
            <a:r>
              <a:rPr lang="zh-CN" altLang="en-US" sz="2000" dirty="0" smtClean="0">
                <a:solidFill>
                  <a:schemeClr val="tx1"/>
                </a:solidFill>
              </a:rPr>
              <a:t>实现方式；</a:t>
            </a:r>
            <a:r>
              <a:rPr lang="en-US" altLang="zh-CN" sz="2000" dirty="0" smtClean="0">
                <a:solidFill>
                  <a:schemeClr val="tx1"/>
                </a:solidFill>
              </a:rPr>
              <a:t>JQuery</a:t>
            </a:r>
            <a:r>
              <a:rPr lang="zh-CN" altLang="en-US" sz="2000" dirty="0" smtClean="0">
                <a:solidFill>
                  <a:schemeClr val="tx1"/>
                </a:solidFill>
              </a:rPr>
              <a:t>实现方式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26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00FF"/>
          </a:solidFill>
          <a:prstDash val="dash"/>
        </a:ln>
      </a:spPr>
      <a:bodyPr wrap="square">
        <a:noAutofit/>
      </a:bodyPr>
      <a:lstStyle>
        <a:defPPr>
          <a:defRPr sz="16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>
        <a:ln w="127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25045</TotalTime>
  <Words>1501</Words>
  <Application>Microsoft Office PowerPoint</Application>
  <PresentationFormat>全屏显示(4:3)</PresentationFormat>
  <Paragraphs>207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宋体</vt:lpstr>
      <vt:lpstr>微软雅黑</vt:lpstr>
      <vt:lpstr>Arial</vt:lpstr>
      <vt:lpstr>Calibri</vt:lpstr>
      <vt:lpstr>Consolas</vt:lpstr>
      <vt:lpstr>1_默认设计模板</vt:lpstr>
      <vt:lpstr>Day10：Ajax &amp; Json</vt:lpstr>
      <vt:lpstr>导言：前端页面与后端进行数据交互的方式</vt:lpstr>
      <vt:lpstr>今日内容</vt:lpstr>
      <vt:lpstr>1. Ajax的概念 什么是Ajax；同步与异步的区别；Ajax异步请求方式访问服务器的过程； Ajax异步请求方式的优势</vt:lpstr>
      <vt:lpstr>1.1 什么是Ajax</vt:lpstr>
      <vt:lpstr>1.2 同步交互与异步的区别</vt:lpstr>
      <vt:lpstr>1.3 Ajax异步请求体系结构</vt:lpstr>
      <vt:lpstr>1.4 Ajax异步请求的优势</vt:lpstr>
      <vt:lpstr>2. Ajax异步请求的实现 原生JavaScript实现方式；JQuery实现方式</vt:lpstr>
      <vt:lpstr>2.1 Ajax异步请求原生javaScript实现(了解)</vt:lpstr>
      <vt:lpstr>2.1 Ajax异步请求原生javaScript实现(了解)</vt:lpstr>
      <vt:lpstr>2.1 Ajax原生javaScript实现(了解)</vt:lpstr>
      <vt:lpstr>2.2 Ajax异步请求JQuery实现(必须掌握)</vt:lpstr>
      <vt:lpstr>2.3 $.ajax()</vt:lpstr>
      <vt:lpstr>2.4 $.get() / $.post()</vt:lpstr>
      <vt:lpstr>3. JSON的概念 基本概念；JSON语法（规则和数据获取）</vt:lpstr>
      <vt:lpstr>3.1 JSON的基本概念</vt:lpstr>
      <vt:lpstr>3.2 JSON语法：基本规则</vt:lpstr>
      <vt:lpstr>3.3 JSON语法：获取数据</vt:lpstr>
      <vt:lpstr>3.3 JSON语法：获取数据</vt:lpstr>
      <vt:lpstr>3.4 JSON语法：获取数据-遍历</vt:lpstr>
      <vt:lpstr>4. JSON字符串与java对象的相互转换 Java对象转JSON字符串； JSON字符串转Java对象；</vt:lpstr>
      <vt:lpstr>4.1 JSON数据和Java对象的转换</vt:lpstr>
      <vt:lpstr>4.2 Java对象转JSON-步骤</vt:lpstr>
      <vt:lpstr>4.3 Java对象转JSON-示例-基本使用</vt:lpstr>
      <vt:lpstr>4.4 Java对象转JSON-注解示例-未加注解</vt:lpstr>
      <vt:lpstr>4.4 Java对象转JSON-示例@JsonIgnore </vt:lpstr>
      <vt:lpstr>4.4 Java对象转JSON-注解@JsonFormat</vt:lpstr>
      <vt:lpstr>4.5 JSON转为Java对象-步骤</vt:lpstr>
      <vt:lpstr>5. 案例：异步校验</vt:lpstr>
      <vt:lpstr>要求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HG</dc:creator>
  <cp:lastModifiedBy>Microsoft 帐户</cp:lastModifiedBy>
  <cp:revision>2323</cp:revision>
  <dcterms:created xsi:type="dcterms:W3CDTF">2015-02-25T13:04:39Z</dcterms:created>
  <dcterms:modified xsi:type="dcterms:W3CDTF">2022-05-22T12:11:36Z</dcterms:modified>
</cp:coreProperties>
</file>