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449" r:id="rId2"/>
    <p:sldId id="564" r:id="rId3"/>
    <p:sldId id="562" r:id="rId4"/>
    <p:sldId id="546" r:id="rId5"/>
    <p:sldId id="561" r:id="rId6"/>
    <p:sldId id="566" r:id="rId7"/>
    <p:sldId id="583" r:id="rId8"/>
    <p:sldId id="567" r:id="rId9"/>
    <p:sldId id="584" r:id="rId10"/>
    <p:sldId id="586" r:id="rId11"/>
    <p:sldId id="585" r:id="rId12"/>
    <p:sldId id="587" r:id="rId13"/>
    <p:sldId id="569" r:id="rId14"/>
    <p:sldId id="588" r:id="rId15"/>
    <p:sldId id="576" r:id="rId16"/>
    <p:sldId id="582" r:id="rId17"/>
    <p:sldId id="570" r:id="rId18"/>
    <p:sldId id="589" r:id="rId19"/>
    <p:sldId id="590" r:id="rId20"/>
    <p:sldId id="591" r:id="rId21"/>
    <p:sldId id="577" r:id="rId22"/>
    <p:sldId id="597" r:id="rId23"/>
    <p:sldId id="592" r:id="rId24"/>
    <p:sldId id="593" r:id="rId25"/>
    <p:sldId id="594" r:id="rId26"/>
    <p:sldId id="595" r:id="rId27"/>
    <p:sldId id="578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CC00"/>
    <a:srgbClr val="9966FF"/>
    <a:srgbClr val="006600"/>
    <a:srgbClr val="00FF00"/>
    <a:srgbClr val="CCCCFF"/>
    <a:srgbClr val="A50021"/>
    <a:srgbClr val="99FFCC"/>
    <a:srgbClr val="008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66436" autoAdjust="0"/>
  </p:normalViewPr>
  <p:slideViewPr>
    <p:cSldViewPr>
      <p:cViewPr varScale="1">
        <p:scale>
          <a:sx n="116" d="100"/>
          <a:sy n="116" d="100"/>
        </p:scale>
        <p:origin x="14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27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07B31-D701-4474-8BBD-6BE4F4512F28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F0C8E-B962-47CC-9AB8-51D9324AC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835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8FAE6-6E3B-4C5A-8203-E4674750A7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246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ABC20-E01C-4198-82B4-CFC3C5E5FF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649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CE16752-73A1-4AB0-A37B-FBC520AAAADC}" type="slidenum"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25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2"/>
          <p:cNvSpPr>
            <a:spLocks noGrp="1"/>
          </p:cNvSpPr>
          <p:nvPr>
            <p:ph type="ctrTitle"/>
          </p:nvPr>
        </p:nvSpPr>
        <p:spPr>
          <a:xfrm>
            <a:off x="685800" y="1628801"/>
            <a:ext cx="7772400" cy="1971650"/>
          </a:xfrm>
        </p:spPr>
        <p:txBody>
          <a:bodyPr/>
          <a:lstStyle/>
          <a:p>
            <a:r>
              <a:rPr lang="en-US" altLang="zh-CN" sz="2800" b="1" dirty="0" smtClean="0">
                <a:solidFill>
                  <a:srgbClr val="0000FF"/>
                </a:solidFill>
              </a:rPr>
              <a:t>Day12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：</a:t>
            </a:r>
            <a:r>
              <a:rPr lang="zh-CN" altLang="en-US" sz="2800" b="1" dirty="0" smtClean="0"/>
              <a:t>会话及会话技术</a:t>
            </a:r>
            <a:endParaRPr lang="en-US" altLang="zh-CN" sz="2800" dirty="0">
              <a:solidFill>
                <a:srgbClr val="008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4" r="16283" b="27273"/>
          <a:stretch/>
        </p:blipFill>
        <p:spPr>
          <a:xfrm>
            <a:off x="6012160" y="3501009"/>
            <a:ext cx="2016224" cy="201622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180" y="5373216"/>
            <a:ext cx="1876425" cy="561975"/>
          </a:xfrm>
          <a:prstGeom prst="rect">
            <a:avLst/>
          </a:prstGeom>
        </p:spPr>
      </p:pic>
      <p:sp>
        <p:nvSpPr>
          <p:cNvPr id="8" name="副标题 3"/>
          <p:cNvSpPr>
            <a:spLocks noGrp="1"/>
          </p:cNvSpPr>
          <p:nvPr>
            <p:ph type="subTitle" idx="1"/>
          </p:nvPr>
        </p:nvSpPr>
        <p:spPr>
          <a:xfrm>
            <a:off x="1695998" y="3693603"/>
            <a:ext cx="4280520" cy="1631033"/>
          </a:xfrm>
        </p:spPr>
        <p:txBody>
          <a:bodyPr/>
          <a:lstStyle/>
          <a:p>
            <a:pPr algn="l"/>
            <a:r>
              <a:rPr lang="zh-CN" altLang="en-US" sz="2000" dirty="0" smtClean="0">
                <a:solidFill>
                  <a:srgbClr val="0000FF"/>
                </a:solidFill>
              </a:rPr>
              <a:t>课程编号：</a:t>
            </a:r>
            <a:r>
              <a:rPr lang="en-US" altLang="zh-CN" sz="2000" dirty="0"/>
              <a:t>SE33625</a:t>
            </a:r>
          </a:p>
          <a:p>
            <a:pPr algn="l"/>
            <a:r>
              <a:rPr lang="zh-CN" altLang="en-US" sz="2000" dirty="0" smtClean="0">
                <a:solidFill>
                  <a:srgbClr val="0000FF"/>
                </a:solidFill>
              </a:rPr>
              <a:t>授课</a:t>
            </a:r>
            <a:r>
              <a:rPr lang="zh-CN" altLang="en-US" sz="2000" dirty="0">
                <a:solidFill>
                  <a:srgbClr val="0000FF"/>
                </a:solidFill>
              </a:rPr>
              <a:t>对象：</a:t>
            </a:r>
            <a:r>
              <a:rPr lang="en-US" altLang="zh-CN" sz="2000" dirty="0" smtClean="0"/>
              <a:t>20</a:t>
            </a:r>
            <a:r>
              <a:rPr lang="zh-CN" altLang="en-US" sz="2000" dirty="0" smtClean="0"/>
              <a:t>级软件工程</a:t>
            </a:r>
            <a:r>
              <a:rPr lang="en-US" altLang="zh-CN" sz="2000" dirty="0" smtClean="0"/>
              <a:t>&amp;</a:t>
            </a:r>
            <a:r>
              <a:rPr lang="zh-CN" altLang="en-US" sz="2000" dirty="0" smtClean="0"/>
              <a:t>服务科学</a:t>
            </a:r>
            <a:endParaRPr lang="en-US" altLang="zh-CN" sz="2000" dirty="0"/>
          </a:p>
          <a:p>
            <a:pPr algn="l"/>
            <a:r>
              <a:rPr lang="zh-CN" altLang="en-US" sz="2000" dirty="0">
                <a:solidFill>
                  <a:srgbClr val="0000FF"/>
                </a:solidFill>
              </a:rPr>
              <a:t>主讲教师</a:t>
            </a:r>
            <a:r>
              <a:rPr lang="zh-CN" altLang="en-US" sz="2000" dirty="0"/>
              <a:t>：辛国</a:t>
            </a:r>
            <a:r>
              <a:rPr lang="zh-CN" altLang="en-US" sz="2000" dirty="0" smtClean="0"/>
              <a:t>栋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</a:rPr>
              <a:t>Email</a:t>
            </a:r>
            <a:r>
              <a:rPr lang="zh-CN" altLang="en-US" sz="2000" dirty="0" smtClean="0">
                <a:solidFill>
                  <a:srgbClr val="0000FF"/>
                </a:solidFill>
              </a:rPr>
              <a:t>：</a:t>
            </a:r>
            <a:r>
              <a:rPr lang="en-US" altLang="zh-CN" sz="2000" dirty="0" smtClean="0"/>
              <a:t>gdxin@hit.edu.cn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6784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Cookie</a:t>
            </a:r>
            <a:r>
              <a:rPr lang="zh-CN" altLang="en-US" dirty="0" smtClean="0"/>
              <a:t>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Cookie</a:t>
            </a:r>
            <a:r>
              <a:rPr lang="zh-CN" altLang="en-US" dirty="0"/>
              <a:t>在浏览器中保存多长时间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默认</a:t>
            </a:r>
            <a:r>
              <a:rPr lang="zh-CN" altLang="en-US" dirty="0">
                <a:solidFill>
                  <a:srgbClr val="0000FF"/>
                </a:solidFill>
              </a:rPr>
              <a:t>情况下，当浏览器关闭后，</a:t>
            </a:r>
            <a:r>
              <a:rPr lang="en-US" altLang="zh-CN" dirty="0">
                <a:solidFill>
                  <a:srgbClr val="0000FF"/>
                </a:solidFill>
              </a:rPr>
              <a:t>Cookie</a:t>
            </a:r>
            <a:r>
              <a:rPr lang="zh-CN" altLang="en-US" dirty="0">
                <a:solidFill>
                  <a:srgbClr val="0000FF"/>
                </a:solidFill>
              </a:rPr>
              <a:t>数据被销毁</a:t>
            </a:r>
          </a:p>
          <a:p>
            <a:pPr lvl="1"/>
            <a:r>
              <a:rPr lang="zh-CN" altLang="en-US" dirty="0"/>
              <a:t>持久化存储：</a:t>
            </a:r>
            <a:r>
              <a:rPr lang="en-US" altLang="zh-CN" dirty="0" err="1"/>
              <a:t>setMaxAge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seconds)</a:t>
            </a:r>
          </a:p>
          <a:p>
            <a:pPr lvl="2"/>
            <a:r>
              <a:rPr lang="zh-CN" altLang="en-US" dirty="0"/>
              <a:t>正数：将</a:t>
            </a:r>
            <a:r>
              <a:rPr lang="en-US" altLang="zh-CN" dirty="0"/>
              <a:t>Cookie</a:t>
            </a:r>
            <a:r>
              <a:rPr lang="zh-CN" altLang="en-US" dirty="0"/>
              <a:t>数据写到硬盘的文件中。持久化存储。并指定</a:t>
            </a:r>
            <a:r>
              <a:rPr lang="en-US" altLang="zh-CN" dirty="0"/>
              <a:t>cookie</a:t>
            </a:r>
            <a:r>
              <a:rPr lang="zh-CN" altLang="en-US" dirty="0"/>
              <a:t>存活时间，时间到后，</a:t>
            </a:r>
            <a:r>
              <a:rPr lang="en-US" altLang="zh-CN" dirty="0"/>
              <a:t>cookie</a:t>
            </a:r>
            <a:r>
              <a:rPr lang="zh-CN" altLang="en-US" dirty="0"/>
              <a:t>文件自动失效</a:t>
            </a:r>
          </a:p>
          <a:p>
            <a:pPr lvl="2"/>
            <a:r>
              <a:rPr lang="zh-CN" altLang="en-US" dirty="0"/>
              <a:t>负数：默认值</a:t>
            </a:r>
          </a:p>
          <a:p>
            <a:pPr lvl="2"/>
            <a:r>
              <a:rPr lang="zh-CN" altLang="en-US" dirty="0"/>
              <a:t>零：删除</a:t>
            </a:r>
            <a:r>
              <a:rPr lang="en-US" altLang="zh-CN" dirty="0"/>
              <a:t>cookie</a:t>
            </a:r>
            <a:r>
              <a:rPr lang="zh-CN" altLang="en-US" dirty="0"/>
              <a:t>信息</a:t>
            </a:r>
          </a:p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03648" y="4149080"/>
            <a:ext cx="6840760" cy="230832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protected void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doPost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HttpServletRequest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req,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HttpServletResponse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resp)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ServletException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IOException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//1.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b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Cookie c1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Cookie(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"msg"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"setMaxAge"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//2.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的存活时间</a:t>
            </a:r>
            <a:b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.setMaxAge(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持久化到硬盘，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秒后会自动删除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b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//c1.setMaxAge(-1);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//c1.setMaxAge(300);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// c1.setMaxAge(0);//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删除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Cookie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//3.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发送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Cookie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resp.addCookie(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77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Cookie</a:t>
            </a:r>
            <a:r>
              <a:rPr lang="zh-CN" altLang="en-US" dirty="0"/>
              <a:t>能不能存中文？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/>
              <a:t>tomcat 8 </a:t>
            </a:r>
            <a:r>
              <a:rPr lang="zh-CN" altLang="en-US" dirty="0"/>
              <a:t>之前 </a:t>
            </a:r>
            <a:r>
              <a:rPr lang="en-US" altLang="zh-CN" dirty="0"/>
              <a:t>cookie</a:t>
            </a:r>
            <a:r>
              <a:rPr lang="zh-CN" altLang="en-US" dirty="0"/>
              <a:t>中不能直接存储中文数据</a:t>
            </a:r>
            <a:r>
              <a:rPr lang="zh-CN" altLang="en-US" dirty="0" smtClean="0"/>
              <a:t>。需要</a:t>
            </a:r>
            <a:r>
              <a:rPr lang="zh-CN" altLang="en-US" dirty="0"/>
              <a:t>将中文数据转码</a:t>
            </a:r>
            <a:r>
              <a:rPr lang="en-US" altLang="zh-CN" dirty="0"/>
              <a:t>---</a:t>
            </a:r>
            <a:r>
              <a:rPr lang="zh-CN" altLang="en-US" dirty="0"/>
              <a:t>一般采用</a:t>
            </a:r>
            <a:r>
              <a:rPr lang="en-US" altLang="zh-CN" dirty="0"/>
              <a:t>URL</a:t>
            </a:r>
            <a:r>
              <a:rPr lang="zh-CN" altLang="en-US" dirty="0"/>
              <a:t>编码</a:t>
            </a:r>
            <a:r>
              <a:rPr lang="en-US" altLang="zh-CN" dirty="0"/>
              <a:t>(%E3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%</a:t>
            </a:r>
            <a:r>
              <a:rPr lang="en-US" altLang="zh-CN" dirty="0" smtClean="0"/>
              <a:t>E5%93%88%E5%B7%A5%E5%A4%A7 </a:t>
            </a:r>
            <a:r>
              <a:rPr lang="zh-CN" altLang="en-US" dirty="0" smtClean="0"/>
              <a:t>哈工大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以上</a:t>
            </a:r>
            <a:r>
              <a:rPr lang="en-US" altLang="zh-CN" dirty="0" smtClean="0"/>
              <a:t>9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编码中，一个汉字（中文标点符号）占三个字节，每个字节之间用</a:t>
            </a:r>
            <a:r>
              <a:rPr lang="en-US" altLang="zh-CN" dirty="0" smtClean="0"/>
              <a:t>%</a:t>
            </a:r>
            <a:r>
              <a:rPr lang="zh-CN" altLang="en-US" dirty="0" smtClean="0"/>
              <a:t>分割；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/>
              <a:t>tomcat 8 </a:t>
            </a:r>
            <a:r>
              <a:rPr lang="zh-CN" altLang="en-US" dirty="0"/>
              <a:t>之后，</a:t>
            </a:r>
            <a:r>
              <a:rPr lang="en-US" altLang="zh-CN" dirty="0"/>
              <a:t>cookie</a:t>
            </a:r>
            <a:r>
              <a:rPr lang="zh-CN" altLang="en-US" dirty="0"/>
              <a:t>支持中文数据。特殊字符还是不支持，建议使用</a:t>
            </a:r>
            <a:r>
              <a:rPr lang="en-US" altLang="zh-CN" dirty="0"/>
              <a:t>URL</a:t>
            </a:r>
            <a:r>
              <a:rPr lang="zh-CN" altLang="en-US" dirty="0"/>
              <a:t>编码存储，</a:t>
            </a:r>
            <a:r>
              <a:rPr lang="en-US" altLang="zh-CN" dirty="0"/>
              <a:t>URL</a:t>
            </a:r>
            <a:r>
              <a:rPr lang="zh-CN" altLang="en-US" dirty="0"/>
              <a:t>解码解析</a:t>
            </a:r>
          </a:p>
        </p:txBody>
      </p:sp>
    </p:spTree>
    <p:extLst>
      <p:ext uri="{BB962C8B-B14F-4D97-AF65-F5344CB8AC3E}">
        <p14:creationId xmlns:p14="http://schemas.microsoft.com/office/powerpoint/2010/main" val="251174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Cookie</a:t>
            </a:r>
            <a:r>
              <a:rPr lang="zh-CN" altLang="en-US" dirty="0"/>
              <a:t>共享问题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假设在一个</a:t>
            </a:r>
            <a:r>
              <a:rPr lang="en-US" altLang="zh-CN" dirty="0"/>
              <a:t>tomcat</a:t>
            </a:r>
            <a:r>
              <a:rPr lang="zh-CN" altLang="en-US" dirty="0"/>
              <a:t>服务器中，部署了多个</a:t>
            </a:r>
            <a:r>
              <a:rPr lang="en-US" altLang="zh-CN" dirty="0"/>
              <a:t>web</a:t>
            </a:r>
            <a:r>
              <a:rPr lang="zh-CN" altLang="en-US" dirty="0"/>
              <a:t>项目，那么在这些</a:t>
            </a:r>
            <a:r>
              <a:rPr lang="en-US" altLang="zh-CN" dirty="0"/>
              <a:t>web</a:t>
            </a:r>
            <a:r>
              <a:rPr lang="zh-CN" altLang="en-US" dirty="0"/>
              <a:t>项目</a:t>
            </a:r>
            <a:r>
              <a:rPr lang="zh-CN" altLang="en-US" dirty="0" smtClean="0"/>
              <a:t>中</a:t>
            </a:r>
            <a:r>
              <a:rPr lang="en-US" altLang="zh-CN" dirty="0" smtClean="0"/>
              <a:t>Cookie</a:t>
            </a:r>
            <a:r>
              <a:rPr lang="zh-CN" altLang="en-US" dirty="0"/>
              <a:t>能不能共享？</a:t>
            </a: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默认</a:t>
            </a:r>
            <a:r>
              <a:rPr lang="zh-CN" altLang="en-US" dirty="0">
                <a:solidFill>
                  <a:srgbClr val="0000FF"/>
                </a:solidFill>
              </a:rPr>
              <a:t>情况下</a:t>
            </a:r>
            <a:r>
              <a:rPr lang="en-US" altLang="zh-CN" dirty="0">
                <a:solidFill>
                  <a:srgbClr val="0000FF"/>
                </a:solidFill>
              </a:rPr>
              <a:t>cookie</a:t>
            </a:r>
            <a:r>
              <a:rPr lang="zh-CN" altLang="en-US" dirty="0">
                <a:solidFill>
                  <a:srgbClr val="0000FF"/>
                </a:solidFill>
              </a:rPr>
              <a:t>不能共享</a:t>
            </a:r>
          </a:p>
          <a:p>
            <a:pPr lvl="1"/>
            <a:r>
              <a:rPr lang="en-US" altLang="zh-CN" dirty="0" err="1" smtClean="0">
                <a:solidFill>
                  <a:srgbClr val="0000FF"/>
                </a:solidFill>
              </a:rPr>
              <a:t>setPath</a:t>
            </a:r>
            <a:r>
              <a:rPr lang="en-US" altLang="zh-CN" dirty="0" smtClean="0">
                <a:solidFill>
                  <a:srgbClr val="0000FF"/>
                </a:solidFill>
              </a:rPr>
              <a:t>(String </a:t>
            </a:r>
            <a:r>
              <a:rPr lang="en-US" altLang="zh-CN" dirty="0">
                <a:solidFill>
                  <a:srgbClr val="0000FF"/>
                </a:solidFill>
              </a:rPr>
              <a:t>path):</a:t>
            </a:r>
            <a:r>
              <a:rPr lang="zh-CN" altLang="en-US" dirty="0">
                <a:solidFill>
                  <a:srgbClr val="0000FF"/>
                </a:solidFill>
              </a:rPr>
              <a:t>设置</a:t>
            </a:r>
            <a:r>
              <a:rPr lang="en-US" altLang="zh-CN" dirty="0">
                <a:solidFill>
                  <a:srgbClr val="0000FF"/>
                </a:solidFill>
              </a:rPr>
              <a:t>cookie</a:t>
            </a:r>
            <a:r>
              <a:rPr lang="zh-CN" altLang="en-US" dirty="0">
                <a:solidFill>
                  <a:srgbClr val="0000FF"/>
                </a:solidFill>
              </a:rPr>
              <a:t>的获取范围。默认情况下，设置当前的虚拟目录</a:t>
            </a:r>
          </a:p>
          <a:p>
            <a:pPr lvl="2"/>
            <a:r>
              <a:rPr lang="zh-CN" altLang="en-US" dirty="0" smtClean="0"/>
              <a:t>如果</a:t>
            </a:r>
            <a:r>
              <a:rPr lang="zh-CN" altLang="en-US" dirty="0"/>
              <a:t>要共享，则可以将</a:t>
            </a:r>
            <a:r>
              <a:rPr lang="en-US" altLang="zh-CN" dirty="0"/>
              <a:t>path</a:t>
            </a:r>
            <a:r>
              <a:rPr lang="zh-CN" altLang="en-US" dirty="0"/>
              <a:t>设置为</a:t>
            </a:r>
            <a:r>
              <a:rPr lang="en-US" altLang="zh-CN" dirty="0" smtClean="0"/>
              <a:t>"/“</a:t>
            </a:r>
          </a:p>
          <a:p>
            <a:r>
              <a:rPr lang="zh-CN" altLang="en-US" dirty="0"/>
              <a:t>不同的</a:t>
            </a:r>
            <a:r>
              <a:rPr lang="en-US" altLang="zh-CN" dirty="0"/>
              <a:t>tomcat</a:t>
            </a:r>
            <a:r>
              <a:rPr lang="zh-CN" altLang="en-US" dirty="0"/>
              <a:t>服务器间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能否共享？</a:t>
            </a:r>
            <a:endParaRPr lang="zh-CN" altLang="en-US" dirty="0"/>
          </a:p>
          <a:p>
            <a:pPr lvl="1"/>
            <a:r>
              <a:rPr lang="en-US" altLang="zh-CN" dirty="0" err="1" smtClean="0"/>
              <a:t>setDomain</a:t>
            </a:r>
            <a:r>
              <a:rPr lang="en-US" altLang="zh-CN" dirty="0" smtClean="0"/>
              <a:t>(String </a:t>
            </a:r>
            <a:r>
              <a:rPr lang="en-US" altLang="zh-CN" dirty="0"/>
              <a:t>path):</a:t>
            </a:r>
            <a:r>
              <a:rPr lang="zh-CN" altLang="en-US" dirty="0"/>
              <a:t>如果设置一级域名相同，那么多个服务器之间</a:t>
            </a:r>
            <a:r>
              <a:rPr lang="en-US" altLang="zh-CN" dirty="0"/>
              <a:t>cookie</a:t>
            </a:r>
            <a:r>
              <a:rPr lang="zh-CN" altLang="en-US" dirty="0"/>
              <a:t>可以共享</a:t>
            </a:r>
          </a:p>
          <a:p>
            <a:pPr lvl="1"/>
            <a:r>
              <a:rPr lang="en-US" altLang="zh-CN" dirty="0" err="1" smtClean="0"/>
              <a:t>setDomain</a:t>
            </a:r>
            <a:r>
              <a:rPr lang="en-US" altLang="zh-CN" dirty="0"/>
              <a:t>(".baidu.com"),</a:t>
            </a:r>
            <a:r>
              <a:rPr lang="zh-CN" altLang="en-US" dirty="0"/>
              <a:t>那么</a:t>
            </a:r>
            <a:r>
              <a:rPr lang="en-US" altLang="zh-CN" dirty="0">
                <a:solidFill>
                  <a:srgbClr val="0000FF"/>
                </a:solidFill>
              </a:rPr>
              <a:t>tieba.</a:t>
            </a:r>
            <a:r>
              <a:rPr lang="en-US" altLang="zh-CN" dirty="0"/>
              <a:t>baidu.com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0000FF"/>
                </a:solidFill>
              </a:rPr>
              <a:t>news.</a:t>
            </a:r>
            <a:r>
              <a:rPr lang="en-US" altLang="zh-CN" dirty="0"/>
              <a:t>baidu.com</a:t>
            </a:r>
            <a:r>
              <a:rPr lang="zh-CN" altLang="en-US" dirty="0"/>
              <a:t>中</a:t>
            </a:r>
            <a:r>
              <a:rPr lang="en-US" altLang="zh-CN" dirty="0"/>
              <a:t>cookie</a:t>
            </a:r>
            <a:r>
              <a:rPr lang="zh-CN" altLang="en-US" dirty="0"/>
              <a:t>可以共享</a:t>
            </a:r>
          </a:p>
        </p:txBody>
      </p:sp>
    </p:spTree>
    <p:extLst>
      <p:ext uri="{BB962C8B-B14F-4D97-AF65-F5344CB8AC3E}">
        <p14:creationId xmlns:p14="http://schemas.microsoft.com/office/powerpoint/2010/main" val="316998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Cookie</a:t>
            </a:r>
            <a:r>
              <a:rPr lang="zh-CN" altLang="en-US" dirty="0"/>
              <a:t>类的常用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483447"/>
              </p:ext>
            </p:extLst>
          </p:nvPr>
        </p:nvGraphicFramePr>
        <p:xfrm>
          <a:off x="491480" y="1772816"/>
          <a:ext cx="7968952" cy="4291779"/>
        </p:xfrm>
        <a:graphic>
          <a:graphicData uri="http://schemas.openxmlformats.org/drawingml/2006/table">
            <a:tbl>
              <a:tblPr firstRow="1" bandRow="1"/>
              <a:tblGrid>
                <a:gridCol w="3288432"/>
                <a:gridCol w="4680520"/>
              </a:tblGrid>
              <a:tr h="26336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方法声明</a:t>
                      </a:r>
                      <a:endParaRPr lang="en-US" altLang="zh-CN" sz="1600" dirty="0" smtClean="0"/>
                    </a:p>
                  </a:txBody>
                  <a:tcPr marL="91432" marR="91432" marT="45767" marB="45767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 smtClean="0"/>
                        <a:t>功能描述</a:t>
                      </a:r>
                      <a:endParaRPr lang="en-US" altLang="zh-CN" sz="1600" dirty="0" smtClean="0"/>
                    </a:p>
                  </a:txBody>
                  <a:tcPr marL="91432" marR="91432" marT="45767" marB="45767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5B9BD5"/>
                      </a:solidFill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</a:tr>
              <a:tr h="2389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String </a:t>
                      </a:r>
                      <a:r>
                        <a:rPr lang="en-US" sz="14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getName</a:t>
                      </a: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()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用于返回</a:t>
                      </a: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Cookie</a:t>
                      </a:r>
                      <a:r>
                        <a:rPr lang="zh-CN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的名称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5B9BD5"/>
                      </a:solidFill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2655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void </a:t>
                      </a:r>
                      <a:r>
                        <a:rPr lang="en-US" sz="14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setValue</a:t>
                      </a: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(String </a:t>
                      </a:r>
                      <a:r>
                        <a:rPr lang="en-US" sz="14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newValue</a:t>
                      </a: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)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用于为</a:t>
                      </a:r>
                      <a:r>
                        <a:rPr lang="en-US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Cookie</a:t>
                      </a:r>
                      <a:r>
                        <a:rPr lang="zh-CN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设置一个新的值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5B9BD5"/>
                      </a:solidFill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655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String </a:t>
                      </a:r>
                      <a:r>
                        <a:rPr lang="en-US" sz="14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getValue</a:t>
                      </a: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()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用于返回</a:t>
                      </a:r>
                      <a:r>
                        <a:rPr lang="en-US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Cookie</a:t>
                      </a:r>
                      <a:r>
                        <a:rPr lang="zh-CN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的值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5B9BD5"/>
                      </a:solidFill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2655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void setMaxAge(int expiry)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用于设置</a:t>
                      </a:r>
                      <a:r>
                        <a:rPr lang="en-US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Cookie</a:t>
                      </a:r>
                      <a:r>
                        <a:rPr lang="zh-CN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在浏览器客户机上保持有效的秒数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5B9BD5"/>
                      </a:solidFill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655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int</a:t>
                      </a: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 </a:t>
                      </a:r>
                      <a:r>
                        <a:rPr lang="en-US" sz="14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getMaxAge</a:t>
                      </a: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()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用于返回</a:t>
                      </a:r>
                      <a:r>
                        <a:rPr lang="en-US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Cookie</a:t>
                      </a:r>
                      <a:r>
                        <a:rPr lang="zh-CN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在浏览器客户机上保持有效的秒数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5B9BD5"/>
                      </a:solidFill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2655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void </a:t>
                      </a:r>
                      <a:r>
                        <a:rPr lang="en-US" sz="1400" u="none" strike="noStrike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setPath</a:t>
                      </a: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(String </a:t>
                      </a:r>
                      <a:r>
                        <a:rPr lang="en-US" sz="14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uri</a:t>
                      </a: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)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用于</a:t>
                      </a:r>
                      <a:r>
                        <a:rPr lang="zh-CN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设置该</a:t>
                      </a:r>
                      <a:r>
                        <a:rPr lang="en-US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Cookie</a:t>
                      </a:r>
                      <a:r>
                        <a:rPr lang="zh-CN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项的有效目录路径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5B9BD5"/>
                      </a:solidFill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655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String </a:t>
                      </a:r>
                      <a:r>
                        <a:rPr lang="en-US" sz="14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getPath</a:t>
                      </a: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()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用于返回该</a:t>
                      </a:r>
                      <a:r>
                        <a:rPr lang="en-US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Cookie</a:t>
                      </a:r>
                      <a:r>
                        <a:rPr lang="zh-CN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项的有效目录路径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5B9BD5"/>
                      </a:solidFill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2655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void </a:t>
                      </a:r>
                      <a:r>
                        <a:rPr lang="en-US" sz="1400" u="none" strike="noStrike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setDomain</a:t>
                      </a: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(String pattern)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用于</a:t>
                      </a:r>
                      <a:r>
                        <a:rPr lang="zh-CN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设置该</a:t>
                      </a:r>
                      <a:r>
                        <a:rPr lang="en-US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Cookie</a:t>
                      </a:r>
                      <a:r>
                        <a:rPr lang="zh-CN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项的有效域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5B9BD5"/>
                      </a:solidFill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655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String </a:t>
                      </a:r>
                      <a:r>
                        <a:rPr lang="en-US" sz="14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getDomain</a:t>
                      </a: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()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用于返回该</a:t>
                      </a:r>
                      <a:r>
                        <a:rPr lang="en-US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Cookie</a:t>
                      </a:r>
                      <a:r>
                        <a:rPr lang="zh-CN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项的有效域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5B9BD5"/>
                      </a:solidFill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2655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void </a:t>
                      </a:r>
                      <a:r>
                        <a:rPr lang="en-US" sz="1400" u="none" strike="noStrike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setVersion</a:t>
                      </a: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(</a:t>
                      </a:r>
                      <a:r>
                        <a:rPr lang="en-US" sz="14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int</a:t>
                      </a: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 v)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用于</a:t>
                      </a:r>
                      <a:r>
                        <a:rPr lang="zh-CN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设置该</a:t>
                      </a:r>
                      <a:r>
                        <a:rPr lang="en-US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Cookie</a:t>
                      </a:r>
                      <a:r>
                        <a:rPr lang="zh-CN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项采用的协议版本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5B9BD5"/>
                      </a:solidFill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655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int</a:t>
                      </a: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 </a:t>
                      </a:r>
                      <a:r>
                        <a:rPr lang="en-US" sz="14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getVersion</a:t>
                      </a: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()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用于返回该</a:t>
                      </a:r>
                      <a:r>
                        <a:rPr lang="en-US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Cookie</a:t>
                      </a:r>
                      <a:r>
                        <a:rPr lang="zh-CN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项采用的协议版本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5B9BD5"/>
                      </a:solidFill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2655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void </a:t>
                      </a:r>
                      <a:r>
                        <a:rPr lang="en-US" sz="1400" u="none" strike="noStrike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setComment</a:t>
                      </a: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(String purpose)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用于</a:t>
                      </a:r>
                      <a:r>
                        <a:rPr lang="zh-CN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设置该</a:t>
                      </a:r>
                      <a:r>
                        <a:rPr lang="en-US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Cookie</a:t>
                      </a:r>
                      <a:r>
                        <a:rPr lang="zh-CN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项的注解部分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5B9BD5"/>
                      </a:solidFill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655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String </a:t>
                      </a:r>
                      <a:r>
                        <a:rPr lang="en-US" sz="14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getComment</a:t>
                      </a: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()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用于返回该</a:t>
                      </a:r>
                      <a:r>
                        <a:rPr lang="en-US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Cookie</a:t>
                      </a:r>
                      <a:r>
                        <a:rPr lang="zh-CN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项的注解部分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5B9BD5"/>
                      </a:solidFill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2655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void </a:t>
                      </a:r>
                      <a:r>
                        <a:rPr lang="en-US" sz="1400" u="none" strike="noStrike" kern="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setSecure</a:t>
                      </a:r>
                      <a:r>
                        <a:rPr lang="en-US" sz="1400" kern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(</a:t>
                      </a:r>
                      <a:r>
                        <a:rPr lang="en-US" sz="1400" kern="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boolean</a:t>
                      </a: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 flag)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用于</a:t>
                      </a:r>
                      <a:r>
                        <a:rPr lang="zh-CN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设置该</a:t>
                      </a:r>
                      <a:r>
                        <a:rPr lang="en-US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Cookie</a:t>
                      </a:r>
                      <a:r>
                        <a:rPr lang="zh-CN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项是否只能使用安全的协议传送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5B9BD5"/>
                      </a:solidFill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655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boolean</a:t>
                      </a: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 </a:t>
                      </a:r>
                      <a:r>
                        <a:rPr lang="en-US" sz="14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getSecure</a:t>
                      </a: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()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用于</a:t>
                      </a:r>
                      <a:r>
                        <a:rPr lang="zh-CN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返回该</a:t>
                      </a:r>
                      <a:r>
                        <a:rPr lang="en-US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Cookie</a:t>
                      </a:r>
                      <a:r>
                        <a:rPr lang="zh-CN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项是否只能使用安全的协议传送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5B9BD5"/>
                      </a:solidFill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72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的特点和作用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特点：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cookie</a:t>
            </a:r>
            <a:r>
              <a:rPr lang="zh-CN" altLang="en-US" dirty="0"/>
              <a:t>存储数据在客户端浏览器</a:t>
            </a:r>
          </a:p>
          <a:p>
            <a:pPr lvl="1"/>
            <a:r>
              <a:rPr lang="zh-CN" altLang="en-US" dirty="0" smtClean="0"/>
              <a:t>浏览器</a:t>
            </a:r>
            <a:r>
              <a:rPr lang="zh-CN" altLang="en-US" dirty="0"/>
              <a:t>对于单个</a:t>
            </a:r>
            <a:r>
              <a:rPr lang="en-US" altLang="zh-CN" dirty="0"/>
              <a:t>cookie </a:t>
            </a:r>
            <a:r>
              <a:rPr lang="zh-CN" altLang="en-US" dirty="0"/>
              <a:t>的大小有限制</a:t>
            </a:r>
            <a:r>
              <a:rPr lang="en-US" altLang="zh-CN" dirty="0"/>
              <a:t>(4kb) </a:t>
            </a:r>
            <a:r>
              <a:rPr lang="zh-CN" altLang="en-US" dirty="0"/>
              <a:t>以及 对同一个域名下的总</a:t>
            </a:r>
            <a:r>
              <a:rPr lang="en-US" altLang="zh-CN" dirty="0"/>
              <a:t>cookie</a:t>
            </a:r>
            <a:r>
              <a:rPr lang="zh-CN" altLang="en-US" dirty="0"/>
              <a:t>数量也有限制</a:t>
            </a:r>
            <a:r>
              <a:rPr lang="en-US" altLang="zh-CN" dirty="0"/>
              <a:t>(20</a:t>
            </a:r>
            <a:r>
              <a:rPr lang="zh-CN" altLang="en-US" dirty="0"/>
              <a:t>个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作用：</a:t>
            </a:r>
          </a:p>
          <a:p>
            <a:pPr lvl="1"/>
            <a:r>
              <a:rPr lang="en-US" altLang="zh-CN" dirty="0" smtClean="0"/>
              <a:t>cookie</a:t>
            </a:r>
            <a:r>
              <a:rPr lang="zh-CN" altLang="en-US" dirty="0"/>
              <a:t>一般用于存出少量的不太敏感的数据</a:t>
            </a: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在</a:t>
            </a:r>
            <a:r>
              <a:rPr lang="zh-CN" altLang="en-US" dirty="0">
                <a:solidFill>
                  <a:srgbClr val="0000FF"/>
                </a:solidFill>
              </a:rPr>
              <a:t>不登录的情况下，完成服务器对客户端的身份识别</a:t>
            </a:r>
          </a:p>
        </p:txBody>
      </p:sp>
    </p:spTree>
    <p:extLst>
      <p:ext uri="{BB962C8B-B14F-4D97-AF65-F5344CB8AC3E}">
        <p14:creationId xmlns:p14="http://schemas.microsoft.com/office/powerpoint/2010/main" val="346333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案例：显示用户上次访问</a:t>
            </a:r>
            <a:r>
              <a:rPr lang="zh-CN" altLang="en-US" dirty="0" smtClean="0"/>
              <a:t>时间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718" y="1702924"/>
            <a:ext cx="3944082" cy="1401525"/>
          </a:xfrm>
          <a:prstGeom prst="rect">
            <a:avLst/>
          </a:prstGeom>
        </p:spPr>
      </p:pic>
      <p:pic>
        <p:nvPicPr>
          <p:cNvPr id="5" name="图片 3" descr="手机屏幕截图&#10;&#10;描述已自动生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560" y="1700808"/>
            <a:ext cx="3957055" cy="14036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584880" y="3964682"/>
            <a:ext cx="2767910" cy="2160240"/>
          </a:xfrm>
          <a:prstGeom prst="rect">
            <a:avLst/>
          </a:prstGeom>
          <a:noFill/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426154" y="3964682"/>
            <a:ext cx="4260645" cy="2160240"/>
          </a:xfrm>
          <a:prstGeom prst="rect">
            <a:avLst/>
          </a:prstGeom>
          <a:noFill/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55576" y="353263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70643" y="350100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44008" y="4180706"/>
            <a:ext cx="3888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判断是否有一个名字为</a:t>
            </a:r>
            <a:r>
              <a:rPr lang="en-US" altLang="zh-CN" dirty="0" err="1" smtClean="0"/>
              <a:t>lastTime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如果有，说明不是第一次访问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若没有，说明是第一次访问</a:t>
            </a:r>
            <a:endParaRPr lang="en-US" altLang="zh-CN" dirty="0" smtClean="0"/>
          </a:p>
          <a:p>
            <a:r>
              <a:rPr lang="zh-CN" altLang="en-US" dirty="0" smtClean="0"/>
              <a:t>再将</a:t>
            </a:r>
            <a:r>
              <a:rPr lang="en-US" altLang="zh-CN" dirty="0" err="1" smtClean="0"/>
              <a:t>cookie:lastTime</a:t>
            </a:r>
            <a:r>
              <a:rPr lang="zh-CN" altLang="en-US" dirty="0" smtClean="0"/>
              <a:t>：时间写回客户端保存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352790" y="4396730"/>
            <a:ext cx="1073364" cy="0"/>
          </a:xfrm>
          <a:prstGeom prst="straightConnector1">
            <a:avLst/>
          </a:prstGeom>
          <a:ln w="22225">
            <a:solidFill>
              <a:srgbClr val="0000FF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3352790" y="5404842"/>
            <a:ext cx="1073364" cy="0"/>
          </a:xfrm>
          <a:prstGeom prst="straightConnector1">
            <a:avLst/>
          </a:prstGeom>
          <a:ln w="2222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18441" y="4212064"/>
            <a:ext cx="258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您好，欢迎您首次访问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18441" y="4689923"/>
            <a:ext cx="2597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欢迎回来，您上次的访问时间</a:t>
            </a:r>
            <a:r>
              <a:rPr lang="zh-CN" altLang="en-US" dirty="0"/>
              <a:t>为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2020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07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20 </a:t>
            </a:r>
            <a:r>
              <a:rPr lang="zh-CN" altLang="en-US" dirty="0" smtClean="0"/>
              <a:t>日：</a:t>
            </a:r>
            <a:r>
              <a:rPr lang="en-US" altLang="zh-CN" dirty="0" smtClean="0"/>
              <a:t>13:57:17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8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2. Session</a:t>
            </a:r>
            <a:br>
              <a:rPr lang="en-US" altLang="zh-CN" dirty="0" smtClean="0"/>
            </a:br>
            <a:r>
              <a:rPr lang="zh-CN" altLang="en-US" sz="2400" dirty="0" smtClean="0">
                <a:solidFill>
                  <a:schemeClr val="tx1"/>
                </a:solidFill>
              </a:rPr>
              <a:t>什么是</a:t>
            </a:r>
            <a:r>
              <a:rPr lang="en-US" altLang="zh-CN" sz="2400" dirty="0" smtClean="0">
                <a:solidFill>
                  <a:schemeClr val="tx1"/>
                </a:solidFill>
              </a:rPr>
              <a:t>Session</a:t>
            </a:r>
            <a:r>
              <a:rPr lang="zh-CN" altLang="en-US" sz="2400" dirty="0" smtClean="0">
                <a:solidFill>
                  <a:schemeClr val="tx1"/>
                </a:solidFill>
              </a:rPr>
              <a:t>；</a:t>
            </a:r>
            <a:r>
              <a:rPr lang="en-US" altLang="zh-CN" sz="2400" dirty="0" smtClean="0">
                <a:solidFill>
                  <a:schemeClr val="tx1"/>
                </a:solidFill>
              </a:rPr>
              <a:t>Session</a:t>
            </a:r>
            <a:r>
              <a:rPr lang="zh-CN" altLang="en-US" sz="2400" dirty="0" smtClean="0">
                <a:solidFill>
                  <a:schemeClr val="tx1"/>
                </a:solidFill>
              </a:rPr>
              <a:t>与</a:t>
            </a:r>
            <a:r>
              <a:rPr lang="en-US" altLang="zh-CN" sz="2400" dirty="0" smtClean="0">
                <a:solidFill>
                  <a:schemeClr val="tx1"/>
                </a:solidFill>
              </a:rPr>
              <a:t>Cookie</a:t>
            </a:r>
            <a:r>
              <a:rPr lang="zh-CN" altLang="en-US" sz="2400" dirty="0" smtClean="0">
                <a:solidFill>
                  <a:schemeClr val="tx1"/>
                </a:solidFill>
              </a:rPr>
              <a:t>的区别和联系；如何获取</a:t>
            </a:r>
            <a:r>
              <a:rPr lang="en-US" altLang="zh-CN" sz="2400" dirty="0" smtClean="0">
                <a:solidFill>
                  <a:schemeClr val="tx1"/>
                </a:solidFill>
              </a:rPr>
              <a:t>Session</a:t>
            </a:r>
            <a:r>
              <a:rPr lang="zh-CN" altLang="en-US" sz="2400" dirty="0" smtClean="0">
                <a:solidFill>
                  <a:schemeClr val="tx1"/>
                </a:solidFill>
              </a:rPr>
              <a:t>对象；</a:t>
            </a:r>
            <a:r>
              <a:rPr lang="en-US" altLang="zh-CN" sz="2400" dirty="0" smtClean="0">
                <a:solidFill>
                  <a:schemeClr val="tx1"/>
                </a:solidFill>
              </a:rPr>
              <a:t>Session</a:t>
            </a:r>
            <a:r>
              <a:rPr lang="zh-CN" altLang="en-US" sz="2400" dirty="0" smtClean="0">
                <a:solidFill>
                  <a:schemeClr val="tx1"/>
                </a:solidFill>
              </a:rPr>
              <a:t>常用的</a:t>
            </a:r>
            <a:r>
              <a:rPr lang="en-US" altLang="zh-CN" sz="2400" dirty="0" smtClean="0">
                <a:solidFill>
                  <a:schemeClr val="tx1"/>
                </a:solidFill>
              </a:rPr>
              <a:t>API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23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8" descr="http://i3.hexunimg.cn/2013-03-28/15257086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7" t="11356" r="5280" b="9577"/>
          <a:stretch/>
        </p:blipFill>
        <p:spPr bwMode="auto">
          <a:xfrm>
            <a:off x="2723765" y="2525092"/>
            <a:ext cx="2476501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标题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Session</a:t>
            </a:r>
            <a:endParaRPr lang="zh-CN" altLang="en-US" dirty="0"/>
          </a:p>
        </p:txBody>
      </p:sp>
      <p:grpSp>
        <p:nvGrpSpPr>
          <p:cNvPr id="37" name="组合 36"/>
          <p:cNvGrpSpPr>
            <a:grpSpLocks/>
          </p:cNvGrpSpPr>
          <p:nvPr/>
        </p:nvGrpSpPr>
        <p:grpSpPr bwMode="auto">
          <a:xfrm>
            <a:off x="0" y="547987"/>
            <a:ext cx="5794895" cy="3744416"/>
            <a:chOff x="1824249" y="116959"/>
            <a:chExt cx="7170737" cy="4635500"/>
          </a:xfrm>
        </p:grpSpPr>
        <p:pic>
          <p:nvPicPr>
            <p:cNvPr id="38" name="Picture 6" descr="云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249" y="116959"/>
              <a:ext cx="7170737" cy="463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 Box 7"/>
            <p:cNvSpPr txBox="1">
              <a:spLocks noChangeArrowheads="1"/>
            </p:cNvSpPr>
            <p:nvPr/>
          </p:nvSpPr>
          <p:spPr bwMode="auto">
            <a:xfrm>
              <a:off x="4341813" y="2081897"/>
              <a:ext cx="4043362" cy="495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</a:pPr>
              <a:r>
                <a:rPr lang="zh-CN" altLang="en-US" sz="2000" b="1" dirty="0">
                  <a:solidFill>
                    <a:prstClr val="white"/>
                  </a:solidFill>
                  <a:ea typeface="黑体" pitchFamily="49" charset="-122"/>
                </a:rPr>
                <a:t>什么是</a:t>
              </a:r>
              <a:r>
                <a:rPr lang="en-US" altLang="zh-CN" sz="2000" b="1" dirty="0">
                  <a:solidFill>
                    <a:prstClr val="white"/>
                  </a:solidFill>
                  <a:ea typeface="黑体" pitchFamily="49" charset="-122"/>
                </a:rPr>
                <a:t>Session</a:t>
              </a:r>
              <a:r>
                <a:rPr lang="zh-CN" altLang="en-US" sz="2000" b="1" dirty="0">
                  <a:solidFill>
                    <a:prstClr val="white"/>
                  </a:solidFill>
                  <a:ea typeface="黑体" pitchFamily="49" charset="-122"/>
                </a:rPr>
                <a:t>？</a:t>
              </a:r>
            </a:p>
          </p:txBody>
        </p:sp>
      </p:grpSp>
      <p:pic>
        <p:nvPicPr>
          <p:cNvPr id="40" name="Picture 8" descr="问小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35" y="2342549"/>
            <a:ext cx="1916899" cy="198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368609" y="4913122"/>
            <a:ext cx="377541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当人们去医院就诊时，就诊病人需要办理医院的就诊卡，</a:t>
            </a:r>
            <a:r>
              <a:rPr lang="zh-CN" altLang="en-US" sz="16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就诊卡上只有卡号，没有其他</a:t>
            </a:r>
            <a:r>
              <a:rPr lang="zh-CN" altLang="en-US" sz="16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信息。</a:t>
            </a:r>
            <a:endParaRPr lang="en-US" altLang="zh-CN" sz="1600" kern="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病人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去医院看病，只需要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出示</a:t>
            </a:r>
            <a:r>
              <a:rPr lang="zh-CN" altLang="en-US" sz="16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就诊</a:t>
            </a:r>
            <a:r>
              <a:rPr lang="zh-CN" altLang="en-US" sz="16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医生根据卡号可以查到病人的就诊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6" name="TextBox 10"/>
          <p:cNvSpPr txBox="1">
            <a:spLocks noChangeArrowheads="1"/>
          </p:cNvSpPr>
          <p:nvPr/>
        </p:nvSpPr>
        <p:spPr bwMode="auto">
          <a:xfrm>
            <a:off x="5493052" y="1597035"/>
            <a:ext cx="349994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lvl="0" eaLnBrk="0" fontAlgn="auto" hangingPunct="0">
              <a:spcBef>
                <a:spcPts val="0"/>
              </a:spcBef>
              <a:spcAft>
                <a:spcPts val="0"/>
              </a:spcAft>
              <a:defRPr sz="16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dirty="0"/>
              <a:t>Session</a:t>
            </a:r>
            <a:r>
              <a:rPr lang="zh-CN" altLang="zh-CN" dirty="0"/>
              <a:t>技术就好比医院发放给病人</a:t>
            </a:r>
            <a:r>
              <a:rPr lang="zh-CN" altLang="zh-CN" dirty="0" smtClean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就诊</a:t>
            </a:r>
            <a:r>
              <a:rPr lang="zh-CN" altLang="en-US" dirty="0" smtClean="0">
                <a:solidFill>
                  <a:srgbClr val="0000FF"/>
                </a:solidFill>
              </a:rPr>
              <a:t>卡</a:t>
            </a:r>
            <a:r>
              <a:rPr lang="zh-CN" altLang="zh-CN" dirty="0" smtClean="0"/>
              <a:t>和</a:t>
            </a:r>
            <a:r>
              <a:rPr lang="zh-CN" altLang="zh-CN" dirty="0"/>
              <a:t>医院为每个病人保留病例档案的过程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493052" y="2520198"/>
            <a:ext cx="34999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当浏览器访问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服务器时，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容器就会创建一个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属性，其中，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对象就相当于病历档案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相当于就诊卡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5493051" y="4077072"/>
            <a:ext cx="349994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当客户端后续访问服务器时，只要将标识号传递给服务器，服务器就能判断出该请求是哪个客户端发送的，从而选择与之对应的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为其服务。</a:t>
            </a:r>
          </a:p>
        </p:txBody>
      </p:sp>
      <p:sp>
        <p:nvSpPr>
          <p:cNvPr id="5" name="矩形 4"/>
          <p:cNvSpPr/>
          <p:nvPr/>
        </p:nvSpPr>
        <p:spPr>
          <a:xfrm>
            <a:off x="5493051" y="5574841"/>
            <a:ext cx="34999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通常情况下，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借助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来传递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</a:p>
        </p:txBody>
      </p:sp>
    </p:spTree>
    <p:extLst>
      <p:ext uri="{BB962C8B-B14F-4D97-AF65-F5344CB8AC3E}">
        <p14:creationId xmlns:p14="http://schemas.microsoft.com/office/powerpoint/2010/main" val="223414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</a:t>
            </a:r>
            <a:r>
              <a:rPr lang="zh-CN" altLang="en-US" dirty="0" smtClean="0"/>
              <a:t>入门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获取</a:t>
            </a:r>
            <a:r>
              <a:rPr lang="en-US" altLang="zh-CN" dirty="0" err="1"/>
              <a:t>HttpSession</a:t>
            </a:r>
            <a:r>
              <a:rPr lang="zh-CN" altLang="en-US" dirty="0" smtClean="0"/>
              <a:t>对象（</a:t>
            </a:r>
            <a:r>
              <a:rPr lang="en-US" altLang="zh-CN" dirty="0"/>
              <a:t> </a:t>
            </a:r>
            <a:r>
              <a:rPr lang="en-US" altLang="zh-CN" dirty="0" err="1" smtClean="0"/>
              <a:t>eg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SessionDemo1.java</a:t>
            </a:r>
            <a:r>
              <a:rPr lang="zh-CN" altLang="en-US" dirty="0" smtClean="0"/>
              <a:t>）：</a:t>
            </a:r>
            <a:endParaRPr lang="zh-CN" altLang="en-US" dirty="0"/>
          </a:p>
          <a:p>
            <a:pPr lvl="1"/>
            <a:r>
              <a:rPr lang="en-US" altLang="zh-CN" dirty="0" err="1" smtClean="0">
                <a:solidFill>
                  <a:srgbClr val="0000FF"/>
                </a:solidFill>
              </a:rPr>
              <a:t>HttpSession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session = </a:t>
            </a:r>
            <a:r>
              <a:rPr lang="en-US" altLang="zh-CN" dirty="0" err="1">
                <a:solidFill>
                  <a:srgbClr val="0000FF"/>
                </a:solidFill>
              </a:rPr>
              <a:t>request.getSession</a:t>
            </a:r>
            <a:r>
              <a:rPr lang="en-US" altLang="zh-CN" dirty="0">
                <a:solidFill>
                  <a:srgbClr val="0000FF"/>
                </a:solidFill>
              </a:rPr>
              <a:t>();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err="1"/>
              <a:t>HttpSession</a:t>
            </a:r>
            <a:r>
              <a:rPr lang="zh-CN" altLang="en-US" dirty="0" smtClean="0"/>
              <a:t>对象</a:t>
            </a:r>
            <a:r>
              <a:rPr lang="zh-CN" altLang="en-US" dirty="0"/>
              <a:t>（</a:t>
            </a:r>
            <a:r>
              <a:rPr lang="en-US" altLang="zh-CN" dirty="0"/>
              <a:t> </a:t>
            </a:r>
            <a:r>
              <a:rPr lang="en-US" altLang="zh-CN" dirty="0" err="1" smtClean="0"/>
              <a:t>eg</a:t>
            </a:r>
            <a:r>
              <a:rPr lang="zh-CN" altLang="en-US" dirty="0"/>
              <a:t>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SessionDemo2.java</a:t>
            </a:r>
            <a:r>
              <a:rPr lang="zh-CN" altLang="en-US" dirty="0" smtClean="0"/>
              <a:t>）：</a:t>
            </a:r>
            <a:endParaRPr lang="zh-CN" altLang="en-US" dirty="0"/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Object </a:t>
            </a:r>
            <a:r>
              <a:rPr lang="en-US" altLang="zh-CN" dirty="0" err="1">
                <a:solidFill>
                  <a:srgbClr val="0000FF"/>
                </a:solidFill>
              </a:rPr>
              <a:t>getAttribute</a:t>
            </a:r>
            <a:r>
              <a:rPr lang="en-US" altLang="zh-CN" dirty="0">
                <a:solidFill>
                  <a:srgbClr val="0000FF"/>
                </a:solidFill>
              </a:rPr>
              <a:t>(String name)  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void </a:t>
            </a:r>
            <a:r>
              <a:rPr lang="en-US" altLang="zh-CN" dirty="0" err="1">
                <a:solidFill>
                  <a:srgbClr val="0000FF"/>
                </a:solidFill>
              </a:rPr>
              <a:t>setAttribute</a:t>
            </a:r>
            <a:r>
              <a:rPr lang="en-US" altLang="zh-CN" dirty="0">
                <a:solidFill>
                  <a:srgbClr val="0000FF"/>
                </a:solidFill>
              </a:rPr>
              <a:t>(String name, Object value)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void </a:t>
            </a:r>
            <a:r>
              <a:rPr lang="en-US" altLang="zh-CN" dirty="0" err="1">
                <a:solidFill>
                  <a:srgbClr val="0000FF"/>
                </a:solidFill>
              </a:rPr>
              <a:t>removeAttribute</a:t>
            </a:r>
            <a:r>
              <a:rPr lang="en-US" altLang="zh-CN" dirty="0">
                <a:solidFill>
                  <a:srgbClr val="0000FF"/>
                </a:solidFill>
              </a:rPr>
              <a:t>(String name) 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53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Session</a:t>
            </a:r>
            <a:r>
              <a:rPr lang="zh-CN" altLang="en-US" dirty="0"/>
              <a:t>的原理</a:t>
            </a:r>
          </a:p>
        </p:txBody>
      </p:sp>
      <p:sp>
        <p:nvSpPr>
          <p:cNvPr id="5" name="矩形 4"/>
          <p:cNvSpPr/>
          <p:nvPr/>
        </p:nvSpPr>
        <p:spPr>
          <a:xfrm>
            <a:off x="611560" y="2132856"/>
            <a:ext cx="1728837" cy="3528392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83968" y="2132856"/>
            <a:ext cx="3682752" cy="3528392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15616" y="177281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148064" y="177281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499992" y="2564904"/>
            <a:ext cx="3240360" cy="792088"/>
          </a:xfrm>
          <a:prstGeom prst="roundRect">
            <a:avLst/>
          </a:prstGeom>
          <a:solidFill>
            <a:schemeClr val="accent3"/>
          </a:solidFill>
          <a:ln w="9525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271765" y="227654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SessionDemo1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501500" y="4581128"/>
            <a:ext cx="3238852" cy="792088"/>
          </a:xfrm>
          <a:prstGeom prst="roundRect">
            <a:avLst/>
          </a:prstGeom>
          <a:solidFill>
            <a:schemeClr val="accent3"/>
          </a:solidFill>
          <a:ln w="9525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436096" y="4289843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SessionDemo2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72000" y="2564904"/>
            <a:ext cx="374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httpSession</a:t>
            </a:r>
            <a:r>
              <a:rPr lang="en-US" altLang="zh-CN" sz="1200" dirty="0" smtClean="0"/>
              <a:t> session = </a:t>
            </a:r>
            <a:r>
              <a:rPr lang="en-US" altLang="zh-CN" sz="1200" dirty="0" err="1" smtClean="0"/>
              <a:t>request.getSession</a:t>
            </a:r>
            <a:r>
              <a:rPr lang="en-US" altLang="zh-CN" sz="1200" dirty="0" smtClean="0"/>
              <a:t>()</a:t>
            </a:r>
            <a:endParaRPr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547220" y="4552556"/>
            <a:ext cx="374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httpSession</a:t>
            </a:r>
            <a:r>
              <a:rPr lang="en-US" altLang="zh-CN" sz="1200" dirty="0" smtClean="0"/>
              <a:t> session = </a:t>
            </a:r>
            <a:r>
              <a:rPr lang="en-US" altLang="zh-CN" sz="1200" dirty="0" err="1" smtClean="0"/>
              <a:t>request.getSession</a:t>
            </a:r>
            <a:r>
              <a:rPr lang="en-US" altLang="zh-CN" sz="1200" dirty="0" smtClean="0"/>
              <a:t>()</a:t>
            </a:r>
            <a:endParaRPr lang="zh-CN" altLang="en-US" sz="1200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340397" y="2780928"/>
            <a:ext cx="2159595" cy="0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2340397" y="3068960"/>
            <a:ext cx="2159595" cy="0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340397" y="4797152"/>
            <a:ext cx="2159595" cy="0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2340397" y="5085184"/>
            <a:ext cx="2159595" cy="0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65981" y="5760184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两次请求两次响应：两次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是否是同一个？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11560" y="1279138"/>
            <a:ext cx="4896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服务器如何确保在一次会话范围内，多次获取的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对象是同一个？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436096" y="1272314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答案就是：</a:t>
            </a:r>
            <a:r>
              <a:rPr lang="en-US" altLang="zh-CN" sz="1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1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是依赖于</a:t>
            </a:r>
            <a:r>
              <a:rPr lang="en-US" altLang="zh-CN" sz="1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1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zh-CN" altLang="en-US" sz="1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066381" y="5760184"/>
            <a:ext cx="4538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sessionDemo1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SessionDemo2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实验，两者就是同一个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823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0" grpId="0"/>
      <p:bldP spid="11" grpId="0" animBg="1"/>
      <p:bldP spid="12" grpId="0"/>
      <p:bldP spid="13" grpId="0"/>
      <p:bldP spid="14" grpId="0"/>
      <p:bldP spid="25" grpId="0"/>
      <p:bldP spid="26" grpId="0"/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生活场景：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 </a:t>
            </a:r>
            <a:r>
              <a:rPr lang="zh-CN" altLang="en-US" sz="2000" dirty="0"/>
              <a:t>两个人</a:t>
            </a:r>
            <a:r>
              <a:rPr lang="zh-CN" altLang="en-US" sz="2000" dirty="0" smtClean="0"/>
              <a:t>打电话：</a:t>
            </a:r>
            <a:r>
              <a:rPr lang="zh-CN" altLang="en-US" dirty="0">
                <a:solidFill>
                  <a:prstClr val="black"/>
                </a:solidFill>
              </a:rPr>
              <a:t>两个人你问我答的过程就是一个</a:t>
            </a:r>
            <a:r>
              <a:rPr lang="zh-CN" altLang="en-US" dirty="0">
                <a:solidFill>
                  <a:srgbClr val="00B0F0"/>
                </a:solidFill>
              </a:rPr>
              <a:t>会话</a:t>
            </a:r>
          </a:p>
          <a:p>
            <a:pPr lvl="1"/>
            <a:endParaRPr lang="zh-CN" altLang="en-US" sz="20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dirty="0"/>
          </a:p>
          <a:p>
            <a:r>
              <a:rPr lang="en-US" altLang="zh-CN" sz="2000" dirty="0" smtClean="0"/>
              <a:t>Web</a:t>
            </a:r>
            <a:r>
              <a:rPr lang="zh-CN" altLang="en-US" sz="2000" dirty="0"/>
              <a:t>应用中的</a:t>
            </a:r>
            <a:r>
              <a:rPr lang="zh-CN" altLang="en-US" sz="2000" dirty="0" smtClean="0"/>
              <a:t>会话：</a:t>
            </a:r>
            <a:endParaRPr lang="en-US" altLang="zh-CN" sz="2000" dirty="0" smtClean="0"/>
          </a:p>
          <a:p>
            <a:pPr lvl="1"/>
            <a:r>
              <a:rPr lang="zh-CN" altLang="zh-CN" dirty="0" smtClean="0">
                <a:solidFill>
                  <a:prstClr val="black"/>
                </a:solidFill>
              </a:rPr>
              <a:t>一</a:t>
            </a:r>
            <a:r>
              <a:rPr lang="zh-CN" altLang="zh-CN" dirty="0">
                <a:solidFill>
                  <a:prstClr val="black"/>
                </a:solidFill>
              </a:rPr>
              <a:t>个用户在某网站上的整个购物过程就是一个</a:t>
            </a:r>
            <a:r>
              <a:rPr lang="zh-CN" altLang="zh-CN" dirty="0" smtClean="0">
                <a:solidFill>
                  <a:srgbClr val="00B0F0"/>
                </a:solidFill>
              </a:rPr>
              <a:t>会话</a:t>
            </a:r>
            <a:r>
              <a:rPr lang="zh-CN" altLang="en-US" dirty="0" smtClean="0">
                <a:solidFill>
                  <a:srgbClr val="00B0F0"/>
                </a:solidFill>
              </a:rPr>
              <a:t>。一个会话中包括了多次请求和响应。</a:t>
            </a:r>
            <a:endParaRPr lang="zh-CN" altLang="en-US" dirty="0">
              <a:solidFill>
                <a:srgbClr val="00B0F0"/>
              </a:solidFill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会话的概念</a:t>
            </a:r>
            <a:endParaRPr lang="zh-CN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529681"/>
            <a:ext cx="269557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s://gimg2.baidu.com/image_search/src=http%3A%2F%2Fimg.iwocool.com%2Fallimg%2F2006%2F1-2006301032553S.jpg&amp;refer=http%3A%2F%2Fimg.iwocool.com&amp;app=2002&amp;size=f9999,10000&amp;q=a80&amp;n=0&amp;g=0n&amp;fmt=auto?sec=1655361880&amp;t=01c0d69461f143474965e53cda04ab5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367" y="2415133"/>
            <a:ext cx="4345882" cy="289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29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Session</a:t>
            </a:r>
            <a:r>
              <a:rPr lang="zh-CN" altLang="en-US" dirty="0"/>
              <a:t>的原理</a:t>
            </a:r>
          </a:p>
        </p:txBody>
      </p:sp>
      <p:sp>
        <p:nvSpPr>
          <p:cNvPr id="5" name="矩形 4"/>
          <p:cNvSpPr/>
          <p:nvPr/>
        </p:nvSpPr>
        <p:spPr>
          <a:xfrm>
            <a:off x="611560" y="2132856"/>
            <a:ext cx="1728837" cy="3528392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83968" y="2132856"/>
            <a:ext cx="3682752" cy="3528392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5616" y="177281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148064" y="177281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499992" y="2564904"/>
            <a:ext cx="3240360" cy="792088"/>
          </a:xfrm>
          <a:prstGeom prst="roundRect">
            <a:avLst/>
          </a:prstGeom>
          <a:solidFill>
            <a:schemeClr val="accent3"/>
          </a:solidFill>
          <a:ln w="9525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71765" y="227654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SessionDemo1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501500" y="4581128"/>
            <a:ext cx="3238852" cy="792088"/>
          </a:xfrm>
          <a:prstGeom prst="roundRect">
            <a:avLst/>
          </a:prstGeom>
          <a:solidFill>
            <a:schemeClr val="accent3"/>
          </a:solidFill>
          <a:ln w="9525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36096" y="4289843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SessionDemo2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72000" y="2564904"/>
            <a:ext cx="374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0000"/>
                </a:solidFill>
              </a:rPr>
              <a:t>httpSession</a:t>
            </a:r>
            <a:r>
              <a:rPr lang="en-US" altLang="zh-CN" sz="1200" dirty="0" smtClean="0">
                <a:solidFill>
                  <a:srgbClr val="000000"/>
                </a:solidFill>
              </a:rPr>
              <a:t> session = </a:t>
            </a:r>
            <a:r>
              <a:rPr lang="en-US" altLang="zh-CN" sz="1200" dirty="0" err="1" smtClean="0">
                <a:solidFill>
                  <a:srgbClr val="000000"/>
                </a:solidFill>
              </a:rPr>
              <a:t>request.getSession</a:t>
            </a:r>
            <a:r>
              <a:rPr lang="en-US" altLang="zh-CN" sz="1200" dirty="0" smtClean="0">
                <a:solidFill>
                  <a:srgbClr val="000000"/>
                </a:solidFill>
              </a:rPr>
              <a:t>()</a:t>
            </a:r>
            <a:endParaRPr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47220" y="4552556"/>
            <a:ext cx="374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0000"/>
                </a:solidFill>
              </a:rPr>
              <a:t>httpSession</a:t>
            </a:r>
            <a:r>
              <a:rPr lang="en-US" altLang="zh-CN" sz="1200" dirty="0" smtClean="0">
                <a:solidFill>
                  <a:srgbClr val="000000"/>
                </a:solidFill>
              </a:rPr>
              <a:t> session = </a:t>
            </a:r>
            <a:r>
              <a:rPr lang="en-US" altLang="zh-CN" sz="1200" dirty="0" err="1" smtClean="0">
                <a:solidFill>
                  <a:srgbClr val="000000"/>
                </a:solidFill>
              </a:rPr>
              <a:t>request.getSession</a:t>
            </a:r>
            <a:r>
              <a:rPr lang="en-US" altLang="zh-CN" sz="1200" dirty="0" smtClean="0">
                <a:solidFill>
                  <a:srgbClr val="000000"/>
                </a:solidFill>
              </a:rPr>
              <a:t>()</a:t>
            </a:r>
            <a:endParaRPr lang="zh-CN" altLang="en-US" sz="1200" dirty="0">
              <a:solidFill>
                <a:srgbClr val="00000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340397" y="2780928"/>
            <a:ext cx="2159595" cy="0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2340397" y="3356992"/>
            <a:ext cx="2159595" cy="0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340397" y="4725144"/>
            <a:ext cx="2159595" cy="0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2340397" y="5229200"/>
            <a:ext cx="2159595" cy="0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65981" y="5760184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两次请求两次响应：两次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是否是同一个？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11560" y="1279138"/>
            <a:ext cx="4896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服务器如何确保在一次会话范围内，多次获取的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对象是同一个？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436096" y="1272314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答案就是：</a:t>
            </a:r>
            <a:r>
              <a:rPr lang="en-US" altLang="zh-CN" sz="1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1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是依赖于</a:t>
            </a:r>
            <a:r>
              <a:rPr lang="en-US" altLang="zh-CN" sz="1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1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zh-CN" altLang="en-US" sz="1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066381" y="5760184"/>
            <a:ext cx="4538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sessionDemo1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SessionDemo2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实验，两者就是同一个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577494" y="2870475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第一次获取</a:t>
            </a:r>
            <a:r>
              <a:rPr lang="en-US" altLang="zh-CN" sz="1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1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，没有</a:t>
            </a:r>
            <a:r>
              <a:rPr lang="en-US" altLang="zh-CN" sz="1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1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，会在内存中创建一个新的</a:t>
            </a:r>
            <a:r>
              <a:rPr lang="en-US" altLang="zh-CN" sz="1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1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1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206158" y="3553583"/>
            <a:ext cx="1480642" cy="50022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rgbClr val="0000FF"/>
                </a:solidFill>
              </a:rPr>
              <a:t>Session</a:t>
            </a:r>
            <a:r>
              <a:rPr lang="zh-CN" altLang="en-US" sz="1000" dirty="0" smtClean="0">
                <a:solidFill>
                  <a:srgbClr val="0000FF"/>
                </a:solidFill>
              </a:rPr>
              <a:t>对象</a:t>
            </a:r>
            <a:endParaRPr lang="en-US" altLang="zh-CN" sz="1000" dirty="0" smtClean="0">
              <a:solidFill>
                <a:srgbClr val="0000FF"/>
              </a:solidFill>
            </a:endParaRPr>
          </a:p>
          <a:p>
            <a:pPr algn="ctr"/>
            <a:r>
              <a:rPr lang="en-US" altLang="zh-CN" sz="1000" dirty="0" smtClean="0">
                <a:solidFill>
                  <a:srgbClr val="0000FF"/>
                </a:solidFill>
              </a:rPr>
              <a:t>id=45389E456</a:t>
            </a:r>
            <a:endParaRPr lang="zh-CN" altLang="en-US" sz="1000" dirty="0">
              <a:solidFill>
                <a:srgbClr val="0000FF"/>
              </a:solidFill>
            </a:endParaRPr>
          </a:p>
        </p:txBody>
      </p:sp>
      <p:cxnSp>
        <p:nvCxnSpPr>
          <p:cNvPr id="32" name="直接箭头连接符 31"/>
          <p:cNvCxnSpPr>
            <a:stCxn id="29" idx="3"/>
          </p:cNvCxnSpPr>
          <p:nvPr/>
        </p:nvCxnSpPr>
        <p:spPr>
          <a:xfrm>
            <a:off x="7529822" y="3101308"/>
            <a:ext cx="0" cy="45227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340397" y="3463116"/>
            <a:ext cx="29523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响应：</a:t>
            </a:r>
            <a:r>
              <a:rPr lang="en-US" altLang="zh-CN" sz="105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Set-cookie</a:t>
            </a:r>
            <a:r>
              <a:rPr lang="zh-CN" altLang="en-US" sz="105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5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JSESSIONID=</a:t>
            </a:r>
            <a:r>
              <a:rPr lang="en-US" altLang="zh-CN" sz="1050" dirty="0" smtClean="0">
                <a:solidFill>
                  <a:srgbClr val="0000FF"/>
                </a:solidFill>
              </a:rPr>
              <a:t>45389E456</a:t>
            </a:r>
            <a:endParaRPr lang="zh-CN" altLang="en-US" sz="105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09409" y="3754547"/>
            <a:ext cx="17776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JSESSIONID=</a:t>
            </a:r>
            <a:r>
              <a:rPr lang="en-US" altLang="zh-CN" sz="1050" dirty="0" smtClean="0">
                <a:solidFill>
                  <a:srgbClr val="0000FF"/>
                </a:solidFill>
              </a:rPr>
              <a:t>45389E456</a:t>
            </a:r>
            <a:endParaRPr lang="zh-CN" altLang="en-US" sz="105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340397" y="4365104"/>
            <a:ext cx="29523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zh-CN" altLang="en-US" sz="105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5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105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5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JSESSIONID=</a:t>
            </a:r>
            <a:r>
              <a:rPr lang="en-US" altLang="zh-CN" sz="1050" dirty="0" smtClean="0">
                <a:solidFill>
                  <a:srgbClr val="FF0000"/>
                </a:solidFill>
              </a:rPr>
              <a:t>45389E456</a:t>
            </a:r>
            <a:endParaRPr lang="zh-CN" altLang="en-US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590442" y="4861435"/>
            <a:ext cx="3149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在内存中查找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</a:t>
            </a:r>
            <a:r>
              <a:rPr lang="en-US" altLang="zh-CN" sz="1200" dirty="0" smtClean="0">
                <a:solidFill>
                  <a:srgbClr val="FF0000"/>
                </a:solidFill>
              </a:rPr>
              <a:t>45389E456</a:t>
            </a:r>
            <a:r>
              <a:rPr lang="zh-CN" altLang="en-US" sz="1200" dirty="0" smtClean="0">
                <a:solidFill>
                  <a:srgbClr val="FF0000"/>
                </a:solidFill>
              </a:rPr>
              <a:t>的</a:t>
            </a:r>
            <a:r>
              <a:rPr lang="en-US" altLang="zh-CN" sz="1200" dirty="0" smtClean="0">
                <a:solidFill>
                  <a:srgbClr val="FF0000"/>
                </a:solidFill>
              </a:rPr>
              <a:t>session</a:t>
            </a:r>
            <a:r>
              <a:rPr lang="zh-CN" altLang="en-US" sz="1200" dirty="0" smtClean="0">
                <a:solidFill>
                  <a:srgbClr val="FF0000"/>
                </a:solidFill>
              </a:rPr>
              <a:t>对象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40"/>
          <p:cNvCxnSpPr>
            <a:endCxn id="30" idx="3"/>
          </p:cNvCxnSpPr>
          <p:nvPr/>
        </p:nvCxnSpPr>
        <p:spPr>
          <a:xfrm flipV="1">
            <a:off x="7206158" y="3980552"/>
            <a:ext cx="216835" cy="57200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63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3" grpId="0"/>
      <p:bldP spid="38" grpId="0"/>
      <p:bldP spid="39" grpId="0"/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的原理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以网站购物为例，通过一张图描述</a:t>
            </a:r>
            <a:r>
              <a:rPr lang="en-US" altLang="zh-CN" sz="2000" dirty="0"/>
              <a:t>Session</a:t>
            </a:r>
            <a:r>
              <a:rPr lang="zh-CN" altLang="en-US" sz="2000" dirty="0"/>
              <a:t>保存用户信息的原理。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3" y="2060848"/>
            <a:ext cx="5058655" cy="2736304"/>
          </a:xfrm>
          <a:prstGeom prst="rect">
            <a:avLst/>
          </a:prstGeom>
        </p:spPr>
      </p:pic>
      <p:sp>
        <p:nvSpPr>
          <p:cNvPr id="7" name="文本框 18"/>
          <p:cNvSpPr txBox="1"/>
          <p:nvPr>
            <p:custDataLst>
              <p:tags r:id="rId1"/>
            </p:custDataLst>
          </p:nvPr>
        </p:nvSpPr>
        <p:spPr>
          <a:xfrm>
            <a:off x="683568" y="4797152"/>
            <a:ext cx="8280920" cy="189967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</a:rPr>
              <a:t>用户甲和用户乙都调用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</a:rPr>
              <a:t>buyServlet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</a:rPr>
              <a:t>将商品添加到购物车，调用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</a:rPr>
              <a:t>payServlet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</a:rPr>
              <a:t>进行商品结算</a:t>
            </a:r>
            <a:r>
              <a:rPr lang="zh-CN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当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</a:rPr>
              <a:t>用户甲访问购物网站时，服务器为甲创建了一个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</a:rPr>
              <a:t>Session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</a:rPr>
              <a:t>对象（相当于购物车）。服务器将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</a:rPr>
              <a:t>Session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</a:rPr>
              <a:t>对象的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</a:rPr>
              <a:t>ID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</a:rPr>
              <a:t>属性以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</a:rPr>
              <a:t>Cookie (Set-Cookie: JSESSIONID=111)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</a:rPr>
              <a:t>的形式返回给甲的浏览器。当甲将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</a:rPr>
              <a:t>iPhone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</a:rPr>
              <a:t>手机添加到购物车时，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</a:rPr>
              <a:t>iPhone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</a:rPr>
              <a:t>手机的信息便存放到了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</a:rPr>
              <a:t>Session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</a:rPr>
              <a:t>对象中</a:t>
            </a:r>
            <a:r>
              <a:rPr lang="zh-CN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当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</a:rPr>
              <a:t>甲完成购物进行结账时</a:t>
            </a:r>
            <a:r>
              <a:rPr lang="zh-CN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，浏览器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</a:rPr>
              <a:t>自动在请求消息头中将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</a:rPr>
              <a:t>Cookie (Cookie: JSESSIONID=111)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</a:rPr>
              <a:t>信息发送给服务器，服务器根据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</a:rPr>
              <a:t>ID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</a:rPr>
              <a:t>属性找到为用户甲所创建的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</a:rPr>
              <a:t>Session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</a:rPr>
              <a:t>对象，并将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</a:rPr>
              <a:t>Session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</a:rPr>
              <a:t>对象中所存放的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</a:rPr>
              <a:t>iPhone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</a:rPr>
              <a:t>手机信息取出进行结算</a:t>
            </a:r>
            <a:r>
              <a:rPr lang="zh-CN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。</a:t>
            </a:r>
            <a:endParaRPr lang="zh-CN" altLang="zh-CN" sz="1400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638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HttpSession</a:t>
            </a:r>
            <a:r>
              <a:rPr lang="en-US" altLang="zh-CN" dirty="0"/>
              <a:t> API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396752" y="1484784"/>
          <a:ext cx="8290048" cy="4320479"/>
        </p:xfrm>
        <a:graphic>
          <a:graphicData uri="http://schemas.openxmlformats.org/drawingml/2006/table">
            <a:tbl>
              <a:tblPr firstRow="1" bandRow="1"/>
              <a:tblGrid>
                <a:gridCol w="4103240"/>
                <a:gridCol w="4186808"/>
              </a:tblGrid>
              <a:tr h="3906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方法声明</a:t>
                      </a:r>
                      <a:endParaRPr lang="en-US" altLang="zh-CN" sz="1600" dirty="0" smtClean="0"/>
                    </a:p>
                  </a:txBody>
                  <a:tcPr marL="91432" marR="91432" marT="45767" marB="45767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 smtClean="0"/>
                        <a:t>功能描述</a:t>
                      </a:r>
                      <a:endParaRPr lang="en-US" altLang="zh-CN" sz="1600" dirty="0" smtClean="0"/>
                    </a:p>
                  </a:txBody>
                  <a:tcPr marL="91432" marR="91432" marT="45767" marB="45767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5B9BD5"/>
                      </a:solidFill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</a:tr>
              <a:tr h="2783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String </a:t>
                      </a:r>
                      <a:r>
                        <a:rPr lang="en-US" sz="1400" kern="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getId</a:t>
                      </a:r>
                      <a:r>
                        <a:rPr lang="en-US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()</a:t>
                      </a:r>
                      <a:endParaRPr lang="zh-CN" sz="1400" kern="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用于返回与当前</a:t>
                      </a:r>
                      <a:r>
                        <a:rPr lang="en-US" sz="1200" kern="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HttpSession</a:t>
                      </a:r>
                      <a:r>
                        <a:rPr lang="zh-CN" sz="12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对象关联的会话标识号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5B9BD5"/>
                      </a:solidFill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4260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long </a:t>
                      </a:r>
                      <a:r>
                        <a:rPr lang="en-US" sz="1400" kern="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getCreationTime</a:t>
                      </a:r>
                      <a:r>
                        <a:rPr lang="en-US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()</a:t>
                      </a:r>
                      <a:endParaRPr lang="zh-CN" sz="1400" kern="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返回</a:t>
                      </a:r>
                      <a:r>
                        <a:rPr lang="en-US" sz="12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Session</a:t>
                      </a:r>
                      <a:r>
                        <a:rPr lang="zh-CN" sz="12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创建的时间，这个时间是创建</a:t>
                      </a:r>
                      <a:r>
                        <a:rPr lang="en-US" sz="12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Session</a:t>
                      </a:r>
                      <a:r>
                        <a:rPr lang="zh-CN" sz="12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的时间与</a:t>
                      </a:r>
                      <a:r>
                        <a:rPr lang="en-US" sz="12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1970</a:t>
                      </a:r>
                      <a:r>
                        <a:rPr lang="zh-CN" sz="12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年</a:t>
                      </a:r>
                      <a:r>
                        <a:rPr lang="en-US" sz="12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1</a:t>
                      </a:r>
                      <a:r>
                        <a:rPr lang="zh-CN" sz="12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月</a:t>
                      </a:r>
                      <a:r>
                        <a:rPr lang="en-US" sz="12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1</a:t>
                      </a:r>
                      <a:r>
                        <a:rPr lang="zh-CN" sz="12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日</a:t>
                      </a:r>
                      <a:r>
                        <a:rPr lang="en-US" sz="12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00:00:00</a:t>
                      </a:r>
                      <a:r>
                        <a:rPr lang="zh-CN" sz="12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之间时间差的毫秒表示形式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5B9BD5"/>
                      </a:solidFill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6390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long </a:t>
                      </a:r>
                      <a:r>
                        <a:rPr lang="en-US" sz="1400" kern="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getLastAccessedTime</a:t>
                      </a:r>
                      <a:r>
                        <a:rPr lang="en-US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()</a:t>
                      </a:r>
                      <a:endParaRPr lang="zh-CN" sz="1400" kern="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返回客户端最后一次发送与</a:t>
                      </a:r>
                      <a:r>
                        <a:rPr lang="en-US" sz="12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Session</a:t>
                      </a:r>
                      <a:r>
                        <a:rPr lang="zh-CN" sz="12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相关请求的时间，这个时间是发送请求的时间与</a:t>
                      </a:r>
                      <a:r>
                        <a:rPr lang="en-US" sz="12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1970</a:t>
                      </a:r>
                      <a:r>
                        <a:rPr lang="zh-CN" sz="12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年</a:t>
                      </a:r>
                      <a:r>
                        <a:rPr lang="en-US" sz="12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1</a:t>
                      </a:r>
                      <a:r>
                        <a:rPr lang="zh-CN" sz="12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月</a:t>
                      </a:r>
                      <a:r>
                        <a:rPr lang="en-US" sz="12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1</a:t>
                      </a:r>
                      <a:r>
                        <a:rPr lang="zh-CN" sz="12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日</a:t>
                      </a:r>
                      <a:r>
                        <a:rPr lang="en-US" sz="12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00:00:00</a:t>
                      </a:r>
                      <a:r>
                        <a:rPr lang="zh-CN" sz="12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之间时间差的毫秒表示形式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5B9BD5"/>
                      </a:solidFill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4260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void </a:t>
                      </a:r>
                      <a:r>
                        <a:rPr lang="en-US" sz="1400" kern="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setMaxInactiveInterval</a:t>
                      </a:r>
                      <a:r>
                        <a:rPr lang="en-US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(</a:t>
                      </a:r>
                      <a:r>
                        <a:rPr lang="en-US" sz="1400" kern="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int</a:t>
                      </a:r>
                      <a:r>
                        <a:rPr lang="en-US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 interval)</a:t>
                      </a:r>
                      <a:endParaRPr lang="zh-CN" sz="1400" kern="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用于设置当前</a:t>
                      </a:r>
                      <a:r>
                        <a:rPr lang="en-US" sz="1200" kern="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HttpSession</a:t>
                      </a:r>
                      <a:r>
                        <a:rPr lang="zh-CN" sz="12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对象可空闲的以秒为单位的最长时间，也就是修改当前会话的默认超时间隔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5B9BD5"/>
                      </a:solidFill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092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boolean</a:t>
                      </a:r>
                      <a:r>
                        <a:rPr lang="en-US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 </a:t>
                      </a:r>
                      <a:r>
                        <a:rPr lang="en-US" sz="1400" kern="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isNew</a:t>
                      </a:r>
                      <a:r>
                        <a:rPr lang="en-US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()</a:t>
                      </a:r>
                      <a:endParaRPr lang="zh-CN" sz="1400" kern="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判断当前</a:t>
                      </a:r>
                      <a:r>
                        <a:rPr lang="en-US" sz="1200" kern="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HttpSession</a:t>
                      </a:r>
                      <a:r>
                        <a:rPr lang="zh-CN" sz="12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对象是否是新创建的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5B9BD5"/>
                      </a:solidFill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3092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void invalidate()</a:t>
                      </a:r>
                      <a:endParaRPr lang="zh-CN" sz="1400" kern="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用于强制使</a:t>
                      </a:r>
                      <a:r>
                        <a:rPr lang="en-US" sz="12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Session</a:t>
                      </a:r>
                      <a:r>
                        <a:rPr lang="zh-CN" sz="12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对象无效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5B9BD5"/>
                      </a:solidFill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4260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ServletContext</a:t>
                      </a:r>
                      <a:r>
                        <a:rPr lang="en-US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 </a:t>
                      </a:r>
                      <a:r>
                        <a:rPr lang="en-US" sz="1400" kern="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getServletContext</a:t>
                      </a:r>
                      <a:r>
                        <a:rPr lang="en-US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()</a:t>
                      </a:r>
                      <a:endParaRPr lang="zh-CN" sz="1400" kern="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用于返回当前</a:t>
                      </a:r>
                      <a:r>
                        <a:rPr lang="en-US" sz="1200" kern="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HttpSession</a:t>
                      </a:r>
                      <a:r>
                        <a:rPr lang="zh-CN" sz="12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对象所属于的</a:t>
                      </a:r>
                      <a:r>
                        <a:rPr lang="en-US" sz="12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WEB</a:t>
                      </a:r>
                      <a:r>
                        <a:rPr lang="zh-CN" sz="12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应用程序对象，即代表当前</a:t>
                      </a:r>
                      <a:r>
                        <a:rPr lang="en-US" sz="12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WEB</a:t>
                      </a:r>
                      <a:r>
                        <a:rPr lang="zh-CN" sz="12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应用程序的</a:t>
                      </a:r>
                      <a:r>
                        <a:rPr lang="en-US" sz="1200" kern="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ServletContext</a:t>
                      </a:r>
                      <a:r>
                        <a:rPr lang="zh-CN" sz="12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对象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5B9BD5"/>
                      </a:solidFill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4970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void </a:t>
                      </a:r>
                      <a:r>
                        <a:rPr lang="en-US" sz="1400" kern="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setAttribite</a:t>
                      </a:r>
                      <a:r>
                        <a:rPr lang="en-US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(String </a:t>
                      </a:r>
                      <a:r>
                        <a:rPr lang="en-US" sz="1400" kern="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name,Object</a:t>
                      </a:r>
                      <a:r>
                        <a:rPr lang="en-US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 value)</a:t>
                      </a:r>
                      <a:endParaRPr lang="zh-CN" sz="1400" kern="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用于将一个对象与一个名称关联后存储到当前的</a:t>
                      </a:r>
                      <a:r>
                        <a:rPr lang="en-US" sz="1200" kern="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HttpSession</a:t>
                      </a:r>
                      <a:r>
                        <a:rPr lang="zh-CN" sz="12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对象中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5B9BD5"/>
                      </a:solidFill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092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String </a:t>
                      </a:r>
                      <a:r>
                        <a:rPr lang="en-US" sz="1400" kern="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getAttribute</a:t>
                      </a:r>
                      <a:r>
                        <a:rPr lang="en-US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()</a:t>
                      </a:r>
                      <a:endParaRPr lang="zh-CN" sz="1400" kern="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用于从当前</a:t>
                      </a:r>
                      <a:r>
                        <a:rPr lang="en-US" sz="1200" kern="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HttpSession</a:t>
                      </a:r>
                      <a:r>
                        <a:rPr lang="zh-CN" sz="12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对象中返回指定名称的属性对象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5B9BD5"/>
                      </a:solidFill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3092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void </a:t>
                      </a:r>
                      <a:r>
                        <a:rPr lang="en-US" sz="1400" kern="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removeAttribute</a:t>
                      </a:r>
                      <a:r>
                        <a:rPr lang="en-US" sz="14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(String name)</a:t>
                      </a:r>
                      <a:endParaRPr lang="zh-CN" sz="1400" kern="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用于从当前</a:t>
                      </a:r>
                      <a:r>
                        <a:rPr lang="en-US" sz="1200" kern="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HttpSession</a:t>
                      </a:r>
                      <a:r>
                        <a:rPr lang="zh-CN" sz="1200" kern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对象中删除指定名称的属性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5B9BD5"/>
                      </a:solidFill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40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当客户端关闭后，服务器不关闭，两次获取</a:t>
            </a:r>
            <a:r>
              <a:rPr lang="en-US" altLang="zh-CN" dirty="0"/>
              <a:t>session</a:t>
            </a:r>
            <a:r>
              <a:rPr lang="zh-CN" altLang="en-US" dirty="0"/>
              <a:t>是否为同一个？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默认</a:t>
            </a:r>
            <a:r>
              <a:rPr lang="zh-CN" altLang="en-US" dirty="0">
                <a:solidFill>
                  <a:srgbClr val="0000FF"/>
                </a:solidFill>
              </a:rPr>
              <a:t>情况下。不是。</a:t>
            </a: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如果</a:t>
            </a:r>
            <a:r>
              <a:rPr lang="zh-CN" altLang="en-US" dirty="0">
                <a:solidFill>
                  <a:srgbClr val="0000FF"/>
                </a:solidFill>
              </a:rPr>
              <a:t>需要相同，则可以创建</a:t>
            </a:r>
            <a:r>
              <a:rPr lang="en-US" altLang="zh-CN" dirty="0">
                <a:solidFill>
                  <a:srgbClr val="0000FF"/>
                </a:solidFill>
              </a:rPr>
              <a:t>Cookie,</a:t>
            </a:r>
            <a:r>
              <a:rPr lang="zh-CN" altLang="en-US" dirty="0">
                <a:solidFill>
                  <a:srgbClr val="0000FF"/>
                </a:solidFill>
              </a:rPr>
              <a:t>键为</a:t>
            </a:r>
            <a:r>
              <a:rPr lang="en-US" altLang="zh-CN" dirty="0">
                <a:solidFill>
                  <a:srgbClr val="0000FF"/>
                </a:solidFill>
              </a:rPr>
              <a:t>JSESSIONID</a:t>
            </a:r>
            <a:r>
              <a:rPr lang="zh-CN" altLang="en-US" dirty="0">
                <a:solidFill>
                  <a:srgbClr val="0000FF"/>
                </a:solidFill>
              </a:rPr>
              <a:t>，设置最大存活时间，让</a:t>
            </a:r>
            <a:r>
              <a:rPr lang="en-US" altLang="zh-CN" dirty="0">
                <a:solidFill>
                  <a:srgbClr val="0000FF"/>
                </a:solidFill>
              </a:rPr>
              <a:t>cookie</a:t>
            </a:r>
            <a:r>
              <a:rPr lang="zh-CN" altLang="en-US" dirty="0">
                <a:solidFill>
                  <a:srgbClr val="0000FF"/>
                </a:solidFill>
              </a:rPr>
              <a:t>持久化保存。</a:t>
            </a:r>
          </a:p>
          <a:p>
            <a:pPr lvl="2"/>
            <a:r>
              <a:rPr lang="en-US" altLang="zh-CN" dirty="0" smtClean="0"/>
              <a:t>Cookie </a:t>
            </a:r>
            <a:r>
              <a:rPr lang="en-US" altLang="zh-CN" dirty="0"/>
              <a:t>c = new Cookie("JSESSIONID",</a:t>
            </a:r>
            <a:r>
              <a:rPr lang="en-US" altLang="zh-CN" dirty="0" err="1"/>
              <a:t>session.getId</a:t>
            </a:r>
            <a:r>
              <a:rPr lang="en-US" altLang="zh-CN" dirty="0"/>
              <a:t>());</a:t>
            </a:r>
          </a:p>
          <a:p>
            <a:pPr lvl="2"/>
            <a:r>
              <a:rPr lang="en-US" altLang="zh-CN" dirty="0" err="1" smtClean="0"/>
              <a:t>c.setMaxAge</a:t>
            </a:r>
            <a:r>
              <a:rPr lang="en-US" altLang="zh-CN" dirty="0" smtClean="0"/>
              <a:t>(60*60</a:t>
            </a:r>
            <a:r>
              <a:rPr lang="en-US" altLang="zh-CN" dirty="0" smtClean="0"/>
              <a:t>); //</a:t>
            </a:r>
            <a:r>
              <a:rPr lang="zh-CN" altLang="en-US" dirty="0" smtClean="0"/>
              <a:t>设定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个小时</a:t>
            </a:r>
            <a:endParaRPr lang="en-US" altLang="zh-CN" dirty="0"/>
          </a:p>
          <a:p>
            <a:pPr lvl="2"/>
            <a:r>
              <a:rPr lang="en-US" altLang="zh-CN" dirty="0" err="1" smtClean="0"/>
              <a:t>response.addCookie</a:t>
            </a:r>
            <a:r>
              <a:rPr lang="en-US" altLang="zh-CN" dirty="0" smtClean="0"/>
              <a:t>(c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488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Session</a:t>
            </a:r>
            <a:r>
              <a:rPr lang="zh-CN" altLang="en-US" dirty="0"/>
              <a:t>细节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客户端不关闭，服务器关闭后，两次获取的</a:t>
            </a:r>
            <a:r>
              <a:rPr lang="en-US" altLang="zh-CN" dirty="0"/>
              <a:t>session</a:t>
            </a:r>
            <a:r>
              <a:rPr lang="zh-CN" altLang="en-US" dirty="0"/>
              <a:t>是同一个吗？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不是</a:t>
            </a:r>
            <a:r>
              <a:rPr lang="zh-CN" altLang="en-US" dirty="0">
                <a:solidFill>
                  <a:srgbClr val="0000FF"/>
                </a:solidFill>
              </a:rPr>
              <a:t>同一</a:t>
            </a:r>
            <a:r>
              <a:rPr lang="zh-CN" altLang="en-US" dirty="0" smtClean="0">
                <a:solidFill>
                  <a:srgbClr val="0000FF"/>
                </a:solidFill>
              </a:rPr>
              <a:t>个。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但是在系统中，需要确保数据</a:t>
            </a:r>
            <a:r>
              <a:rPr lang="zh-CN" altLang="en-US" dirty="0">
                <a:solidFill>
                  <a:srgbClr val="0000FF"/>
                </a:solidFill>
              </a:rPr>
              <a:t>不</a:t>
            </a:r>
            <a:r>
              <a:rPr lang="zh-CN" altLang="en-US" dirty="0" smtClean="0">
                <a:solidFill>
                  <a:srgbClr val="0000FF"/>
                </a:solidFill>
              </a:rPr>
              <a:t>丢失。</a:t>
            </a:r>
            <a:r>
              <a:rPr lang="en-US" altLang="zh-CN" dirty="0">
                <a:solidFill>
                  <a:srgbClr val="0000FF"/>
                </a:solidFill>
              </a:rPr>
              <a:t>tomcat</a:t>
            </a:r>
            <a:r>
              <a:rPr lang="zh-CN" altLang="en-US" dirty="0">
                <a:solidFill>
                  <a:srgbClr val="0000FF"/>
                </a:solidFill>
              </a:rPr>
              <a:t>自动</a:t>
            </a:r>
            <a:r>
              <a:rPr lang="zh-CN" altLang="en-US" dirty="0" smtClean="0">
                <a:solidFill>
                  <a:srgbClr val="0000FF"/>
                </a:solidFill>
              </a:rPr>
              <a:t>完成以下工作</a:t>
            </a:r>
            <a:endParaRPr lang="zh-CN" altLang="en-US" dirty="0">
              <a:solidFill>
                <a:srgbClr val="0000FF"/>
              </a:solidFill>
            </a:endParaRPr>
          </a:p>
          <a:p>
            <a:pPr lvl="2"/>
            <a:r>
              <a:rPr lang="en-US" altLang="zh-CN" dirty="0" smtClean="0"/>
              <a:t>session</a:t>
            </a:r>
            <a:r>
              <a:rPr lang="zh-CN" altLang="en-US" dirty="0"/>
              <a:t>的钝化</a:t>
            </a:r>
            <a:r>
              <a:rPr lang="zh-CN" altLang="en-US" dirty="0" smtClean="0"/>
              <a:t>：在</a:t>
            </a:r>
            <a:r>
              <a:rPr lang="zh-CN" altLang="en-US" dirty="0"/>
              <a:t>服务器正常关闭之前，将</a:t>
            </a:r>
            <a:r>
              <a:rPr lang="en-US" altLang="zh-CN" dirty="0"/>
              <a:t>session</a:t>
            </a:r>
            <a:r>
              <a:rPr lang="zh-CN" altLang="en-US" dirty="0"/>
              <a:t>对象系列化到硬盘上</a:t>
            </a:r>
          </a:p>
          <a:p>
            <a:pPr lvl="2"/>
            <a:r>
              <a:rPr lang="en-US" altLang="zh-CN" dirty="0" smtClean="0"/>
              <a:t>session</a:t>
            </a:r>
            <a:r>
              <a:rPr lang="zh-CN" altLang="en-US" dirty="0"/>
              <a:t>的活化</a:t>
            </a:r>
            <a:r>
              <a:rPr lang="zh-CN" altLang="en-US" dirty="0" smtClean="0"/>
              <a:t>：在</a:t>
            </a:r>
            <a:r>
              <a:rPr lang="zh-CN" altLang="en-US" dirty="0"/>
              <a:t>服务器启动后，将</a:t>
            </a:r>
            <a:r>
              <a:rPr lang="en-US" altLang="zh-CN" dirty="0"/>
              <a:t>session</a:t>
            </a:r>
            <a:r>
              <a:rPr lang="zh-CN" altLang="en-US" dirty="0"/>
              <a:t>文件转化为内存中的</a:t>
            </a:r>
            <a:r>
              <a:rPr lang="en-US" altLang="zh-CN" dirty="0"/>
              <a:t>session</a:t>
            </a:r>
            <a:r>
              <a:rPr lang="zh-CN" altLang="en-US" dirty="0"/>
              <a:t>对象即可。</a:t>
            </a:r>
          </a:p>
        </p:txBody>
      </p:sp>
    </p:spTree>
    <p:extLst>
      <p:ext uri="{BB962C8B-B14F-4D97-AF65-F5344CB8AC3E}">
        <p14:creationId xmlns:p14="http://schemas.microsoft.com/office/powerpoint/2010/main" val="116793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Session</a:t>
            </a:r>
            <a:r>
              <a:rPr lang="zh-CN" altLang="en-US" dirty="0" smtClean="0"/>
              <a:t>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session</a:t>
            </a:r>
            <a:r>
              <a:rPr lang="zh-CN" altLang="en-US" dirty="0"/>
              <a:t>什么时候被销毁？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服务器关闭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被销毁</a:t>
            </a:r>
            <a:endParaRPr lang="zh-CN" altLang="en-US" dirty="0"/>
          </a:p>
          <a:p>
            <a:pPr lvl="1"/>
            <a:r>
              <a:rPr lang="en-US" altLang="zh-CN" dirty="0" smtClean="0"/>
              <a:t>session</a:t>
            </a:r>
            <a:r>
              <a:rPr lang="zh-CN" altLang="en-US" dirty="0"/>
              <a:t>对象调用</a:t>
            </a:r>
            <a:r>
              <a:rPr lang="en-US" altLang="zh-CN" dirty="0"/>
              <a:t>invalidate() </a:t>
            </a:r>
            <a:r>
              <a:rPr lang="zh-CN" altLang="en-US" dirty="0" smtClean="0"/>
              <a:t>销毁</a:t>
            </a:r>
            <a:r>
              <a:rPr lang="en-US" altLang="zh-CN" dirty="0" smtClean="0"/>
              <a:t>session</a:t>
            </a:r>
          </a:p>
          <a:p>
            <a:pPr lvl="1"/>
            <a:r>
              <a:rPr lang="en-US" altLang="zh-CN" dirty="0" smtClean="0"/>
              <a:t>session</a:t>
            </a:r>
            <a:r>
              <a:rPr lang="zh-CN" altLang="en-US" dirty="0"/>
              <a:t>默认失效时间 </a:t>
            </a:r>
            <a:r>
              <a:rPr lang="en-US" altLang="zh-CN" dirty="0"/>
              <a:t>30</a:t>
            </a:r>
            <a:r>
              <a:rPr lang="zh-CN" altLang="en-US" dirty="0"/>
              <a:t>分钟</a:t>
            </a:r>
          </a:p>
          <a:p>
            <a:pPr lvl="2"/>
            <a:r>
              <a:rPr lang="zh-CN" altLang="en-US" dirty="0" smtClean="0"/>
              <a:t>可以在</a:t>
            </a:r>
            <a:r>
              <a:rPr lang="en-US" altLang="zh-CN" dirty="0" smtClean="0"/>
              <a:t>web.xml</a:t>
            </a:r>
            <a:r>
              <a:rPr lang="zh-CN" altLang="en-US" dirty="0" smtClean="0"/>
              <a:t>中配置</a:t>
            </a:r>
            <a:r>
              <a:rPr lang="zh-CN" altLang="en-US" dirty="0"/>
              <a:t>	</a:t>
            </a:r>
          </a:p>
          <a:p>
            <a:pPr lvl="2"/>
            <a:r>
              <a:rPr lang="en-US" altLang="zh-CN" dirty="0" smtClean="0"/>
              <a:t>&lt;</a:t>
            </a:r>
            <a:r>
              <a:rPr lang="en-US" altLang="zh-CN" dirty="0"/>
              <a:t>session-</a:t>
            </a:r>
            <a:r>
              <a:rPr lang="en-US" altLang="zh-CN" dirty="0" err="1"/>
              <a:t>config</a:t>
            </a:r>
            <a:r>
              <a:rPr lang="en-US" altLang="zh-CN" dirty="0"/>
              <a:t>&gt;</a:t>
            </a:r>
          </a:p>
          <a:p>
            <a:pPr lvl="2"/>
            <a:r>
              <a:rPr lang="en-US" altLang="zh-CN" dirty="0" smtClean="0"/>
              <a:t>&lt;</a:t>
            </a:r>
            <a:r>
              <a:rPr lang="en-US" altLang="zh-CN" dirty="0"/>
              <a:t>session-timeout&gt;30&lt;/session-timeout&gt;</a:t>
            </a:r>
          </a:p>
          <a:p>
            <a:pPr lvl="2"/>
            <a:r>
              <a:rPr lang="en-US" altLang="zh-CN" dirty="0" smtClean="0"/>
              <a:t>&lt;/</a:t>
            </a:r>
            <a:r>
              <a:rPr lang="en-US" altLang="zh-CN" dirty="0"/>
              <a:t>session-</a:t>
            </a:r>
            <a:r>
              <a:rPr lang="en-US" altLang="zh-CN" dirty="0" err="1"/>
              <a:t>config</a:t>
            </a:r>
            <a:r>
              <a:rPr lang="en-US" altLang="zh-CN" dirty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0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session</a:t>
            </a:r>
            <a:r>
              <a:rPr lang="zh-CN" altLang="en-US" dirty="0"/>
              <a:t>用于存储一次会话的多次请求的数据，存在服务器端</a:t>
            </a:r>
          </a:p>
          <a:p>
            <a:r>
              <a:rPr lang="en-US" altLang="zh-CN" dirty="0" smtClean="0"/>
              <a:t>session</a:t>
            </a:r>
            <a:r>
              <a:rPr lang="zh-CN" altLang="en-US" dirty="0"/>
              <a:t>可以存储任意类型，任意大小的数据</a:t>
            </a:r>
          </a:p>
        </p:txBody>
      </p:sp>
    </p:spTree>
    <p:extLst>
      <p:ext uri="{BB962C8B-B14F-4D97-AF65-F5344CB8AC3E}">
        <p14:creationId xmlns:p14="http://schemas.microsoft.com/office/powerpoint/2010/main" val="92628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session</a:t>
            </a:r>
            <a:r>
              <a:rPr lang="zh-CN" altLang="en-US" dirty="0"/>
              <a:t>与</a:t>
            </a:r>
            <a:r>
              <a:rPr lang="en-US" altLang="zh-CN" dirty="0"/>
              <a:t>Cookie</a:t>
            </a:r>
            <a:r>
              <a:rPr lang="zh-CN" altLang="en-US" dirty="0"/>
              <a:t>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session</a:t>
            </a:r>
            <a:r>
              <a:rPr lang="zh-CN" altLang="en-US" dirty="0"/>
              <a:t>存储数据在服务器端，</a:t>
            </a:r>
            <a:r>
              <a:rPr lang="en-US" altLang="zh-CN" dirty="0"/>
              <a:t>Cookie</a:t>
            </a:r>
            <a:r>
              <a:rPr lang="zh-CN" altLang="en-US" dirty="0"/>
              <a:t>在客户端</a:t>
            </a:r>
          </a:p>
          <a:p>
            <a:r>
              <a:rPr lang="en-US" altLang="zh-CN" dirty="0" smtClean="0"/>
              <a:t>session</a:t>
            </a:r>
            <a:r>
              <a:rPr lang="zh-CN" altLang="en-US" dirty="0"/>
              <a:t>没有数据大小限制，</a:t>
            </a:r>
            <a:r>
              <a:rPr lang="en-US" altLang="zh-CN" dirty="0"/>
              <a:t>Cookie</a:t>
            </a:r>
            <a:r>
              <a:rPr lang="zh-CN" altLang="en-US" dirty="0" smtClean="0"/>
              <a:t>有数据大小现在</a:t>
            </a:r>
            <a:endParaRPr lang="zh-CN" altLang="en-US" dirty="0"/>
          </a:p>
          <a:p>
            <a:r>
              <a:rPr lang="en-US" altLang="zh-CN" dirty="0" smtClean="0"/>
              <a:t>session</a:t>
            </a:r>
            <a:r>
              <a:rPr lang="zh-CN" altLang="en-US" dirty="0"/>
              <a:t>数据安全，</a:t>
            </a:r>
            <a:r>
              <a:rPr lang="en-US" altLang="zh-CN" dirty="0"/>
              <a:t>Cookie</a:t>
            </a:r>
            <a:r>
              <a:rPr lang="zh-CN" altLang="en-US" dirty="0" smtClean="0"/>
              <a:t>相对不</a:t>
            </a:r>
            <a:r>
              <a:rPr lang="zh-CN" altLang="en-US" dirty="0"/>
              <a:t>安全</a:t>
            </a:r>
          </a:p>
        </p:txBody>
      </p:sp>
    </p:spTree>
    <p:extLst>
      <p:ext uri="{BB962C8B-B14F-4D97-AF65-F5344CB8AC3E}">
        <p14:creationId xmlns:p14="http://schemas.microsoft.com/office/powerpoint/2010/main" val="394361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/>
              <a:t>Web</a:t>
            </a:r>
            <a:r>
              <a:rPr lang="zh-CN" altLang="en-US" dirty="0"/>
              <a:t>开发中，</a:t>
            </a:r>
            <a:r>
              <a:rPr lang="zh-CN" altLang="en-US" dirty="0">
                <a:solidFill>
                  <a:srgbClr val="0000FF"/>
                </a:solidFill>
              </a:rPr>
              <a:t>服务器跟踪用户信息的技术称为会话</a:t>
            </a:r>
            <a:r>
              <a:rPr lang="zh-CN" altLang="en-US" dirty="0" smtClean="0">
                <a:solidFill>
                  <a:srgbClr val="0000FF"/>
                </a:solidFill>
              </a:rPr>
              <a:t>技术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/>
              <a:t>目的：共享数据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/>
              <a:t>Servlet</a:t>
            </a:r>
            <a:r>
              <a:rPr lang="zh-CN" altLang="en-US" dirty="0"/>
              <a:t>技术中，提供了两个用于保存会话数据的对象，分别是</a:t>
            </a:r>
            <a:r>
              <a:rPr lang="en-US" altLang="zh-CN" dirty="0">
                <a:solidFill>
                  <a:srgbClr val="0000FF"/>
                </a:solidFill>
              </a:rPr>
              <a:t>Cookie</a:t>
            </a:r>
            <a:r>
              <a:rPr lang="zh-CN" altLang="en-US" dirty="0">
                <a:solidFill>
                  <a:srgbClr val="0000FF"/>
                </a:solidFill>
              </a:rPr>
              <a:t>和</a:t>
            </a:r>
            <a:r>
              <a:rPr lang="en-US" altLang="zh-CN" dirty="0">
                <a:solidFill>
                  <a:srgbClr val="0000FF"/>
                </a:solidFill>
              </a:rPr>
              <a:t>Session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cookie</a:t>
            </a:r>
            <a:r>
              <a:rPr lang="zh-CN" altLang="en-US" dirty="0" smtClean="0"/>
              <a:t>：客户端会话技术</a:t>
            </a:r>
            <a:r>
              <a:rPr lang="en-US" altLang="zh-CN" dirty="0" smtClean="0"/>
              <a:t>	</a:t>
            </a:r>
          </a:p>
          <a:p>
            <a:pPr lvl="1"/>
            <a:r>
              <a:rPr lang="en-US" altLang="zh-CN" dirty="0"/>
              <a:t>Session</a:t>
            </a:r>
            <a:r>
              <a:rPr lang="zh-CN" altLang="en-US" dirty="0"/>
              <a:t>：服务器端会话技术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980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今日内容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Cookie</a:t>
            </a:r>
          </a:p>
          <a:p>
            <a:r>
              <a:rPr lang="en-US" altLang="zh-CN" dirty="0" smtClean="0"/>
              <a:t>Session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79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1. Cookie</a:t>
            </a:r>
            <a:br>
              <a:rPr lang="en-US" altLang="zh-CN" dirty="0" smtClean="0"/>
            </a:br>
            <a:r>
              <a:rPr lang="zh-CN" altLang="en-US" sz="2400" dirty="0" smtClean="0">
                <a:solidFill>
                  <a:schemeClr val="tx1"/>
                </a:solidFill>
              </a:rPr>
              <a:t>什么是</a:t>
            </a:r>
            <a:r>
              <a:rPr lang="en-US" altLang="zh-CN" sz="2400" dirty="0" smtClean="0">
                <a:solidFill>
                  <a:schemeClr val="tx1"/>
                </a:solidFill>
              </a:rPr>
              <a:t>Cookie</a:t>
            </a:r>
            <a:r>
              <a:rPr lang="zh-CN" altLang="en-US" sz="2400" dirty="0" smtClean="0">
                <a:solidFill>
                  <a:schemeClr val="tx1"/>
                </a:solidFill>
              </a:rPr>
              <a:t>；</a:t>
            </a:r>
            <a:r>
              <a:rPr lang="en-US" altLang="zh-CN" sz="2400" dirty="0" smtClean="0">
                <a:solidFill>
                  <a:schemeClr val="tx1"/>
                </a:solidFill>
              </a:rPr>
              <a:t>Cookie</a:t>
            </a:r>
            <a:r>
              <a:rPr lang="zh-CN" altLang="en-US" sz="2400" dirty="0" smtClean="0">
                <a:solidFill>
                  <a:schemeClr val="tx1"/>
                </a:solidFill>
              </a:rPr>
              <a:t>在浏览器和服务器之间的传输；</a:t>
            </a:r>
            <a:r>
              <a:rPr lang="en-US" altLang="zh-CN" sz="2400" dirty="0">
                <a:solidFill>
                  <a:schemeClr val="tx1"/>
                </a:solidFill>
              </a:rPr>
              <a:t>Cookie </a:t>
            </a:r>
            <a:r>
              <a:rPr lang="zh-CN" altLang="en-US" sz="2400" dirty="0">
                <a:solidFill>
                  <a:schemeClr val="tx1"/>
                </a:solidFill>
              </a:rPr>
              <a:t>的构造</a:t>
            </a:r>
            <a:r>
              <a:rPr lang="zh-CN" altLang="en-US" sz="2400" dirty="0" smtClean="0">
                <a:solidFill>
                  <a:schemeClr val="tx1"/>
                </a:solidFill>
              </a:rPr>
              <a:t>方法；</a:t>
            </a:r>
            <a:r>
              <a:rPr lang="en-US" altLang="zh-CN" sz="2400" dirty="0">
                <a:solidFill>
                  <a:schemeClr val="tx1"/>
                </a:solidFill>
              </a:rPr>
              <a:t>Cookie</a:t>
            </a:r>
            <a:r>
              <a:rPr lang="zh-CN" altLang="en-US" sz="2400" dirty="0">
                <a:solidFill>
                  <a:schemeClr val="tx1"/>
                </a:solidFill>
              </a:rPr>
              <a:t>类的常用</a:t>
            </a:r>
            <a:r>
              <a:rPr lang="zh-CN" altLang="en-US" sz="2400" dirty="0" smtClean="0">
                <a:solidFill>
                  <a:schemeClr val="tx1"/>
                </a:solidFill>
              </a:rPr>
              <a:t>方法；案例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2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76" y="3247240"/>
            <a:ext cx="1624099" cy="147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cookie</a:t>
            </a:r>
            <a:endParaRPr lang="zh-CN" altLang="en-US" dirty="0"/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629201" y="692696"/>
            <a:ext cx="5794895" cy="3744416"/>
            <a:chOff x="2312388" y="534744"/>
            <a:chExt cx="7170737" cy="4635500"/>
          </a:xfrm>
        </p:grpSpPr>
        <p:pic>
          <p:nvPicPr>
            <p:cNvPr id="6" name="Picture 6" descr="云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2388" y="534744"/>
              <a:ext cx="7170737" cy="463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4341813" y="2081897"/>
              <a:ext cx="4043362" cy="495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</a:pPr>
              <a:r>
                <a:rPr lang="zh-CN" altLang="en-US" sz="20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</a:t>
              </a:r>
              <a:r>
                <a:rPr lang="zh-CN" altLang="en-US" sz="20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</a:t>
              </a:r>
              <a:r>
                <a:rPr lang="en-US" altLang="zh-CN" sz="20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Cookie</a:t>
              </a:r>
              <a:r>
                <a:rPr lang="zh-CN" altLang="en-US" sz="20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45" y="3073355"/>
            <a:ext cx="1511497" cy="1540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3419872" y="3687043"/>
            <a:ext cx="2433638" cy="363538"/>
            <a:chOff x="3063609" y="3463307"/>
            <a:chExt cx="2433677" cy="362625"/>
          </a:xfrm>
        </p:grpSpPr>
        <p:cxnSp>
          <p:nvCxnSpPr>
            <p:cNvPr id="10" name="直接箭头连接符 9"/>
            <p:cNvCxnSpPr/>
            <p:nvPr/>
          </p:nvCxnSpPr>
          <p:spPr bwMode="auto">
            <a:xfrm>
              <a:off x="3173149" y="3825932"/>
              <a:ext cx="2214597" cy="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TextBox 8"/>
            <p:cNvSpPr txBox="1">
              <a:spLocks noChangeArrowheads="1"/>
            </p:cNvSpPr>
            <p:nvPr/>
          </p:nvSpPr>
          <p:spPr bwMode="auto">
            <a:xfrm>
              <a:off x="3063609" y="3463307"/>
              <a:ext cx="243367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通过会员卡可以看到用户的信息</a:t>
              </a:r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3464322" y="4310931"/>
            <a:ext cx="2503488" cy="393700"/>
            <a:chOff x="3107153" y="4087190"/>
            <a:chExt cx="2503715" cy="393550"/>
          </a:xfrm>
        </p:grpSpPr>
        <p:cxnSp>
          <p:nvCxnSpPr>
            <p:cNvPr id="13" name="直接箭头连接符 12"/>
            <p:cNvCxnSpPr/>
            <p:nvPr/>
          </p:nvCxnSpPr>
          <p:spPr bwMode="auto">
            <a:xfrm flipH="1">
              <a:off x="3172247" y="4087190"/>
              <a:ext cx="2216351" cy="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TextBox 24"/>
            <p:cNvSpPr txBox="1">
              <a:spLocks noChangeArrowheads="1"/>
            </p:cNvSpPr>
            <p:nvPr/>
          </p:nvSpPr>
          <p:spPr bwMode="auto">
            <a:xfrm>
              <a:off x="3107153" y="4203741"/>
              <a:ext cx="250371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0" i="0" u="none" strike="noStrike" kern="0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defRPr>
              </a:lvl1pPr>
              <a:lvl2pPr marL="742950" indent="-285750" eaLnBrk="0" hangingPunct="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/>
                <a:t>用户的消费积分会累计到会员卡</a:t>
              </a:r>
            </a:p>
          </p:txBody>
        </p:sp>
      </p:grpSp>
      <p:sp>
        <p:nvSpPr>
          <p:cNvPr id="15" name="TextBox 18"/>
          <p:cNvSpPr txBox="1">
            <a:spLocks noChangeArrowheads="1"/>
          </p:cNvSpPr>
          <p:nvPr/>
        </p:nvSpPr>
        <p:spPr bwMode="auto">
          <a:xfrm>
            <a:off x="401289" y="5025488"/>
            <a:ext cx="418680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相当于一张有信息存储功能的会员卡</a:t>
            </a:r>
            <a:endParaRPr lang="en-US" altLang="zh-CN" sz="14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卡上记录用户的个人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信息、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消费额度和积分额度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（浏览器端）</a:t>
            </a:r>
          </a:p>
        </p:txBody>
      </p:sp>
      <p:sp>
        <p:nvSpPr>
          <p:cNvPr id="16" name="TextBox 19"/>
          <p:cNvSpPr txBox="1">
            <a:spLocks noChangeArrowheads="1"/>
          </p:cNvSpPr>
          <p:nvPr/>
        </p:nvSpPr>
        <p:spPr bwMode="auto">
          <a:xfrm>
            <a:off x="6330449" y="5131601"/>
            <a:ext cx="21215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商城</a:t>
            </a:r>
            <a:endParaRPr lang="en-US" altLang="zh-CN" sz="14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（服务器端）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2" name="Picture 4" descr="https://gimg2.baidu.com/image_search/src=http%3A%2F%2Fhbimg.b0.upaiyun.com%2F6ec2817f81e70970c3101569fbefbe90f7a2b3db34d0cc-tAyxMf_fw658&amp;refer=http%3A%2F%2Fhbimg.b0.upaiyun.com&amp;app=2002&amp;size=f9999,10000&amp;q=a80&amp;n=0&amp;g=0n&amp;fmt=auto?sec=1655362768&amp;t=3e02a27bdbb4a1d73668005eac0583a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759" y="3079372"/>
            <a:ext cx="2525673" cy="194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98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的使用步骤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zh-CN" altLang="en-US" dirty="0"/>
              <a:t>步骤：</a:t>
            </a:r>
          </a:p>
          <a:p>
            <a:pPr lvl="1"/>
            <a:r>
              <a:rPr lang="zh-CN" altLang="en-US" sz="2400" dirty="0" smtClean="0"/>
              <a:t>创建</a:t>
            </a:r>
            <a:r>
              <a:rPr lang="en-US" altLang="zh-CN" sz="2400" dirty="0"/>
              <a:t>Cookie</a:t>
            </a:r>
            <a:r>
              <a:rPr lang="zh-CN" altLang="en-US" sz="2400" dirty="0"/>
              <a:t>对象，绑定数据</a:t>
            </a:r>
          </a:p>
          <a:p>
            <a:pPr lvl="2"/>
            <a:r>
              <a:rPr lang="en-US" altLang="zh-CN" sz="2000" dirty="0" smtClean="0">
                <a:solidFill>
                  <a:srgbClr val="0000FF"/>
                </a:solidFill>
              </a:rPr>
              <a:t>new </a:t>
            </a:r>
            <a:r>
              <a:rPr lang="en-US" altLang="zh-CN" sz="2000" dirty="0">
                <a:solidFill>
                  <a:srgbClr val="0000FF"/>
                </a:solidFill>
              </a:rPr>
              <a:t>Cookie(String name, String value) </a:t>
            </a:r>
          </a:p>
          <a:p>
            <a:pPr lvl="1"/>
            <a:r>
              <a:rPr lang="zh-CN" altLang="en-US" sz="2400" dirty="0" smtClean="0"/>
              <a:t>发送</a:t>
            </a:r>
            <a:r>
              <a:rPr lang="en-US" altLang="zh-CN" sz="2400" dirty="0"/>
              <a:t>Cookie</a:t>
            </a:r>
            <a:r>
              <a:rPr lang="zh-CN" altLang="en-US" sz="2400" dirty="0"/>
              <a:t>对象</a:t>
            </a:r>
          </a:p>
          <a:p>
            <a:pPr lvl="2"/>
            <a:r>
              <a:rPr lang="en-US" altLang="zh-CN" sz="2000" dirty="0" err="1" smtClean="0">
                <a:solidFill>
                  <a:srgbClr val="FF0000"/>
                </a:solidFill>
              </a:rPr>
              <a:t>response.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addCookie</a:t>
            </a:r>
            <a:r>
              <a:rPr lang="en-US" altLang="zh-CN" sz="2000" dirty="0" smtClean="0">
                <a:solidFill>
                  <a:srgbClr val="0000FF"/>
                </a:solidFill>
              </a:rPr>
              <a:t>(Cookie </a:t>
            </a:r>
            <a:r>
              <a:rPr lang="en-US" altLang="zh-CN" sz="2000" dirty="0">
                <a:solidFill>
                  <a:srgbClr val="0000FF"/>
                </a:solidFill>
              </a:rPr>
              <a:t>cookie) </a:t>
            </a:r>
          </a:p>
          <a:p>
            <a:pPr lvl="1"/>
            <a:r>
              <a:rPr lang="zh-CN" altLang="en-US" sz="2400" dirty="0" smtClean="0"/>
              <a:t>获取</a:t>
            </a:r>
            <a:r>
              <a:rPr lang="en-US" altLang="zh-CN" sz="2400" dirty="0"/>
              <a:t>Cookie</a:t>
            </a:r>
            <a:r>
              <a:rPr lang="zh-CN" altLang="en-US" sz="2400" dirty="0"/>
              <a:t>，拿到数据</a:t>
            </a:r>
          </a:p>
          <a:p>
            <a:pPr lvl="2"/>
            <a:r>
              <a:rPr lang="en-US" altLang="zh-CN" sz="2000" dirty="0" smtClean="0">
                <a:solidFill>
                  <a:srgbClr val="0000FF"/>
                </a:solidFill>
              </a:rPr>
              <a:t>Cookie</a:t>
            </a:r>
            <a:r>
              <a:rPr lang="en-US" altLang="zh-CN" sz="2000" dirty="0">
                <a:solidFill>
                  <a:srgbClr val="0000FF"/>
                </a:solidFill>
              </a:rPr>
              <a:t>[]  </a:t>
            </a:r>
            <a:r>
              <a:rPr lang="en-US" altLang="zh-CN" sz="2000" dirty="0" err="1">
                <a:solidFill>
                  <a:srgbClr val="FF0000"/>
                </a:solidFill>
              </a:rPr>
              <a:t>request.</a:t>
            </a:r>
            <a:r>
              <a:rPr lang="en-US" altLang="zh-CN" sz="2000" dirty="0" err="1">
                <a:solidFill>
                  <a:srgbClr val="0000FF"/>
                </a:solidFill>
              </a:rPr>
              <a:t>getCookies</a:t>
            </a:r>
            <a:r>
              <a:rPr lang="en-US" altLang="zh-CN" sz="2000" dirty="0">
                <a:solidFill>
                  <a:srgbClr val="0000FF"/>
                </a:solidFill>
              </a:rPr>
              <a:t>() 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68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Cookie</a:t>
            </a:r>
            <a:r>
              <a:rPr lang="zh-CN" altLang="en-US" dirty="0"/>
              <a:t>在浏览器和服务器之间的</a:t>
            </a:r>
            <a:r>
              <a:rPr lang="zh-CN" altLang="en-US" dirty="0" smtClean="0"/>
              <a:t>传输原理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2921000" y="3303712"/>
            <a:ext cx="2811463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5732463" y="2141662"/>
            <a:ext cx="1104900" cy="1939925"/>
            <a:chOff x="5733216" y="1925684"/>
            <a:chExt cx="1104900" cy="1939566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3216" y="2361358"/>
              <a:ext cx="1104900" cy="1503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ACE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32"/>
            <p:cNvSpPr txBox="1">
              <a:spLocks noChangeArrowheads="1"/>
            </p:cNvSpPr>
            <p:nvPr/>
          </p:nvSpPr>
          <p:spPr bwMode="auto">
            <a:xfrm>
              <a:off x="5880173" y="1925684"/>
              <a:ext cx="95794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</a:t>
              </a:r>
            </a:p>
          </p:txBody>
        </p:sp>
      </p:grp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457200" y="4399087"/>
            <a:ext cx="16652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第一次访问</a:t>
            </a:r>
            <a:r>
              <a:rPr lang="en-US" altLang="zh-CN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Server1</a:t>
            </a:r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，不存在</a:t>
            </a:r>
            <a:r>
              <a:rPr lang="en-US" altLang="zh-CN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endParaRPr lang="zh-CN" altLang="en-US" sz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528763" y="2208337"/>
            <a:ext cx="1392237" cy="3916362"/>
            <a:chOff x="1528071" y="1992026"/>
            <a:chExt cx="1393279" cy="3916877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8071" y="2589418"/>
              <a:ext cx="1393279" cy="1393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ACE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9"/>
            <p:cNvSpPr txBox="1">
              <a:spLocks noChangeArrowheads="1"/>
            </p:cNvSpPr>
            <p:nvPr/>
          </p:nvSpPr>
          <p:spPr bwMode="auto">
            <a:xfrm>
              <a:off x="1778397" y="1992026"/>
              <a:ext cx="95794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浏览器</a:t>
              </a:r>
            </a:p>
          </p:txBody>
        </p:sp>
        <p:grpSp>
          <p:nvGrpSpPr>
            <p:cNvPr id="12" name="组合 38"/>
            <p:cNvGrpSpPr>
              <a:grpSpLocks/>
            </p:cNvGrpSpPr>
            <p:nvPr/>
          </p:nvGrpSpPr>
          <p:grpSpPr bwMode="auto">
            <a:xfrm>
              <a:off x="1704385" y="4889728"/>
              <a:ext cx="1019175" cy="1019175"/>
              <a:chOff x="1704385" y="4889728"/>
              <a:chExt cx="1019175" cy="1019175"/>
            </a:xfrm>
          </p:grpSpPr>
          <p:pic>
            <p:nvPicPr>
              <p:cNvPr id="13" name="Picture 7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04385" y="4889728"/>
                <a:ext cx="1019175" cy="10191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ACE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" name="TextBox 14355"/>
              <p:cNvSpPr txBox="1">
                <a:spLocks noChangeArrowheads="1"/>
              </p:cNvSpPr>
              <p:nvPr/>
            </p:nvSpPr>
            <p:spPr bwMode="auto">
              <a:xfrm>
                <a:off x="1764138" y="5039139"/>
                <a:ext cx="899667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</a:rPr>
                  <a:t>Cookie</a:t>
                </a:r>
              </a:p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</a:rPr>
                  <a:t>存放区</a:t>
                </a:r>
              </a:p>
            </p:txBody>
          </p:sp>
        </p:grpSp>
      </p:grpSp>
      <p:cxnSp>
        <p:nvCxnSpPr>
          <p:cNvPr id="15" name="直接箭头连接符 14"/>
          <p:cNvCxnSpPr/>
          <p:nvPr/>
        </p:nvCxnSpPr>
        <p:spPr bwMode="auto">
          <a:xfrm flipV="1">
            <a:off x="1935163" y="4199062"/>
            <a:ext cx="11112" cy="906462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6"/>
          <p:cNvSpPr txBox="1">
            <a:spLocks noChangeArrowheads="1"/>
          </p:cNvSpPr>
          <p:nvPr/>
        </p:nvSpPr>
        <p:spPr bwMode="auto">
          <a:xfrm>
            <a:off x="3348038" y="2940174"/>
            <a:ext cx="21383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第一次访问</a:t>
            </a:r>
            <a:r>
              <a:rPr lang="en-US" altLang="zh-CN" sz="12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Server1</a:t>
            </a:r>
            <a:endParaRPr lang="zh-CN" altLang="en-US" sz="120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 flipH="1">
            <a:off x="2921000" y="3502149"/>
            <a:ext cx="2811463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8"/>
          <p:cNvSpPr txBox="1">
            <a:spLocks noChangeArrowheads="1"/>
          </p:cNvSpPr>
          <p:nvPr/>
        </p:nvSpPr>
        <p:spPr bwMode="auto">
          <a:xfrm>
            <a:off x="2963863" y="3624387"/>
            <a:ext cx="32162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次响应，</a:t>
            </a:r>
            <a:r>
              <a:rPr lang="en-US" altLang="zh-CN" sz="1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setCookie</a:t>
            </a:r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name=value</a:t>
            </a:r>
            <a:endParaRPr lang="zh-CN" altLang="en-US" sz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2122488" y="4245099"/>
            <a:ext cx="0" cy="8143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2209529" y="4409062"/>
            <a:ext cx="13970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Server1</a:t>
            </a:r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保存起来</a:t>
            </a:r>
          </a:p>
        </p:txBody>
      </p:sp>
      <p:sp>
        <p:nvSpPr>
          <p:cNvPr id="21" name="TextBox 21"/>
          <p:cNvSpPr txBox="1">
            <a:spLocks noChangeArrowheads="1"/>
          </p:cNvSpPr>
          <p:nvPr/>
        </p:nvSpPr>
        <p:spPr bwMode="auto">
          <a:xfrm>
            <a:off x="3348038" y="2479005"/>
            <a:ext cx="21383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后续访问</a:t>
            </a:r>
            <a:r>
              <a:rPr lang="en-US" altLang="zh-CN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Server1</a:t>
            </a:r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name=value</a:t>
            </a:r>
            <a:endParaRPr lang="zh-CN" altLang="en-US" sz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2"/>
          <p:cNvSpPr txBox="1">
            <a:spLocks noChangeArrowheads="1"/>
          </p:cNvSpPr>
          <p:nvPr/>
        </p:nvSpPr>
        <p:spPr bwMode="auto">
          <a:xfrm>
            <a:off x="378523" y="4911101"/>
            <a:ext cx="1492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后续访问</a:t>
            </a:r>
            <a:r>
              <a:rPr lang="en-US" altLang="zh-CN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Server1</a:t>
            </a:r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，直接获取</a:t>
            </a:r>
            <a:r>
              <a:rPr lang="en-US" altLang="zh-CN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endParaRPr lang="zh-CN" altLang="en-US" sz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4149725" y="4543549"/>
            <a:ext cx="4168775" cy="7938"/>
          </a:xfrm>
          <a:prstGeom prst="line">
            <a:avLst/>
          </a:prstGeom>
          <a:noFill/>
          <a:ln w="6350" cap="flat" cmpd="sng" algn="ctr">
            <a:solidFill>
              <a:srgbClr val="01598B"/>
            </a:solidFill>
            <a:prstDash val="solid"/>
            <a:miter lim="800000"/>
          </a:ln>
          <a:effectLst/>
        </p:spPr>
      </p:cxnSp>
      <p:cxnSp>
        <p:nvCxnSpPr>
          <p:cNvPr id="24" name="直接连接符 23"/>
          <p:cNvCxnSpPr/>
          <p:nvPr/>
        </p:nvCxnSpPr>
        <p:spPr>
          <a:xfrm>
            <a:off x="4139952" y="6453336"/>
            <a:ext cx="4089400" cy="0"/>
          </a:xfrm>
          <a:prstGeom prst="line">
            <a:avLst/>
          </a:prstGeom>
          <a:noFill/>
          <a:ln w="6350" cap="flat" cmpd="sng" algn="ctr">
            <a:solidFill>
              <a:srgbClr val="01598B"/>
            </a:solidFill>
            <a:prstDash val="solid"/>
            <a:miter lim="800000"/>
          </a:ln>
          <a:effectLst/>
        </p:spPr>
      </p:cxnSp>
      <p:sp>
        <p:nvSpPr>
          <p:cNvPr id="25" name="TextBox 25"/>
          <p:cNvSpPr txBox="1">
            <a:spLocks noChangeArrowheads="1"/>
          </p:cNvSpPr>
          <p:nvPr/>
        </p:nvSpPr>
        <p:spPr bwMode="auto">
          <a:xfrm>
            <a:off x="3878460" y="4725144"/>
            <a:ext cx="4725988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marR="0" lvl="0" indent="-342900" defTabSz="914400" eaLnBrk="0" fontAlgn="auto" latinLnBrk="0" hangingPunc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宋体" pitchFamily="2" charset="-122"/>
              <a:buAutoNum type="circleNumDbPlain"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第一次访问服务器，服务器会增加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Set-Cookie</a:t>
            </a:r>
            <a:r>
              <a:rPr kumimoji="0" lang="zh-CN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头字段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，将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信息发送给浏览器，并保存在客户端。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defTabSz="914400" eaLnBrk="0" fontAlgn="auto" latinLnBrk="0" hangingPunc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宋体" pitchFamily="2" charset="-122"/>
              <a:buAutoNum type="circleNumDbPlain"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当后续访问服务器时，会在请求消息中将用户信息以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的形式发送给服务器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，从而使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服务器端分辨出当前请求是由哪个用户发出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5403850" y="4394324"/>
            <a:ext cx="1230313" cy="369888"/>
          </a:xfrm>
          <a:prstGeom prst="rect">
            <a:avLst/>
          </a:prstGeom>
          <a:solidFill>
            <a:sysClr val="window" lastClr="FFFFFF"/>
          </a:solidFill>
          <a:ln w="9525">
            <a:solidFill>
              <a:srgbClr val="01598B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【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结论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】</a:t>
            </a: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等线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7629" y="1547500"/>
            <a:ext cx="6884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的响应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set-cookie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的请求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151071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6" grpId="0"/>
      <p:bldP spid="16" grpId="1"/>
      <p:bldP spid="18" grpId="0"/>
      <p:bldP spid="18" grpId="1"/>
      <p:bldP spid="20" grpId="0"/>
      <p:bldP spid="20" grpId="1"/>
      <p:bldP spid="21" grpId="0"/>
      <p:bldP spid="22" grpId="0"/>
      <p:bldP spid="25" grpId="0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一次可不可以发送多个</a:t>
            </a:r>
            <a:r>
              <a:rPr lang="en-US" altLang="zh-CN" dirty="0"/>
              <a:t>Cookie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可以。通过创建</a:t>
            </a:r>
            <a:r>
              <a:rPr lang="zh-CN" altLang="en-US" dirty="0">
                <a:solidFill>
                  <a:srgbClr val="0000FF"/>
                </a:solidFill>
              </a:rPr>
              <a:t>多个</a:t>
            </a:r>
            <a:r>
              <a:rPr lang="en-US" altLang="zh-CN" dirty="0">
                <a:solidFill>
                  <a:srgbClr val="0000FF"/>
                </a:solidFill>
              </a:rPr>
              <a:t>Cookie</a:t>
            </a:r>
            <a:r>
              <a:rPr lang="zh-CN" altLang="en-US" dirty="0">
                <a:solidFill>
                  <a:srgbClr val="0000FF"/>
                </a:solidFill>
              </a:rPr>
              <a:t>对象，使用</a:t>
            </a:r>
            <a:r>
              <a:rPr lang="en-US" altLang="zh-CN" dirty="0">
                <a:solidFill>
                  <a:srgbClr val="0000FF"/>
                </a:solidFill>
              </a:rPr>
              <a:t>response</a:t>
            </a:r>
            <a:r>
              <a:rPr lang="zh-CN" altLang="en-US" dirty="0">
                <a:solidFill>
                  <a:srgbClr val="0000FF"/>
                </a:solidFill>
              </a:rPr>
              <a:t>调用多次</a:t>
            </a:r>
            <a:r>
              <a:rPr lang="en-US" altLang="zh-CN" dirty="0" err="1">
                <a:solidFill>
                  <a:srgbClr val="0000FF"/>
                </a:solidFill>
              </a:rPr>
              <a:t>addCookie</a:t>
            </a:r>
            <a:r>
              <a:rPr lang="zh-CN" altLang="en-US" dirty="0">
                <a:solidFill>
                  <a:srgbClr val="0000FF"/>
                </a:solidFill>
              </a:rPr>
              <a:t>方法发送</a:t>
            </a:r>
            <a:r>
              <a:rPr lang="en-US" altLang="zh-CN" dirty="0">
                <a:solidFill>
                  <a:srgbClr val="0000FF"/>
                </a:solidFill>
              </a:rPr>
              <a:t>cookie</a:t>
            </a:r>
            <a:r>
              <a:rPr lang="zh-CN" altLang="en-US" dirty="0">
                <a:solidFill>
                  <a:srgbClr val="0000FF"/>
                </a:solidFill>
              </a:rPr>
              <a:t>即可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15616" y="2996952"/>
            <a:ext cx="7340471" cy="2031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protected void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doPost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HttpServletRequest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HttpServletResponse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resp)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lvl="0" eaLnBrk="0" hangingPunct="0"/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ServletException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IOException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//1.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b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Cookie c1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Cookie(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"msg"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"hello123345"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Cookie c2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Cookie(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"zhangsan"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//2.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发送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Cookie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.addCookie(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zh-CN" sz="1400" dirty="0" err="1" smtClean="0">
                <a:solidFill>
                  <a:srgbClr val="080808"/>
                </a:solidFill>
                <a:latin typeface="Consolas" panose="020B0609020204030204" pitchFamily="49" charset="0"/>
              </a:rPr>
              <a:t>resp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.addCookie(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c2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48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rgbClr val="0000FF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21892</TotalTime>
  <Words>2012</Words>
  <Application>Microsoft Office PowerPoint</Application>
  <PresentationFormat>全屏显示(4:3)</PresentationFormat>
  <Paragraphs>238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等线</vt:lpstr>
      <vt:lpstr>黑体</vt:lpstr>
      <vt:lpstr>宋体</vt:lpstr>
      <vt:lpstr>微软雅黑</vt:lpstr>
      <vt:lpstr>Arial</vt:lpstr>
      <vt:lpstr>Calibri</vt:lpstr>
      <vt:lpstr>Consolas</vt:lpstr>
      <vt:lpstr>1_默认设计模板</vt:lpstr>
      <vt:lpstr>Day12：会话及会话技术</vt:lpstr>
      <vt:lpstr>会话的概念</vt:lpstr>
      <vt:lpstr>概述</vt:lpstr>
      <vt:lpstr>今日内容</vt:lpstr>
      <vt:lpstr>1. Cookie 什么是Cookie；Cookie在浏览器和服务器之间的传输；Cookie 的构造方法；Cookie类的常用方法；案例</vt:lpstr>
      <vt:lpstr>什么是cookie</vt:lpstr>
      <vt:lpstr>Cookie的使用步骤</vt:lpstr>
      <vt:lpstr>Cookie在浏览器和服务器之间的传输原理</vt:lpstr>
      <vt:lpstr>Cookie细节</vt:lpstr>
      <vt:lpstr>Cookie细节</vt:lpstr>
      <vt:lpstr>Cookie能不能存中文？</vt:lpstr>
      <vt:lpstr>Cookie共享问题</vt:lpstr>
      <vt:lpstr>Cookie类的常用方法</vt:lpstr>
      <vt:lpstr>Cookie的特点和作用</vt:lpstr>
      <vt:lpstr>案例：显示用户上次访问时间</vt:lpstr>
      <vt:lpstr>2. Session 什么是Session；Session与Cookie的区别和联系；如何获取Session对象；Session常用的API</vt:lpstr>
      <vt:lpstr>什么是Session</vt:lpstr>
      <vt:lpstr>快速入门</vt:lpstr>
      <vt:lpstr>Session的原理</vt:lpstr>
      <vt:lpstr>Session的原理</vt:lpstr>
      <vt:lpstr>Session的原理</vt:lpstr>
      <vt:lpstr>HttpSession API</vt:lpstr>
      <vt:lpstr>Session细节</vt:lpstr>
      <vt:lpstr>Session细节</vt:lpstr>
      <vt:lpstr>Session细节</vt:lpstr>
      <vt:lpstr>Session的特点</vt:lpstr>
      <vt:lpstr>session与Cookie的区别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HG</dc:creator>
  <cp:lastModifiedBy>Microsoft 帐户</cp:lastModifiedBy>
  <cp:revision>2170</cp:revision>
  <dcterms:created xsi:type="dcterms:W3CDTF">2015-02-25T13:04:39Z</dcterms:created>
  <dcterms:modified xsi:type="dcterms:W3CDTF">2022-06-06T03:47:36Z</dcterms:modified>
</cp:coreProperties>
</file>