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449" r:id="rId2"/>
    <p:sldId id="801" r:id="rId3"/>
    <p:sldId id="802" r:id="rId4"/>
    <p:sldId id="803" r:id="rId5"/>
    <p:sldId id="737" r:id="rId6"/>
    <p:sldId id="804" r:id="rId7"/>
    <p:sldId id="806" r:id="rId8"/>
    <p:sldId id="805" r:id="rId9"/>
    <p:sldId id="807" r:id="rId10"/>
    <p:sldId id="810" r:id="rId11"/>
    <p:sldId id="809" r:id="rId12"/>
    <p:sldId id="808" r:id="rId13"/>
    <p:sldId id="811" r:id="rId14"/>
    <p:sldId id="814" r:id="rId15"/>
    <p:sldId id="813" r:id="rId16"/>
    <p:sldId id="812" r:id="rId17"/>
    <p:sldId id="815" r:id="rId18"/>
    <p:sldId id="816" r:id="rId19"/>
    <p:sldId id="817" r:id="rId20"/>
    <p:sldId id="819" r:id="rId21"/>
    <p:sldId id="820" r:id="rId22"/>
    <p:sldId id="821" r:id="rId23"/>
    <p:sldId id="818" r:id="rId24"/>
    <p:sldId id="822" r:id="rId25"/>
    <p:sldId id="824" r:id="rId26"/>
    <p:sldId id="823" r:id="rId27"/>
    <p:sldId id="825" r:id="rId28"/>
    <p:sldId id="826" r:id="rId29"/>
    <p:sldId id="828" r:id="rId30"/>
    <p:sldId id="829" r:id="rId31"/>
    <p:sldId id="830" r:id="rId32"/>
    <p:sldId id="831" r:id="rId33"/>
    <p:sldId id="832" r:id="rId34"/>
    <p:sldId id="827" r:id="rId35"/>
    <p:sldId id="833" r:id="rId36"/>
    <p:sldId id="835" r:id="rId37"/>
    <p:sldId id="837" r:id="rId38"/>
    <p:sldId id="836" r:id="rId39"/>
    <p:sldId id="838" r:id="rId40"/>
    <p:sldId id="834"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99FFCC"/>
    <a:srgbClr val="008000"/>
    <a:srgbClr val="000000"/>
    <a:srgbClr val="00CC00"/>
    <a:srgbClr val="00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88665" autoAdjust="0"/>
  </p:normalViewPr>
  <p:slideViewPr>
    <p:cSldViewPr>
      <p:cViewPr varScale="1">
        <p:scale>
          <a:sx n="116" d="100"/>
          <a:sy n="116" d="100"/>
        </p:scale>
        <p:origin x="14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07B31-D701-4474-8BBD-6BE4F4512F28}" type="datetimeFigureOut">
              <a:rPr lang="zh-CN" altLang="en-US" smtClean="0"/>
              <a:t>2022/4/27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F0C8E-B962-47CC-9AB8-51D9324ACF2D}" type="slidenum">
              <a:rPr lang="zh-CN" altLang="en-US" smtClean="0"/>
              <a:t>‹#›</a:t>
            </a:fld>
            <a:endParaRPr lang="zh-CN" altLang="en-US"/>
          </a:p>
        </p:txBody>
      </p:sp>
    </p:spTree>
    <p:extLst>
      <p:ext uri="{BB962C8B-B14F-4D97-AF65-F5344CB8AC3E}">
        <p14:creationId xmlns:p14="http://schemas.microsoft.com/office/powerpoint/2010/main" val="197483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C8FAE6-6E3B-4C5A-8203-E4674750A7EF}" type="slidenum">
              <a:rPr lang="en-US" altLang="zh-CN"/>
              <a:pPr>
                <a:defRPr/>
              </a:pPr>
              <a:t>‹#›</a:t>
            </a:fld>
            <a:endParaRPr lang="en-US" altLang="zh-CN"/>
          </a:p>
        </p:txBody>
      </p:sp>
    </p:spTree>
    <p:extLst>
      <p:ext uri="{BB962C8B-B14F-4D97-AF65-F5344CB8AC3E}">
        <p14:creationId xmlns:p14="http://schemas.microsoft.com/office/powerpoint/2010/main" val="222246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C4ABC20-E01C-4198-82B4-CFC3C5E5FFBE}" type="slidenum">
              <a:rPr lang="en-US" altLang="zh-CN"/>
              <a:pPr>
                <a:defRPr/>
              </a:pPr>
              <a:t>‹#›</a:t>
            </a:fld>
            <a:endParaRPr lang="en-US" altLang="zh-CN"/>
          </a:p>
        </p:txBody>
      </p:sp>
    </p:spTree>
    <p:extLst>
      <p:ext uri="{BB962C8B-B14F-4D97-AF65-F5344CB8AC3E}">
        <p14:creationId xmlns:p14="http://schemas.microsoft.com/office/powerpoint/2010/main" val="32864901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defRPr>
            </a:lvl1pPr>
          </a:lstStyle>
          <a:p>
            <a:pPr>
              <a:defRPr/>
            </a:pPr>
            <a:endParaRPr lang="en-US" altLang="zh-CN">
              <a:ea typeface="宋体" panose="02010600030101010101" pitchFamily="2"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defRPr>
            </a:lvl1pPr>
          </a:lstStyle>
          <a:p>
            <a:pPr>
              <a:defRPr/>
            </a:pPr>
            <a:endParaRPr lang="en-US" altLang="zh-CN">
              <a:ea typeface="宋体" panose="02010600030101010101" pitchFamily="2"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defRPr>
            </a:lvl1pPr>
          </a:lstStyle>
          <a:p>
            <a:pPr>
              <a:defRPr/>
            </a:pPr>
            <a:fld id="{7CE16752-73A1-4AB0-A37B-FBC520AAAADC}" type="slidenum">
              <a:rPr lang="en-US" altLang="zh-CN">
                <a:latin typeface="Arial" panose="020B0604020202020204" pitchFamily="34" charset="0"/>
                <a:ea typeface="宋体" panose="02010600030101010101" pitchFamily="2" charset="-122"/>
              </a:rPr>
              <a:pPr>
                <a:defRPr/>
              </a:pPr>
              <a:t>‹#›</a:t>
            </a:fld>
            <a:endParaRPr lang="en-US"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252778"/>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rtl="0" eaLnBrk="0" fontAlgn="base" hangingPunct="0">
        <a:spcBef>
          <a:spcPct val="0"/>
        </a:spcBef>
        <a:spcAft>
          <a:spcPct val="0"/>
        </a:spcAft>
        <a:defRPr sz="3200">
          <a:solidFill>
            <a:srgbClr val="0000FF"/>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3200">
          <a:solidFill>
            <a:schemeClr val="tx2"/>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zh-CN/docs/Web/AP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2"/>
          <p:cNvSpPr>
            <a:spLocks noGrp="1"/>
          </p:cNvSpPr>
          <p:nvPr>
            <p:ph type="ctrTitle"/>
          </p:nvPr>
        </p:nvSpPr>
        <p:spPr>
          <a:xfrm>
            <a:off x="685800" y="1628801"/>
            <a:ext cx="7772400" cy="1971650"/>
          </a:xfrm>
        </p:spPr>
        <p:txBody>
          <a:bodyPr/>
          <a:lstStyle/>
          <a:p>
            <a:r>
              <a:rPr lang="en-US" altLang="zh-CN" sz="2800" b="1" dirty="0" smtClean="0">
                <a:solidFill>
                  <a:srgbClr val="0000FF"/>
                </a:solidFill>
              </a:rPr>
              <a:t>Day04</a:t>
            </a:r>
            <a:r>
              <a:rPr lang="zh-CN" altLang="en-US" sz="2800" b="1" dirty="0" smtClean="0">
                <a:solidFill>
                  <a:srgbClr val="0000FF"/>
                </a:solidFill>
              </a:rPr>
              <a:t>：</a:t>
            </a:r>
            <a:r>
              <a:rPr lang="en-US" altLang="zh-CN" sz="2800" b="1" dirty="0" smtClean="0"/>
              <a:t>Web APIs</a:t>
            </a:r>
            <a:endParaRPr lang="en-US" altLang="zh-CN" sz="2800" dirty="0">
              <a:solidFill>
                <a:srgbClr val="008000"/>
              </a:solidFill>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12684" r="16283" b="27273"/>
          <a:stretch/>
        </p:blipFill>
        <p:spPr>
          <a:xfrm>
            <a:off x="6012160" y="3501009"/>
            <a:ext cx="2016224" cy="2016223"/>
          </a:xfrm>
          <a:prstGeom prst="rect">
            <a:avLst/>
          </a:prstGeom>
        </p:spPr>
      </p:pic>
      <p:pic>
        <p:nvPicPr>
          <p:cNvPr id="4" name="图片 3"/>
          <p:cNvPicPr>
            <a:picLocks noChangeAspect="1"/>
          </p:cNvPicPr>
          <p:nvPr/>
        </p:nvPicPr>
        <p:blipFill>
          <a:blip r:embed="rId3"/>
          <a:stretch>
            <a:fillRect/>
          </a:stretch>
        </p:blipFill>
        <p:spPr>
          <a:xfrm>
            <a:off x="6141180" y="5373216"/>
            <a:ext cx="1876425" cy="561975"/>
          </a:xfrm>
          <a:prstGeom prst="rect">
            <a:avLst/>
          </a:prstGeom>
        </p:spPr>
      </p:pic>
      <p:sp>
        <p:nvSpPr>
          <p:cNvPr id="8" name="副标题 3"/>
          <p:cNvSpPr>
            <a:spLocks noGrp="1"/>
          </p:cNvSpPr>
          <p:nvPr>
            <p:ph type="subTitle" idx="1"/>
          </p:nvPr>
        </p:nvSpPr>
        <p:spPr>
          <a:xfrm>
            <a:off x="1695998" y="3693603"/>
            <a:ext cx="4280520" cy="1631033"/>
          </a:xfrm>
        </p:spPr>
        <p:txBody>
          <a:bodyPr/>
          <a:lstStyle/>
          <a:p>
            <a:pPr algn="l"/>
            <a:r>
              <a:rPr lang="zh-CN" altLang="en-US" sz="2000" dirty="0" smtClean="0">
                <a:solidFill>
                  <a:srgbClr val="0000FF"/>
                </a:solidFill>
              </a:rPr>
              <a:t>课程编号：</a:t>
            </a:r>
            <a:r>
              <a:rPr lang="en-US" altLang="zh-CN" sz="2000" dirty="0"/>
              <a:t>SE33625</a:t>
            </a:r>
          </a:p>
          <a:p>
            <a:pPr algn="l"/>
            <a:r>
              <a:rPr lang="zh-CN" altLang="en-US" sz="2000" dirty="0" smtClean="0">
                <a:solidFill>
                  <a:srgbClr val="0000FF"/>
                </a:solidFill>
              </a:rPr>
              <a:t>授课</a:t>
            </a:r>
            <a:r>
              <a:rPr lang="zh-CN" altLang="en-US" sz="2000" dirty="0">
                <a:solidFill>
                  <a:srgbClr val="0000FF"/>
                </a:solidFill>
              </a:rPr>
              <a:t>对象：</a:t>
            </a:r>
            <a:r>
              <a:rPr lang="en-US" altLang="zh-CN" sz="2000" dirty="0" smtClean="0"/>
              <a:t>20</a:t>
            </a:r>
            <a:r>
              <a:rPr lang="zh-CN" altLang="en-US" sz="2000" dirty="0" smtClean="0"/>
              <a:t>级软件工程</a:t>
            </a:r>
            <a:r>
              <a:rPr lang="en-US" altLang="zh-CN" sz="2000" dirty="0" smtClean="0"/>
              <a:t>&amp;</a:t>
            </a:r>
            <a:r>
              <a:rPr lang="zh-CN" altLang="en-US" sz="2000" dirty="0" smtClean="0"/>
              <a:t>服务科学</a:t>
            </a:r>
            <a:endParaRPr lang="en-US" altLang="zh-CN" sz="2000" dirty="0"/>
          </a:p>
          <a:p>
            <a:pPr algn="l"/>
            <a:r>
              <a:rPr lang="zh-CN" altLang="en-US" sz="2000" dirty="0">
                <a:solidFill>
                  <a:srgbClr val="0000FF"/>
                </a:solidFill>
              </a:rPr>
              <a:t>主讲教师</a:t>
            </a:r>
            <a:r>
              <a:rPr lang="zh-CN" altLang="en-US" sz="2000" dirty="0"/>
              <a:t>：辛国</a:t>
            </a:r>
            <a:r>
              <a:rPr lang="zh-CN" altLang="en-US" sz="2000" dirty="0" smtClean="0"/>
              <a:t>栋</a:t>
            </a:r>
          </a:p>
          <a:p>
            <a:pPr algn="l"/>
            <a:r>
              <a:rPr lang="en-US" altLang="zh-CN" sz="2000" dirty="0" smtClean="0">
                <a:solidFill>
                  <a:srgbClr val="0000FF"/>
                </a:solidFill>
              </a:rPr>
              <a:t>Email</a:t>
            </a:r>
            <a:r>
              <a:rPr lang="zh-CN" altLang="en-US" sz="2000" dirty="0" smtClean="0">
                <a:solidFill>
                  <a:srgbClr val="0000FF"/>
                </a:solidFill>
              </a:rPr>
              <a:t>：</a:t>
            </a:r>
            <a:r>
              <a:rPr lang="en-US" altLang="zh-CN" sz="2000" dirty="0" smtClean="0"/>
              <a:t>gdxin@hit.edu.cn</a:t>
            </a:r>
            <a:endParaRPr lang="en-US" altLang="zh-CN" sz="2000" dirty="0"/>
          </a:p>
        </p:txBody>
      </p:sp>
    </p:spTree>
    <p:extLst>
      <p:ext uri="{BB962C8B-B14F-4D97-AF65-F5344CB8AC3E}">
        <p14:creationId xmlns:p14="http://schemas.microsoft.com/office/powerpoint/2010/main" val="667848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2.</a:t>
            </a:r>
            <a:r>
              <a:rPr lang="zh-CN" altLang="en-US" sz="2800" b="1" dirty="0" smtClean="0"/>
              <a:t>事件基础</a:t>
            </a:r>
            <a:br>
              <a:rPr lang="zh-CN" altLang="en-US" sz="2800" b="1" dirty="0" smtClean="0"/>
            </a:br>
            <a:r>
              <a:rPr lang="zh-CN" altLang="en-US" sz="2400" dirty="0">
                <a:solidFill>
                  <a:schemeClr val="tx1"/>
                </a:solidFill>
              </a:rPr>
              <a:t>事件概述；事件三</a:t>
            </a:r>
            <a:r>
              <a:rPr lang="zh-CN" altLang="en-US" sz="2400" dirty="0" smtClean="0">
                <a:solidFill>
                  <a:schemeClr val="tx1"/>
                </a:solidFill>
              </a:rPr>
              <a:t>要素</a:t>
            </a:r>
            <a:endParaRPr lang="zh-CN" altLang="en-US" sz="2400" dirty="0">
              <a:solidFill>
                <a:schemeClr val="tx1"/>
              </a:solidFill>
            </a:endParaRPr>
          </a:p>
        </p:txBody>
      </p:sp>
    </p:spTree>
    <p:extLst>
      <p:ext uri="{BB962C8B-B14F-4D97-AF65-F5344CB8AC3E}">
        <p14:creationId xmlns:p14="http://schemas.microsoft.com/office/powerpoint/2010/main" val="3125943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什么是事件</a:t>
            </a:r>
            <a:endParaRPr lang="zh-CN" altLang="en-US" dirty="0"/>
          </a:p>
        </p:txBody>
      </p:sp>
      <p:sp>
        <p:nvSpPr>
          <p:cNvPr id="3" name="内容占位符 2"/>
          <p:cNvSpPr>
            <a:spLocks noGrp="1"/>
          </p:cNvSpPr>
          <p:nvPr>
            <p:ph idx="1"/>
          </p:nvPr>
        </p:nvSpPr>
        <p:spPr/>
        <p:txBody>
          <a:bodyPr/>
          <a:lstStyle/>
          <a:p>
            <a:r>
              <a:rPr lang="zh-CN" altLang="en-US" dirty="0" smtClean="0"/>
              <a:t>事件</a:t>
            </a:r>
            <a:r>
              <a:rPr lang="zh-CN" altLang="en-US" dirty="0"/>
              <a:t>是可以被 </a:t>
            </a:r>
            <a:r>
              <a:rPr lang="en-US" altLang="zh-CN" dirty="0"/>
              <a:t>JavaScript </a:t>
            </a:r>
            <a:r>
              <a:rPr lang="zh-CN" altLang="en-US" dirty="0"/>
              <a:t>侦测到的行为。</a:t>
            </a:r>
          </a:p>
          <a:p>
            <a:r>
              <a:rPr lang="zh-CN" altLang="en-US" dirty="0"/>
              <a:t>简单理解： 触发</a:t>
            </a:r>
            <a:r>
              <a:rPr lang="en-US" altLang="zh-CN" dirty="0"/>
              <a:t>--- </a:t>
            </a:r>
            <a:r>
              <a:rPr lang="zh-CN" altLang="en-US" dirty="0"/>
              <a:t>响应机制。</a:t>
            </a:r>
          </a:p>
          <a:p>
            <a:pPr lvl="1"/>
            <a:r>
              <a:rPr lang="zh-CN" altLang="en-US" dirty="0"/>
              <a:t>网页中的每个元素都可以产生某些可以触发 </a:t>
            </a:r>
            <a:r>
              <a:rPr lang="en-US" altLang="zh-CN" dirty="0"/>
              <a:t>JavaScript </a:t>
            </a:r>
            <a:r>
              <a:rPr lang="zh-CN" altLang="en-US" dirty="0"/>
              <a:t>的事件，例如，我们可以在用户点击某按钮时产生一个 事件，然后去执行某些操作。</a:t>
            </a:r>
          </a:p>
          <a:p>
            <a:pPr lvl="1"/>
            <a:endParaRPr lang="zh-CN" altLang="en-US" dirty="0"/>
          </a:p>
        </p:txBody>
      </p:sp>
    </p:spTree>
    <p:extLst>
      <p:ext uri="{BB962C8B-B14F-4D97-AF65-F5344CB8AC3E}">
        <p14:creationId xmlns:p14="http://schemas.microsoft.com/office/powerpoint/2010/main" val="145668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a:t>事件三</a:t>
            </a:r>
            <a:r>
              <a:rPr lang="zh-CN" altLang="en-US" dirty="0" smtClean="0"/>
              <a:t>要素</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）事件</a:t>
            </a:r>
            <a:r>
              <a:rPr lang="zh-CN" altLang="en-US" dirty="0"/>
              <a:t>源 （</a:t>
            </a:r>
            <a:r>
              <a:rPr lang="zh-CN" altLang="en-US" dirty="0" smtClean="0"/>
              <a:t>谁？）</a:t>
            </a:r>
            <a:endParaRPr lang="zh-CN" altLang="en-US" dirty="0"/>
          </a:p>
          <a:p>
            <a:r>
              <a:rPr lang="en-US" altLang="zh-CN" dirty="0" smtClean="0"/>
              <a:t>2</a:t>
            </a:r>
            <a:r>
              <a:rPr lang="zh-CN" altLang="en-US" dirty="0" smtClean="0"/>
              <a:t>）事件</a:t>
            </a:r>
            <a:r>
              <a:rPr lang="zh-CN" altLang="en-US" dirty="0"/>
              <a:t>类型 （什么</a:t>
            </a:r>
            <a:r>
              <a:rPr lang="zh-CN" altLang="en-US" dirty="0" smtClean="0"/>
              <a:t>事件？）</a:t>
            </a:r>
            <a:endParaRPr lang="zh-CN" altLang="en-US" dirty="0"/>
          </a:p>
          <a:p>
            <a:r>
              <a:rPr lang="en-US" altLang="zh-CN" dirty="0" smtClean="0"/>
              <a:t>3</a:t>
            </a:r>
            <a:r>
              <a:rPr lang="zh-CN" altLang="en-US" dirty="0" smtClean="0"/>
              <a:t>）事件</a:t>
            </a:r>
            <a:r>
              <a:rPr lang="zh-CN" altLang="en-US" dirty="0"/>
              <a:t>处理程序 （做</a:t>
            </a:r>
            <a:r>
              <a:rPr lang="zh-CN" altLang="en-US" dirty="0" smtClean="0"/>
              <a:t>啥？）</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179512" y="3122306"/>
            <a:ext cx="4295238" cy="1276190"/>
          </a:xfrm>
          <a:prstGeom prst="rect">
            <a:avLst/>
          </a:prstGeom>
        </p:spPr>
      </p:pic>
      <p:sp>
        <p:nvSpPr>
          <p:cNvPr id="5" name="矩形 4"/>
          <p:cNvSpPr/>
          <p:nvPr/>
        </p:nvSpPr>
        <p:spPr>
          <a:xfrm>
            <a:off x="4637137" y="3114070"/>
            <a:ext cx="3959674"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页面中有一个按钮，当鼠标点击按钮的时候，弹出“你好”警示框。</a:t>
            </a:r>
          </a:p>
        </p:txBody>
      </p:sp>
      <p:sp>
        <p:nvSpPr>
          <p:cNvPr id="6" name="TextBox 8"/>
          <p:cNvSpPr txBox="1"/>
          <p:nvPr/>
        </p:nvSpPr>
        <p:spPr>
          <a:xfrm>
            <a:off x="179512" y="4553252"/>
            <a:ext cx="4392487" cy="1107996"/>
          </a:xfrm>
          <a:prstGeom prst="rect">
            <a:avLst/>
          </a:prstGeom>
          <a:noFill/>
          <a:ln>
            <a:solidFill>
              <a:srgbClr val="0000FF"/>
            </a:solidFill>
            <a:prstDash val="dash"/>
          </a:ln>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en-US" altLang="zh-CN" dirty="0" smtClean="0">
                <a:sym typeface="+mn-ea"/>
              </a:rPr>
              <a:t>1</a:t>
            </a:r>
            <a:r>
              <a:rPr lang="zh-CN" altLang="en-US" dirty="0" smtClean="0">
                <a:sym typeface="+mn-ea"/>
              </a:rPr>
              <a:t>）获取</a:t>
            </a:r>
            <a:r>
              <a:rPr lang="zh-CN" altLang="en-US" dirty="0">
                <a:sym typeface="+mn-ea"/>
              </a:rPr>
              <a:t>事件源（按钮）</a:t>
            </a:r>
          </a:p>
          <a:p>
            <a:r>
              <a:rPr lang="en-US" altLang="zh-CN" dirty="0" smtClean="0">
                <a:sym typeface="+mn-ea"/>
              </a:rPr>
              <a:t>2</a:t>
            </a:r>
            <a:r>
              <a:rPr lang="zh-CN" altLang="en-US" dirty="0" smtClean="0">
                <a:sym typeface="+mn-ea"/>
              </a:rPr>
              <a:t>）注册</a:t>
            </a:r>
            <a:r>
              <a:rPr lang="zh-CN" altLang="en-US" dirty="0">
                <a:sym typeface="+mn-ea"/>
              </a:rPr>
              <a:t>事件（绑定事件），使用 </a:t>
            </a:r>
            <a:r>
              <a:rPr lang="en-US" altLang="zh-CN" dirty="0">
                <a:sym typeface="+mn-ea"/>
              </a:rPr>
              <a:t>onclick</a:t>
            </a:r>
          </a:p>
          <a:p>
            <a:r>
              <a:rPr lang="en-US" altLang="zh-CN" dirty="0" smtClean="0">
                <a:sym typeface="+mn-ea"/>
              </a:rPr>
              <a:t>3</a:t>
            </a:r>
            <a:r>
              <a:rPr lang="zh-CN" altLang="en-US" dirty="0" smtClean="0">
                <a:sym typeface="+mn-ea"/>
              </a:rPr>
              <a:t>）编写</a:t>
            </a:r>
            <a:r>
              <a:rPr lang="zh-CN" altLang="en-US" dirty="0">
                <a:sym typeface="+mn-ea"/>
              </a:rPr>
              <a:t>事件处理程序，写一个函数弹出</a:t>
            </a:r>
            <a:r>
              <a:rPr lang="en-US" altLang="zh-CN" dirty="0">
                <a:sym typeface="+mn-ea"/>
              </a:rPr>
              <a:t> alert </a:t>
            </a:r>
            <a:endParaRPr lang="zh-CN" altLang="en-US" dirty="0">
              <a:sym typeface="+mn-ea"/>
            </a:endParaRPr>
          </a:p>
          <a:p>
            <a:pPr lvl="1"/>
            <a:endParaRPr lang="zh-CN" altLang="en-US" dirty="0">
              <a:sym typeface="+mn-ea"/>
            </a:endParaRPr>
          </a:p>
        </p:txBody>
      </p:sp>
      <p:sp>
        <p:nvSpPr>
          <p:cNvPr id="8" name="文本框 7"/>
          <p:cNvSpPr txBox="1"/>
          <p:nvPr/>
        </p:nvSpPr>
        <p:spPr>
          <a:xfrm>
            <a:off x="4644008" y="4559654"/>
            <a:ext cx="4392488" cy="1077218"/>
          </a:xfrm>
          <a:prstGeom prst="rect">
            <a:avLst/>
          </a:prstGeom>
          <a:noFill/>
          <a:ln>
            <a:solidFill>
              <a:srgbClr val="0000FF"/>
            </a:solidFill>
            <a:prstDash val="dash"/>
          </a:ln>
        </p:spPr>
        <p:txBody>
          <a:bodyPr wrap="square" rtlCol="0">
            <a:spAutoFit/>
          </a:bodyPr>
          <a:lstStyle/>
          <a:p>
            <a:r>
              <a:rPr lang="en-US" altLang="zh-CN" sz="1600" dirty="0" err="1">
                <a:latin typeface="微软雅黑" panose="020B0503020204020204" pitchFamily="34" charset="-122"/>
                <a:ea typeface="微软雅黑" panose="020B0503020204020204" pitchFamily="34" charset="-122"/>
              </a:rPr>
              <a:t>var</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btn</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document.getElementById</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btn</a:t>
            </a:r>
            <a:r>
              <a:rPr lang="en-US" altLang="zh-CN" sz="1600" dirty="0">
                <a:latin typeface="微软雅黑" panose="020B0503020204020204" pitchFamily="34" charset="-122"/>
                <a:ea typeface="微软雅黑" panose="020B0503020204020204" pitchFamily="34" charset="-122"/>
              </a:rPr>
              <a:t>');</a:t>
            </a:r>
          </a:p>
          <a:p>
            <a:r>
              <a:rPr lang="en-US" altLang="zh-CN" sz="1600" dirty="0" err="1">
                <a:latin typeface="微软雅黑" panose="020B0503020204020204" pitchFamily="34" charset="-122"/>
                <a:ea typeface="微软雅黑" panose="020B0503020204020204" pitchFamily="34" charset="-122"/>
              </a:rPr>
              <a:t>btn.onclick</a:t>
            </a:r>
            <a:r>
              <a:rPr lang="en-US" altLang="zh-CN" sz="1600" dirty="0">
                <a:latin typeface="微软雅黑" panose="020B0503020204020204" pitchFamily="34" charset="-122"/>
                <a:ea typeface="微软雅黑" panose="020B0503020204020204" pitchFamily="34" charset="-122"/>
              </a:rPr>
              <a:t> = function() {</a:t>
            </a: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alert</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你好吗</a:t>
            </a:r>
            <a:r>
              <a:rPr lang="en-US" altLang="zh-CN" sz="1600" dirty="0">
                <a:latin typeface="微软雅黑" panose="020B0503020204020204" pitchFamily="34" charset="-122"/>
                <a:ea typeface="微软雅黑" panose="020B0503020204020204" pitchFamily="34" charset="-122"/>
              </a:rPr>
              <a:t>');  </a:t>
            </a:r>
          </a:p>
          <a:p>
            <a:r>
              <a:rPr lang="en-US" altLang="zh-CN"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5563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4"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a:t>常见的鼠标</a:t>
            </a:r>
            <a:r>
              <a:rPr lang="zh-CN" altLang="en-US" dirty="0" smtClean="0"/>
              <a:t>事件</a:t>
            </a:r>
            <a:endParaRPr lang="zh-CN" altLang="en-US" dirty="0"/>
          </a:p>
        </p:txBody>
      </p:sp>
      <p:pic>
        <p:nvPicPr>
          <p:cNvPr id="4" name="图片 3" descr="771ASQYR]M}O4NVNQ{6FMFB"/>
          <p:cNvPicPr>
            <a:picLocks noChangeAspect="1"/>
          </p:cNvPicPr>
          <p:nvPr/>
        </p:nvPicPr>
        <p:blipFill>
          <a:blip r:embed="rId2"/>
          <a:stretch>
            <a:fillRect/>
          </a:stretch>
        </p:blipFill>
        <p:spPr>
          <a:xfrm>
            <a:off x="683568" y="1556792"/>
            <a:ext cx="7603539" cy="3384376"/>
          </a:xfrm>
          <a:prstGeom prst="rect">
            <a:avLst/>
          </a:prstGeom>
        </p:spPr>
      </p:pic>
    </p:spTree>
    <p:extLst>
      <p:ext uri="{BB962C8B-B14F-4D97-AF65-F5344CB8AC3E}">
        <p14:creationId xmlns:p14="http://schemas.microsoft.com/office/powerpoint/2010/main" val="1633247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灯泡开关案例</a:t>
            </a:r>
            <a:endParaRPr lang="zh-CN" altLang="en-US" dirty="0"/>
          </a:p>
        </p:txBody>
      </p:sp>
      <p:sp>
        <p:nvSpPr>
          <p:cNvPr id="4" name="文本框 3"/>
          <p:cNvSpPr txBox="1"/>
          <p:nvPr/>
        </p:nvSpPr>
        <p:spPr>
          <a:xfrm>
            <a:off x="456084" y="1556792"/>
            <a:ext cx="8230716" cy="5016758"/>
          </a:xfrm>
          <a:prstGeom prst="rect">
            <a:avLst/>
          </a:prstGeom>
          <a:noFill/>
          <a:ln>
            <a:solidFill>
              <a:srgbClr val="0000FF"/>
            </a:solidFill>
            <a:prstDash val="dash"/>
          </a:ln>
        </p:spPr>
        <p:txBody>
          <a:bodyPr wrap="square" rtlCol="0">
            <a:spAutoFit/>
          </a:bodyPr>
          <a:lstStyle/>
          <a:p>
            <a:pPr lvl="0" eaLnBrk="0" hangingPunct="0"/>
            <a:r>
              <a:rPr lang="zh-CN" altLang="zh-CN" sz="1600" dirty="0">
                <a:solidFill>
                  <a:srgbClr val="080808"/>
                </a:solidFill>
                <a:latin typeface="Consolas" panose="020B0609020204030204" pitchFamily="49" charset="0"/>
              </a:rPr>
              <a:t>&lt;</a:t>
            </a:r>
            <a:r>
              <a:rPr lang="zh-CN" altLang="zh-CN" sz="1600" dirty="0">
                <a:solidFill>
                  <a:srgbClr val="0033B3"/>
                </a:solidFill>
                <a:latin typeface="Consolas" panose="020B0609020204030204" pitchFamily="49" charset="0"/>
              </a:rPr>
              <a:t>body</a:t>
            </a:r>
            <a:r>
              <a:rPr lang="zh-CN" altLang="zh-CN" sz="1600" dirty="0" smtClean="0">
                <a:solidFill>
                  <a:srgbClr val="080808"/>
                </a:solidFill>
                <a:latin typeface="Consolas" panose="020B0609020204030204" pitchFamily="49" charset="0"/>
              </a:rPr>
              <a:t>&gt;</a:t>
            </a:r>
            <a:r>
              <a:rPr lang="zh-CN" altLang="zh-CN" sz="1600" dirty="0">
                <a:solidFill>
                  <a:srgbClr val="080808"/>
                </a:solidFill>
                <a:latin typeface="Consolas" panose="020B0609020204030204" pitchFamily="49" charset="0"/>
              </a:rPr>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&lt;</a:t>
            </a:r>
            <a:r>
              <a:rPr lang="zh-CN" altLang="zh-CN" sz="1600" dirty="0">
                <a:solidFill>
                  <a:srgbClr val="0033B3"/>
                </a:solidFill>
                <a:latin typeface="Consolas" panose="020B0609020204030204" pitchFamily="49" charset="0"/>
              </a:rPr>
              <a:t>img </a:t>
            </a:r>
            <a:r>
              <a:rPr lang="zh-CN" altLang="zh-CN" sz="1600" dirty="0">
                <a:solidFill>
                  <a:srgbClr val="174AD4"/>
                </a:solidFill>
                <a:latin typeface="Consolas" panose="020B0609020204030204" pitchFamily="49" charset="0"/>
              </a:rPr>
              <a:t>id</a:t>
            </a:r>
            <a:r>
              <a:rPr lang="zh-CN" altLang="zh-CN" sz="1600" dirty="0">
                <a:solidFill>
                  <a:srgbClr val="067D17"/>
                </a:solidFill>
                <a:latin typeface="Consolas" panose="020B0609020204030204" pitchFamily="49" charset="0"/>
              </a:rPr>
              <a:t>="light" </a:t>
            </a:r>
            <a:r>
              <a:rPr lang="zh-CN" altLang="zh-CN" sz="1600" dirty="0">
                <a:solidFill>
                  <a:srgbClr val="174AD4"/>
                </a:solidFill>
                <a:latin typeface="Consolas" panose="020B0609020204030204" pitchFamily="49" charset="0"/>
              </a:rPr>
              <a:t>src</a:t>
            </a:r>
            <a:r>
              <a:rPr lang="zh-CN" altLang="zh-CN" sz="1600" dirty="0">
                <a:solidFill>
                  <a:srgbClr val="067D17"/>
                </a:solidFill>
                <a:latin typeface="Consolas" panose="020B0609020204030204" pitchFamily="49" charset="0"/>
              </a:rPr>
              <a:t>="../img/off.gif</a:t>
            </a:r>
            <a:r>
              <a:rPr lang="zh-CN" altLang="zh-CN" sz="1600" dirty="0" smtClean="0">
                <a:solidFill>
                  <a:srgbClr val="067D17"/>
                </a:solidFill>
                <a:latin typeface="Consolas" panose="020B0609020204030204" pitchFamily="49" charset="0"/>
              </a:rPr>
              <a:t>"</a:t>
            </a:r>
            <a:r>
              <a:rPr lang="zh-CN" altLang="zh-CN" sz="1600" dirty="0" smtClean="0">
                <a:solidFill>
                  <a:srgbClr val="080808"/>
                </a:solidFill>
                <a:latin typeface="Consolas" panose="020B0609020204030204" pitchFamily="49" charset="0"/>
              </a:rPr>
              <a:t>&gt;</a:t>
            </a:r>
            <a:r>
              <a:rPr lang="zh-CN" altLang="zh-CN" sz="1600" dirty="0">
                <a:solidFill>
                  <a:srgbClr val="080808"/>
                </a:solidFill>
                <a:latin typeface="Consolas" panose="020B0609020204030204" pitchFamily="49" charset="0"/>
              </a:rPr>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&lt;</a:t>
            </a:r>
            <a:r>
              <a:rPr lang="zh-CN" altLang="zh-CN" sz="1600" dirty="0">
                <a:solidFill>
                  <a:srgbClr val="0033B3"/>
                </a:solidFill>
                <a:latin typeface="Consolas" panose="020B0609020204030204" pitchFamily="49" charset="0"/>
              </a:rPr>
              <a:t>script</a:t>
            </a:r>
            <a:r>
              <a:rPr lang="zh-CN" altLang="zh-CN" sz="1600" dirty="0" smtClean="0">
                <a:solidFill>
                  <a:srgbClr val="080808"/>
                </a:solidFill>
                <a:latin typeface="Consolas" panose="020B0609020204030204" pitchFamily="49" charset="0"/>
              </a:rPr>
              <a:t>&gt;</a:t>
            </a:r>
            <a:r>
              <a:rPr lang="zh-CN" altLang="zh-CN" sz="1600" i="1" dirty="0">
                <a:solidFill>
                  <a:srgbClr val="8C8C8C"/>
                </a:solidFill>
                <a:latin typeface="Consolas" panose="020B0609020204030204" pitchFamily="49" charset="0"/>
              </a:rPr>
              <a:t/>
            </a:r>
            <a:br>
              <a:rPr lang="zh-CN" altLang="zh-CN" sz="1600" i="1" dirty="0">
                <a:solidFill>
                  <a:srgbClr val="8C8C8C"/>
                </a:solidFill>
                <a:latin typeface="Consolas" panose="020B0609020204030204" pitchFamily="49" charset="0"/>
              </a:rPr>
            </a:br>
            <a:r>
              <a:rPr lang="zh-CN" altLang="zh-CN" sz="1600" i="1" dirty="0">
                <a:solidFill>
                  <a:srgbClr val="8C8C8C"/>
                </a:solidFill>
                <a:latin typeface="Consolas" panose="020B0609020204030204" pitchFamily="49" charset="0"/>
              </a:rPr>
              <a:t>        //1.</a:t>
            </a:r>
            <a:r>
              <a:rPr lang="zh-CN" altLang="zh-CN" sz="1600" i="1" dirty="0">
                <a:solidFill>
                  <a:srgbClr val="8C8C8C"/>
                </a:solidFill>
                <a:latin typeface="宋体" panose="02010600030101010101" pitchFamily="2" charset="-122"/>
                <a:ea typeface="宋体" panose="02010600030101010101" pitchFamily="2" charset="-122"/>
              </a:rPr>
              <a:t>获取图片对象</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en-US" altLang="zh-CN" sz="1600" i="1" dirty="0" smtClean="0">
                <a:solidFill>
                  <a:srgbClr val="8C8C8C"/>
                </a:solidFill>
                <a:latin typeface="宋体" panose="02010600030101010101" pitchFamily="2" charset="-122"/>
                <a:ea typeface="宋体" panose="02010600030101010101" pitchFamily="2" charset="-122"/>
              </a:rPr>
              <a:t> </a:t>
            </a:r>
            <a:r>
              <a:rPr lang="zh-CN" altLang="zh-CN" sz="1600" i="1" dirty="0" smtClean="0">
                <a:solidFill>
                  <a:srgbClr val="8C8C8C"/>
                </a:solidFill>
                <a:latin typeface="宋体" panose="02010600030101010101" pitchFamily="2" charset="-122"/>
                <a:ea typeface="宋体" panose="02010600030101010101" pitchFamily="2" charset="-122"/>
              </a:rPr>
              <a:t> </a:t>
            </a:r>
            <a:r>
              <a:rPr lang="zh-CN" altLang="zh-CN" sz="1600" dirty="0">
                <a:solidFill>
                  <a:srgbClr val="0033B3"/>
                </a:solidFill>
                <a:latin typeface="Consolas" panose="020B0609020204030204" pitchFamily="49" charset="0"/>
              </a:rPr>
              <a:t>var </a:t>
            </a:r>
            <a:r>
              <a:rPr lang="zh-CN" altLang="zh-CN" sz="1600" dirty="0">
                <a:solidFill>
                  <a:srgbClr val="830091"/>
                </a:solidFill>
                <a:latin typeface="Consolas" panose="020B0609020204030204" pitchFamily="49" charset="0"/>
              </a:rPr>
              <a:t>light </a:t>
            </a:r>
            <a:r>
              <a:rPr lang="zh-CN" altLang="zh-CN" sz="1600" dirty="0">
                <a:solidFill>
                  <a:srgbClr val="080808"/>
                </a:solidFill>
                <a:latin typeface="Consolas" panose="020B0609020204030204" pitchFamily="49" charset="0"/>
              </a:rPr>
              <a:t>= </a:t>
            </a:r>
            <a:r>
              <a:rPr lang="zh-CN" altLang="zh-CN" sz="1600" dirty="0">
                <a:solidFill>
                  <a:srgbClr val="830091"/>
                </a:solidFill>
                <a:latin typeface="Consolas" panose="020B0609020204030204" pitchFamily="49" charset="0"/>
              </a:rPr>
              <a:t>document</a:t>
            </a:r>
            <a:r>
              <a:rPr lang="zh-CN" altLang="zh-CN" sz="1600" dirty="0">
                <a:solidFill>
                  <a:srgbClr val="080808"/>
                </a:solidFill>
                <a:latin typeface="Consolas" panose="020B0609020204030204" pitchFamily="49" charset="0"/>
              </a:rPr>
              <a:t>.</a:t>
            </a:r>
            <a:r>
              <a:rPr lang="zh-CN" altLang="zh-CN" sz="1600" dirty="0">
                <a:solidFill>
                  <a:srgbClr val="7A7A43"/>
                </a:solidFill>
                <a:latin typeface="Consolas" panose="020B0609020204030204" pitchFamily="49" charset="0"/>
              </a:rPr>
              <a:t>getElementById</a:t>
            </a:r>
            <a:r>
              <a:rPr lang="zh-CN" altLang="zh-CN" sz="1600" dirty="0">
                <a:solidFill>
                  <a:srgbClr val="080808"/>
                </a:solidFill>
                <a:latin typeface="Consolas" panose="020B0609020204030204" pitchFamily="49" charset="0"/>
              </a:rPr>
              <a:t>(</a:t>
            </a:r>
            <a:r>
              <a:rPr lang="zh-CN" altLang="zh-CN" sz="1600" dirty="0">
                <a:solidFill>
                  <a:srgbClr val="067D17"/>
                </a:solidFill>
                <a:latin typeface="Consolas" panose="020B0609020204030204" pitchFamily="49" charset="0"/>
              </a:rPr>
              <a:t>"light"</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var </a:t>
            </a:r>
            <a:r>
              <a:rPr lang="zh-CN" altLang="zh-CN" sz="1600" dirty="0">
                <a:solidFill>
                  <a:srgbClr val="830091"/>
                </a:solidFill>
                <a:latin typeface="Consolas" panose="020B0609020204030204" pitchFamily="49" charset="0"/>
              </a:rPr>
              <a:t>flag </a:t>
            </a: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false</a:t>
            </a:r>
            <a:r>
              <a:rPr lang="zh-CN" altLang="zh-CN" sz="1600" dirty="0">
                <a:solidFill>
                  <a:srgbClr val="080808"/>
                </a:solidFill>
                <a:latin typeface="Consolas" panose="020B0609020204030204" pitchFamily="49" charset="0"/>
              </a:rPr>
              <a:t>;</a:t>
            </a:r>
            <a:r>
              <a:rPr lang="zh-CN" altLang="zh-CN" sz="1600" i="1" dirty="0">
                <a:solidFill>
                  <a:srgbClr val="8C8C8C"/>
                </a:solidFill>
                <a:latin typeface="Consolas" panose="020B0609020204030204" pitchFamily="49" charset="0"/>
              </a:rPr>
              <a:t>//</a:t>
            </a:r>
            <a:r>
              <a:rPr lang="zh-CN" altLang="zh-CN" sz="1600" i="1" dirty="0">
                <a:solidFill>
                  <a:srgbClr val="8C8C8C"/>
                </a:solidFill>
                <a:latin typeface="宋体" panose="02010600030101010101" pitchFamily="2" charset="-122"/>
                <a:ea typeface="宋体" panose="02010600030101010101" pitchFamily="2" charset="-122"/>
              </a:rPr>
              <a:t>代表灯是灭的。</a:t>
            </a:r>
            <a:r>
              <a:rPr lang="zh-CN" altLang="zh-CN" sz="1600" i="1" dirty="0">
                <a:solidFill>
                  <a:srgbClr val="8C8C8C"/>
                </a:solidFill>
                <a:latin typeface="Consolas" panose="020B0609020204030204" pitchFamily="49" charset="0"/>
              </a:rPr>
              <a:t> off</a:t>
            </a:r>
            <a:r>
              <a:rPr lang="zh-CN" altLang="zh-CN" sz="1600" i="1" dirty="0">
                <a:solidFill>
                  <a:srgbClr val="8C8C8C"/>
                </a:solidFill>
                <a:latin typeface="宋体" panose="02010600030101010101" pitchFamily="2" charset="-122"/>
                <a:ea typeface="宋体" panose="02010600030101010101" pitchFamily="2" charset="-122"/>
              </a:rPr>
              <a:t>图片</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en-US" altLang="zh-CN" sz="1600" i="1" dirty="0" smtClean="0">
                <a:solidFill>
                  <a:srgbClr val="8C8C8C"/>
                </a:solidFill>
                <a:latin typeface="宋体" panose="02010600030101010101" pitchFamily="2" charset="-122"/>
                <a:ea typeface="宋体" panose="02010600030101010101" pitchFamily="2" charset="-122"/>
              </a:rPr>
              <a:t> </a:t>
            </a:r>
            <a:r>
              <a:rPr lang="zh-CN" altLang="zh-CN" sz="1600" i="1" dirty="0" smtClean="0">
                <a:solidFill>
                  <a:srgbClr val="8C8C8C"/>
                </a:solidFill>
                <a:latin typeface="宋体" panose="02010600030101010101" pitchFamily="2" charset="-122"/>
                <a:ea typeface="宋体" panose="02010600030101010101" pitchFamily="2" charset="-122"/>
              </a:rPr>
              <a:t> </a:t>
            </a:r>
            <a:r>
              <a:rPr lang="zh-CN" altLang="zh-CN" sz="1600" i="1" dirty="0">
                <a:solidFill>
                  <a:srgbClr val="8C8C8C"/>
                </a:solidFill>
                <a:latin typeface="Consolas" panose="020B0609020204030204" pitchFamily="49" charset="0"/>
              </a:rPr>
              <a:t>//2.</a:t>
            </a:r>
            <a:r>
              <a:rPr lang="zh-CN" altLang="zh-CN" sz="1600" i="1" dirty="0">
                <a:solidFill>
                  <a:srgbClr val="8C8C8C"/>
                </a:solidFill>
                <a:latin typeface="宋体" panose="02010600030101010101" pitchFamily="2" charset="-122"/>
                <a:ea typeface="宋体" panose="02010600030101010101" pitchFamily="2" charset="-122"/>
              </a:rPr>
              <a:t>绑定单击事件</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en-US" altLang="zh-CN" sz="1600" i="1" dirty="0" smtClean="0">
                <a:solidFill>
                  <a:srgbClr val="8C8C8C"/>
                </a:solidFill>
                <a:latin typeface="宋体" panose="02010600030101010101" pitchFamily="2" charset="-122"/>
                <a:ea typeface="宋体" panose="02010600030101010101" pitchFamily="2" charset="-122"/>
              </a:rPr>
              <a:t> </a:t>
            </a:r>
            <a:r>
              <a:rPr lang="zh-CN" altLang="zh-CN" sz="1600" dirty="0" smtClean="0">
                <a:solidFill>
                  <a:srgbClr val="830091"/>
                </a:solidFill>
                <a:latin typeface="Consolas" panose="020B0609020204030204" pitchFamily="49" charset="0"/>
              </a:rPr>
              <a:t>light</a:t>
            </a:r>
            <a:r>
              <a:rPr lang="zh-CN" altLang="zh-CN" sz="1600" dirty="0">
                <a:solidFill>
                  <a:srgbClr val="080808"/>
                </a:solidFill>
                <a:latin typeface="Consolas" panose="020B0609020204030204" pitchFamily="49" charset="0"/>
              </a:rPr>
              <a:t>.</a:t>
            </a:r>
            <a:r>
              <a:rPr lang="zh-CN" altLang="zh-CN" sz="1600" dirty="0">
                <a:solidFill>
                  <a:srgbClr val="871094"/>
                </a:solidFill>
                <a:latin typeface="Consolas" panose="020B0609020204030204" pitchFamily="49" charset="0"/>
              </a:rPr>
              <a:t>onclick </a:t>
            </a: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function </a:t>
            </a:r>
            <a:r>
              <a:rPr lang="zh-CN" altLang="zh-CN" sz="1600" dirty="0">
                <a:solidFill>
                  <a:srgbClr val="080808"/>
                </a:solidFill>
                <a:latin typeface="Consolas" panose="020B0609020204030204" pitchFamily="49" charset="0"/>
              </a:rPr>
              <a:t>()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if </a:t>
            </a:r>
            <a:r>
              <a:rPr lang="zh-CN" altLang="zh-CN" sz="1600" dirty="0">
                <a:solidFill>
                  <a:srgbClr val="080808"/>
                </a:solidFill>
                <a:latin typeface="Consolas" panose="020B0609020204030204" pitchFamily="49" charset="0"/>
              </a:rPr>
              <a:t>(</a:t>
            </a:r>
            <a:r>
              <a:rPr lang="zh-CN" altLang="zh-CN" sz="1600" dirty="0">
                <a:solidFill>
                  <a:srgbClr val="830091"/>
                </a:solidFill>
                <a:latin typeface="Consolas" panose="020B0609020204030204" pitchFamily="49" charset="0"/>
              </a:rPr>
              <a:t>flag</a:t>
            </a:r>
            <a:r>
              <a:rPr lang="zh-CN" altLang="zh-CN" sz="1600" dirty="0">
                <a:solidFill>
                  <a:srgbClr val="080808"/>
                </a:solidFill>
                <a:latin typeface="Consolas" panose="020B0609020204030204" pitchFamily="49" charset="0"/>
              </a:rPr>
              <a:t>) {</a:t>
            </a:r>
            <a:r>
              <a:rPr lang="zh-CN" altLang="zh-CN" sz="1600" i="1" dirty="0">
                <a:solidFill>
                  <a:srgbClr val="8C8C8C"/>
                </a:solidFill>
                <a:latin typeface="Consolas" panose="020B0609020204030204" pitchFamily="49" charset="0"/>
              </a:rPr>
              <a:t>//</a:t>
            </a:r>
            <a:r>
              <a:rPr lang="zh-CN" altLang="zh-CN" sz="1600" i="1" dirty="0">
                <a:solidFill>
                  <a:srgbClr val="8C8C8C"/>
                </a:solidFill>
                <a:latin typeface="宋体" panose="02010600030101010101" pitchFamily="2" charset="-122"/>
                <a:ea typeface="宋体" panose="02010600030101010101" pitchFamily="2" charset="-122"/>
              </a:rPr>
              <a:t>判断如果灯是开的，则灭掉</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zh-CN" altLang="zh-CN" sz="1600" dirty="0">
                <a:solidFill>
                  <a:srgbClr val="830091"/>
                </a:solidFill>
                <a:latin typeface="Consolas" panose="020B0609020204030204" pitchFamily="49" charset="0"/>
              </a:rPr>
              <a:t>light</a:t>
            </a:r>
            <a:r>
              <a:rPr lang="zh-CN" altLang="zh-CN" sz="1600" dirty="0">
                <a:solidFill>
                  <a:srgbClr val="080808"/>
                </a:solidFill>
                <a:latin typeface="Consolas" panose="020B0609020204030204" pitchFamily="49" charset="0"/>
              </a:rPr>
              <a:t>.</a:t>
            </a:r>
            <a:r>
              <a:rPr lang="zh-CN" altLang="zh-CN" sz="1600" dirty="0">
                <a:solidFill>
                  <a:srgbClr val="871094"/>
                </a:solidFill>
                <a:latin typeface="Consolas" panose="020B0609020204030204" pitchFamily="49" charset="0"/>
              </a:rPr>
              <a:t>src </a:t>
            </a:r>
            <a:r>
              <a:rPr lang="zh-CN" altLang="zh-CN" sz="1600" dirty="0">
                <a:solidFill>
                  <a:srgbClr val="080808"/>
                </a:solidFill>
                <a:latin typeface="Consolas" panose="020B0609020204030204" pitchFamily="49" charset="0"/>
              </a:rPr>
              <a:t>= </a:t>
            </a:r>
            <a:r>
              <a:rPr lang="zh-CN" altLang="zh-CN" sz="1600" dirty="0">
                <a:solidFill>
                  <a:srgbClr val="067D17"/>
                </a:solidFill>
                <a:latin typeface="Consolas" panose="020B0609020204030204" pitchFamily="49" charset="0"/>
              </a:rPr>
              <a:t>"img/off.gif"</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dirty="0">
                <a:solidFill>
                  <a:srgbClr val="830091"/>
                </a:solidFill>
                <a:latin typeface="Consolas" panose="020B0609020204030204" pitchFamily="49" charset="0"/>
              </a:rPr>
              <a:t>flag </a:t>
            </a: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false</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 </a:t>
            </a:r>
            <a:r>
              <a:rPr lang="zh-CN" altLang="zh-CN" sz="1600" dirty="0">
                <a:solidFill>
                  <a:srgbClr val="0033B3"/>
                </a:solidFill>
                <a:latin typeface="Consolas" panose="020B0609020204030204" pitchFamily="49" charset="0"/>
              </a:rPr>
              <a:t>else </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i="1" dirty="0">
                <a:solidFill>
                  <a:srgbClr val="8C8C8C"/>
                </a:solidFill>
                <a:latin typeface="Consolas" panose="020B0609020204030204" pitchFamily="49" charset="0"/>
              </a:rPr>
              <a:t>//</a:t>
            </a:r>
            <a:r>
              <a:rPr lang="zh-CN" altLang="zh-CN" sz="1600" i="1" dirty="0">
                <a:solidFill>
                  <a:srgbClr val="8C8C8C"/>
                </a:solidFill>
                <a:latin typeface="宋体" panose="02010600030101010101" pitchFamily="2" charset="-122"/>
                <a:ea typeface="宋体" panose="02010600030101010101" pitchFamily="2" charset="-122"/>
              </a:rPr>
              <a:t>如果灯是灭的，则打开</a:t>
            </a:r>
            <a:br>
              <a:rPr lang="zh-CN" altLang="zh-CN" sz="1600" i="1" dirty="0">
                <a:solidFill>
                  <a:srgbClr val="8C8C8C"/>
                </a:solidFill>
                <a:latin typeface="宋体" panose="02010600030101010101" pitchFamily="2" charset="-122"/>
                <a:ea typeface="宋体" panose="02010600030101010101" pitchFamily="2" charset="-122"/>
              </a:rPr>
            </a:br>
            <a:r>
              <a:rPr lang="zh-CN" altLang="zh-CN" sz="1600" i="1" dirty="0">
                <a:solidFill>
                  <a:srgbClr val="8C8C8C"/>
                </a:solidFill>
                <a:latin typeface="宋体" panose="02010600030101010101" pitchFamily="2" charset="-122"/>
                <a:ea typeface="宋体" panose="02010600030101010101" pitchFamily="2" charset="-122"/>
              </a:rPr>
              <a:t>                </a:t>
            </a:r>
            <a:r>
              <a:rPr lang="zh-CN" altLang="zh-CN" sz="1600" dirty="0">
                <a:solidFill>
                  <a:srgbClr val="830091"/>
                </a:solidFill>
                <a:latin typeface="Consolas" panose="020B0609020204030204" pitchFamily="49" charset="0"/>
              </a:rPr>
              <a:t>light</a:t>
            </a:r>
            <a:r>
              <a:rPr lang="zh-CN" altLang="zh-CN" sz="1600" dirty="0">
                <a:solidFill>
                  <a:srgbClr val="080808"/>
                </a:solidFill>
                <a:latin typeface="Consolas" panose="020B0609020204030204" pitchFamily="49" charset="0"/>
              </a:rPr>
              <a:t>.</a:t>
            </a:r>
            <a:r>
              <a:rPr lang="zh-CN" altLang="zh-CN" sz="1600" dirty="0">
                <a:solidFill>
                  <a:srgbClr val="871094"/>
                </a:solidFill>
                <a:latin typeface="Consolas" panose="020B0609020204030204" pitchFamily="49" charset="0"/>
              </a:rPr>
              <a:t>src </a:t>
            </a:r>
            <a:r>
              <a:rPr lang="zh-CN" altLang="zh-CN" sz="1600" dirty="0">
                <a:solidFill>
                  <a:srgbClr val="080808"/>
                </a:solidFill>
                <a:latin typeface="Consolas" panose="020B0609020204030204" pitchFamily="49" charset="0"/>
              </a:rPr>
              <a:t>= </a:t>
            </a:r>
            <a:r>
              <a:rPr lang="zh-CN" altLang="zh-CN" sz="1600" dirty="0">
                <a:solidFill>
                  <a:srgbClr val="067D17"/>
                </a:solidFill>
                <a:latin typeface="Consolas" panose="020B0609020204030204" pitchFamily="49" charset="0"/>
              </a:rPr>
              <a:t>"img/on.gif"</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r>
              <a:rPr lang="zh-CN" altLang="zh-CN" sz="1600" dirty="0">
                <a:solidFill>
                  <a:srgbClr val="830091"/>
                </a:solidFill>
                <a:latin typeface="Consolas" panose="020B0609020204030204" pitchFamily="49" charset="0"/>
              </a:rPr>
              <a:t>flag </a:t>
            </a:r>
            <a:r>
              <a:rPr lang="zh-CN" altLang="zh-CN" sz="1600" dirty="0">
                <a:solidFill>
                  <a:srgbClr val="080808"/>
                </a:solidFill>
                <a:latin typeface="Consolas" panose="020B0609020204030204" pitchFamily="49" charset="0"/>
              </a:rPr>
              <a:t>= </a:t>
            </a:r>
            <a:r>
              <a:rPr lang="zh-CN" altLang="zh-CN" sz="1600" dirty="0">
                <a:solidFill>
                  <a:srgbClr val="0033B3"/>
                </a:solidFill>
                <a:latin typeface="Consolas" panose="020B0609020204030204" pitchFamily="49" charset="0"/>
              </a:rPr>
              <a:t>true</a:t>
            </a:r>
            <a:r>
              <a:rPr lang="zh-CN" altLang="zh-CN" sz="1600" dirty="0">
                <a:solidFill>
                  <a:srgbClr val="080808"/>
                </a:solidFill>
                <a:latin typeface="Consolas" panose="020B0609020204030204" pitchFamily="49" charset="0"/>
              </a:rPr>
              <a: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    &lt;/</a:t>
            </a:r>
            <a:r>
              <a:rPr lang="zh-CN" altLang="zh-CN" sz="1600" dirty="0">
                <a:solidFill>
                  <a:srgbClr val="0033B3"/>
                </a:solidFill>
                <a:latin typeface="Consolas" panose="020B0609020204030204" pitchFamily="49" charset="0"/>
              </a:rPr>
              <a:t>script</a:t>
            </a:r>
            <a:r>
              <a:rPr lang="zh-CN" altLang="zh-CN" sz="1600" dirty="0">
                <a:solidFill>
                  <a:srgbClr val="080808"/>
                </a:solidFill>
                <a:latin typeface="Consolas" panose="020B0609020204030204" pitchFamily="49" charset="0"/>
              </a:rPr>
              <a:t>&gt;</a:t>
            </a:r>
            <a:br>
              <a:rPr lang="zh-CN" altLang="zh-CN" sz="1600" dirty="0">
                <a:solidFill>
                  <a:srgbClr val="080808"/>
                </a:solidFill>
                <a:latin typeface="Consolas" panose="020B0609020204030204" pitchFamily="49" charset="0"/>
              </a:rPr>
            </a:br>
            <a:r>
              <a:rPr lang="zh-CN" altLang="zh-CN" sz="1600" dirty="0">
                <a:solidFill>
                  <a:srgbClr val="080808"/>
                </a:solidFill>
                <a:latin typeface="Consolas" panose="020B0609020204030204" pitchFamily="49" charset="0"/>
              </a:rPr>
              <a:t>&lt;/</a:t>
            </a:r>
            <a:r>
              <a:rPr lang="zh-CN" altLang="zh-CN" sz="1600" dirty="0">
                <a:solidFill>
                  <a:srgbClr val="0033B3"/>
                </a:solidFill>
                <a:latin typeface="Consolas" panose="020B0609020204030204" pitchFamily="49" charset="0"/>
              </a:rPr>
              <a:t>body</a:t>
            </a:r>
            <a:r>
              <a:rPr lang="zh-CN" altLang="zh-CN" sz="1600" dirty="0">
                <a:solidFill>
                  <a:srgbClr val="080808"/>
                </a:solidFill>
                <a:latin typeface="Consolas" panose="020B0609020204030204" pitchFamily="49" charset="0"/>
              </a:rPr>
              <a:t>&gt;</a:t>
            </a:r>
            <a:endParaRPr lang="zh-CN" altLang="zh-CN" sz="2400" dirty="0">
              <a:latin typeface="Arial" panose="020B0604020202020204" pitchFamily="34" charset="0"/>
            </a:endParaRPr>
          </a:p>
          <a:p>
            <a:r>
              <a:rPr lang="zh-CN" altLang="en-US" sz="1600" dirty="0">
                <a:latin typeface="微软雅黑" panose="020B0503020204020204" pitchFamily="34" charset="-122"/>
                <a:ea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319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3. </a:t>
            </a:r>
            <a:r>
              <a:rPr lang="zh-CN" altLang="en-US" sz="2800" b="1" dirty="0" smtClean="0"/>
              <a:t>操作元素</a:t>
            </a:r>
            <a:r>
              <a:rPr lang="en-US" altLang="zh-CN" sz="2800" b="1" dirty="0" smtClean="0"/>
              <a:t/>
            </a:r>
            <a:br>
              <a:rPr lang="en-US" altLang="zh-CN" sz="2800" b="1" dirty="0" smtClean="0"/>
            </a:br>
            <a:r>
              <a:rPr lang="en-US" altLang="zh-CN" sz="2400" dirty="0">
                <a:solidFill>
                  <a:schemeClr val="tx1"/>
                </a:solidFill>
              </a:rPr>
              <a:t>DOM</a:t>
            </a:r>
            <a:r>
              <a:rPr lang="zh-CN" altLang="en-US" sz="2400" dirty="0">
                <a:solidFill>
                  <a:schemeClr val="tx1"/>
                </a:solidFill>
              </a:rPr>
              <a:t>改变元素内容</a:t>
            </a:r>
            <a:r>
              <a:rPr lang="zh-CN" altLang="en-US" sz="2400" dirty="0" smtClean="0">
                <a:solidFill>
                  <a:schemeClr val="tx1"/>
                </a:solidFill>
              </a:rPr>
              <a:t>、元素属性及样式</a:t>
            </a:r>
            <a:r>
              <a:rPr lang="zh-CN" altLang="en-US" sz="2400" dirty="0">
                <a:solidFill>
                  <a:schemeClr val="tx1"/>
                </a:solidFill>
              </a:rPr>
              <a:t>属性操作</a:t>
            </a:r>
          </a:p>
        </p:txBody>
      </p:sp>
    </p:spTree>
    <p:extLst>
      <p:ext uri="{BB962C8B-B14F-4D97-AF65-F5344CB8AC3E}">
        <p14:creationId xmlns:p14="http://schemas.microsoft.com/office/powerpoint/2010/main" val="3193519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smtClean="0"/>
              <a:t>改变</a:t>
            </a:r>
            <a:r>
              <a:rPr lang="zh-CN" altLang="en-US" dirty="0"/>
              <a:t>元素</a:t>
            </a:r>
            <a:r>
              <a:rPr lang="zh-CN" altLang="en-US" dirty="0" smtClean="0"/>
              <a:t>内容（获取</a:t>
            </a:r>
            <a:r>
              <a:rPr lang="zh-CN" altLang="en-US" dirty="0"/>
              <a:t>或设置）</a:t>
            </a:r>
          </a:p>
        </p:txBody>
      </p:sp>
      <p:sp>
        <p:nvSpPr>
          <p:cNvPr id="3" name="内容占位符 2"/>
          <p:cNvSpPr>
            <a:spLocks noGrp="1"/>
          </p:cNvSpPr>
          <p:nvPr>
            <p:ph idx="1"/>
          </p:nvPr>
        </p:nvSpPr>
        <p:spPr/>
        <p:txBody>
          <a:bodyPr/>
          <a:lstStyle/>
          <a:p>
            <a:r>
              <a:rPr lang="en-US" altLang="zh-CN" dirty="0" err="1"/>
              <a:t>element.</a:t>
            </a:r>
            <a:r>
              <a:rPr lang="en-US" altLang="zh-CN" dirty="0" err="1">
                <a:solidFill>
                  <a:srgbClr val="0000FF"/>
                </a:solidFill>
              </a:rPr>
              <a:t>innerText</a:t>
            </a:r>
            <a:endParaRPr lang="en-US" altLang="zh-CN" dirty="0">
              <a:solidFill>
                <a:srgbClr val="0000FF"/>
              </a:solidFill>
            </a:endParaRPr>
          </a:p>
          <a:p>
            <a:pPr lvl="1"/>
            <a:r>
              <a:rPr lang="zh-CN" altLang="en-US" dirty="0" smtClean="0"/>
              <a:t>改变元素从</a:t>
            </a:r>
            <a:r>
              <a:rPr lang="zh-CN" altLang="en-US" dirty="0"/>
              <a:t>起始位置到终止位置的内容</a:t>
            </a:r>
            <a:r>
              <a:rPr lang="en-US" altLang="zh-CN" dirty="0"/>
              <a:t>, </a:t>
            </a:r>
            <a:r>
              <a:rPr lang="zh-CN" altLang="en-US" dirty="0"/>
              <a:t>但它去除 </a:t>
            </a:r>
            <a:r>
              <a:rPr lang="en-US" altLang="zh-CN" dirty="0"/>
              <a:t>html </a:t>
            </a:r>
            <a:r>
              <a:rPr lang="zh-CN" altLang="en-US" dirty="0" smtClean="0"/>
              <a:t>标签</a:t>
            </a:r>
            <a:r>
              <a:rPr lang="en-US" altLang="zh-CN" dirty="0"/>
              <a:t>,</a:t>
            </a:r>
            <a:r>
              <a:rPr lang="zh-CN" altLang="en-US" dirty="0" smtClean="0"/>
              <a:t>同时</a:t>
            </a:r>
            <a:r>
              <a:rPr lang="zh-CN" altLang="en-US" dirty="0"/>
              <a:t>空格和换行也会去掉</a:t>
            </a:r>
          </a:p>
          <a:p>
            <a:r>
              <a:rPr lang="en-US" altLang="zh-CN" dirty="0" err="1" smtClean="0"/>
              <a:t>element.</a:t>
            </a:r>
            <a:r>
              <a:rPr lang="en-US" altLang="zh-CN" dirty="0" err="1" smtClean="0">
                <a:solidFill>
                  <a:srgbClr val="0000FF"/>
                </a:solidFill>
              </a:rPr>
              <a:t>innerHTML</a:t>
            </a:r>
            <a:endParaRPr lang="en-US" altLang="zh-CN" dirty="0">
              <a:solidFill>
                <a:srgbClr val="0000FF"/>
              </a:solidFill>
            </a:endParaRPr>
          </a:p>
          <a:p>
            <a:pPr lvl="1"/>
            <a:r>
              <a:rPr lang="zh-CN" altLang="en-US" dirty="0"/>
              <a:t>改变元素</a:t>
            </a:r>
            <a:r>
              <a:rPr lang="zh-CN" altLang="en-US" dirty="0" smtClean="0"/>
              <a:t>起始</a:t>
            </a:r>
            <a:r>
              <a:rPr lang="zh-CN" altLang="en-US" dirty="0"/>
              <a:t>位置到终止位置的全部内容，包括 </a:t>
            </a:r>
            <a:r>
              <a:rPr lang="en-US" altLang="zh-CN" dirty="0"/>
              <a:t>html </a:t>
            </a:r>
            <a:r>
              <a:rPr lang="zh-CN" altLang="en-US" dirty="0"/>
              <a:t>标签，同时保留空格和换行</a:t>
            </a:r>
          </a:p>
          <a:p>
            <a:endParaRPr lang="zh-CN" altLang="en-US" dirty="0"/>
          </a:p>
        </p:txBody>
      </p:sp>
    </p:spTree>
    <p:extLst>
      <p:ext uri="{BB962C8B-B14F-4D97-AF65-F5344CB8AC3E}">
        <p14:creationId xmlns:p14="http://schemas.microsoft.com/office/powerpoint/2010/main" val="133533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操作元素的属性</a:t>
            </a:r>
            <a:endParaRPr lang="zh-CN" altLang="en-US" dirty="0"/>
          </a:p>
        </p:txBody>
      </p:sp>
      <p:sp>
        <p:nvSpPr>
          <p:cNvPr id="3" name="内容占位符 2"/>
          <p:cNvSpPr>
            <a:spLocks noGrp="1"/>
          </p:cNvSpPr>
          <p:nvPr>
            <p:ph idx="1"/>
          </p:nvPr>
        </p:nvSpPr>
        <p:spPr/>
        <p:txBody>
          <a:bodyPr/>
          <a:lstStyle/>
          <a:p>
            <a:r>
              <a:rPr lang="zh-CN" altLang="en-US" dirty="0" smtClean="0"/>
              <a:t>可以获取</a:t>
            </a:r>
            <a:r>
              <a:rPr lang="zh-CN" altLang="en-US" dirty="0"/>
              <a:t>属性的</a:t>
            </a:r>
            <a:r>
              <a:rPr lang="zh-CN" altLang="en-US" dirty="0" smtClean="0"/>
              <a:t>值，并设置属性值：格式</a:t>
            </a:r>
            <a:endParaRPr lang="zh-CN" altLang="en-US" dirty="0"/>
          </a:p>
          <a:p>
            <a:pPr lvl="1"/>
            <a:r>
              <a:rPr lang="zh-CN" altLang="en-US" dirty="0" smtClean="0"/>
              <a:t>元素</a:t>
            </a:r>
            <a:r>
              <a:rPr lang="zh-CN" altLang="en-US" dirty="0"/>
              <a:t>对象</a:t>
            </a:r>
            <a:r>
              <a:rPr lang="en-US" altLang="zh-CN" dirty="0"/>
              <a:t>.</a:t>
            </a:r>
            <a:r>
              <a:rPr lang="zh-CN" altLang="en-US" dirty="0"/>
              <a:t>属性名 </a:t>
            </a:r>
            <a:r>
              <a:rPr lang="en-US" altLang="zh-CN" dirty="0"/>
              <a:t>= </a:t>
            </a:r>
            <a:r>
              <a:rPr lang="zh-CN" altLang="en-US" dirty="0" smtClean="0"/>
              <a:t>值</a:t>
            </a:r>
            <a:endParaRPr lang="en-US" altLang="zh-CN" dirty="0" smtClean="0"/>
          </a:p>
          <a:p>
            <a:r>
              <a:rPr lang="zh-CN" altLang="en-US" dirty="0"/>
              <a:t>常用元素的属性操作</a:t>
            </a:r>
            <a:endParaRPr lang="en-US" altLang="zh-CN" dirty="0" smtClean="0"/>
          </a:p>
          <a:p>
            <a:pPr lvl="1"/>
            <a:r>
              <a:rPr lang="en-US" altLang="zh-CN" dirty="0" smtClean="0"/>
              <a:t>innerText</a:t>
            </a:r>
            <a:r>
              <a:rPr lang="zh-CN" altLang="en-US" dirty="0"/>
              <a:t>、</a:t>
            </a:r>
            <a:r>
              <a:rPr lang="en-US" altLang="zh-CN" dirty="0" err="1"/>
              <a:t>innerHTML</a:t>
            </a:r>
            <a:r>
              <a:rPr lang="en-US" altLang="zh-CN" dirty="0"/>
              <a:t> </a:t>
            </a:r>
            <a:r>
              <a:rPr lang="zh-CN" altLang="en-US" dirty="0"/>
              <a:t>改变元素</a:t>
            </a:r>
            <a:r>
              <a:rPr lang="zh-CN" altLang="en-US" dirty="0" smtClean="0"/>
              <a:t>内容</a:t>
            </a:r>
            <a:endParaRPr lang="en-US" altLang="zh-CN" dirty="0" smtClean="0"/>
          </a:p>
          <a:p>
            <a:pPr lvl="1"/>
            <a:r>
              <a:rPr lang="en-US" altLang="zh-CN" dirty="0" err="1"/>
              <a:t>src</a:t>
            </a:r>
            <a:r>
              <a:rPr lang="zh-CN" altLang="en-US" dirty="0"/>
              <a:t>、</a:t>
            </a:r>
            <a:r>
              <a:rPr lang="en-US" altLang="zh-CN" dirty="0" err="1" smtClean="0"/>
              <a:t>href</a:t>
            </a:r>
            <a:r>
              <a:rPr lang="en-US" altLang="zh-CN" dirty="0" smtClean="0"/>
              <a:t> </a:t>
            </a:r>
            <a:r>
              <a:rPr lang="zh-CN" altLang="en-US" dirty="0" smtClean="0"/>
              <a:t>改变</a:t>
            </a:r>
            <a:r>
              <a:rPr lang="en-US" altLang="zh-CN" dirty="0" smtClean="0"/>
              <a:t>URL</a:t>
            </a:r>
          </a:p>
          <a:p>
            <a:pPr lvl="1"/>
            <a:r>
              <a:rPr lang="en-US" altLang="zh-CN" dirty="0"/>
              <a:t>id</a:t>
            </a:r>
            <a:r>
              <a:rPr lang="zh-CN" altLang="en-US" dirty="0"/>
              <a:t>、</a:t>
            </a:r>
            <a:r>
              <a:rPr lang="en-US" altLang="zh-CN" dirty="0"/>
              <a:t>alt</a:t>
            </a:r>
            <a:r>
              <a:rPr lang="zh-CN" altLang="en-US" dirty="0"/>
              <a:t>、</a:t>
            </a:r>
            <a:r>
              <a:rPr lang="en-US" altLang="zh-CN" dirty="0" smtClean="0"/>
              <a:t>title</a:t>
            </a:r>
          </a:p>
          <a:p>
            <a:r>
              <a:rPr lang="zh-CN" altLang="en-US" dirty="0"/>
              <a:t>表单元素的属性</a:t>
            </a:r>
            <a:r>
              <a:rPr lang="zh-CN" altLang="en-US" dirty="0" smtClean="0"/>
              <a:t>操作</a:t>
            </a:r>
            <a:endParaRPr lang="en-US" altLang="zh-CN" dirty="0" smtClean="0"/>
          </a:p>
          <a:p>
            <a:pPr lvl="1"/>
            <a:r>
              <a:rPr lang="en-US" altLang="zh-CN" dirty="0"/>
              <a:t>type</a:t>
            </a:r>
            <a:r>
              <a:rPr lang="zh-CN" altLang="en-US" dirty="0"/>
              <a:t>、</a:t>
            </a:r>
            <a:r>
              <a:rPr lang="en-US" altLang="zh-CN" dirty="0"/>
              <a:t>value</a:t>
            </a:r>
            <a:r>
              <a:rPr lang="zh-CN" altLang="en-US" dirty="0"/>
              <a:t>、</a:t>
            </a:r>
            <a:r>
              <a:rPr lang="en-US" altLang="zh-CN" dirty="0"/>
              <a:t>checked</a:t>
            </a:r>
            <a:r>
              <a:rPr lang="zh-CN" altLang="en-US" dirty="0"/>
              <a:t>、</a:t>
            </a:r>
            <a:r>
              <a:rPr lang="en-US" altLang="zh-CN" dirty="0"/>
              <a:t>selected</a:t>
            </a:r>
            <a:r>
              <a:rPr lang="zh-CN" altLang="en-US" dirty="0"/>
              <a:t>、</a:t>
            </a:r>
            <a:r>
              <a:rPr lang="en-US" altLang="zh-CN" dirty="0"/>
              <a:t>disabled</a:t>
            </a:r>
          </a:p>
          <a:p>
            <a:pPr lvl="1"/>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923288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a:t>样式属性操作</a:t>
            </a:r>
          </a:p>
        </p:txBody>
      </p:sp>
      <p:sp>
        <p:nvSpPr>
          <p:cNvPr id="3" name="内容占位符 2"/>
          <p:cNvSpPr>
            <a:spLocks noGrp="1"/>
          </p:cNvSpPr>
          <p:nvPr>
            <p:ph idx="1"/>
          </p:nvPr>
        </p:nvSpPr>
        <p:spPr/>
        <p:txBody>
          <a:bodyPr/>
          <a:lstStyle/>
          <a:p>
            <a:r>
              <a:rPr lang="en-US" altLang="zh-CN" dirty="0" smtClean="0"/>
              <a:t>DOM</a:t>
            </a:r>
            <a:r>
              <a:rPr lang="zh-CN" altLang="en-US" dirty="0" smtClean="0"/>
              <a:t>有两种方式操作样式</a:t>
            </a:r>
            <a:endParaRPr lang="en-US" altLang="zh-CN" dirty="0" smtClean="0"/>
          </a:p>
          <a:p>
            <a:pPr lvl="1"/>
            <a:r>
              <a:rPr lang="en-US" altLang="zh-CN" dirty="0" err="1" smtClean="0"/>
              <a:t>element.style</a:t>
            </a:r>
            <a:r>
              <a:rPr lang="en-US" altLang="zh-CN" dirty="0" smtClean="0"/>
              <a:t>     </a:t>
            </a:r>
            <a:r>
              <a:rPr lang="zh-CN" altLang="en-US" dirty="0"/>
              <a:t>行内样式</a:t>
            </a:r>
            <a:r>
              <a:rPr lang="zh-CN" altLang="en-US" dirty="0" smtClean="0"/>
              <a:t>操作</a:t>
            </a:r>
            <a:endParaRPr lang="zh-CN" altLang="en-US" dirty="0"/>
          </a:p>
          <a:p>
            <a:pPr lvl="1"/>
            <a:r>
              <a:rPr lang="en-US" altLang="zh-CN" dirty="0" err="1" smtClean="0"/>
              <a:t>element.className</a:t>
            </a:r>
            <a:r>
              <a:rPr lang="en-US" altLang="zh-CN" dirty="0" smtClean="0"/>
              <a:t> </a:t>
            </a:r>
            <a:r>
              <a:rPr lang="zh-CN" altLang="en-US" dirty="0"/>
              <a:t>类名样式操作</a:t>
            </a:r>
          </a:p>
          <a:p>
            <a:r>
              <a:rPr lang="zh-CN" altLang="en-US" dirty="0"/>
              <a:t>注意：</a:t>
            </a:r>
          </a:p>
          <a:p>
            <a:pPr lvl="1"/>
            <a:r>
              <a:rPr lang="en-US" altLang="zh-CN" dirty="0" smtClean="0"/>
              <a:t>JS </a:t>
            </a:r>
            <a:r>
              <a:rPr lang="zh-CN" altLang="en-US" dirty="0" smtClean="0"/>
              <a:t>样式</a:t>
            </a:r>
            <a:r>
              <a:rPr lang="zh-CN" altLang="en-US" dirty="0"/>
              <a:t>采取驼峰命名法 </a:t>
            </a:r>
            <a:r>
              <a:rPr lang="zh-CN" altLang="en-US" dirty="0" smtClean="0"/>
              <a:t>如：</a:t>
            </a:r>
            <a:r>
              <a:rPr lang="en-US" altLang="zh-CN" dirty="0" err="1" smtClean="0"/>
              <a:t>fontSize</a:t>
            </a:r>
            <a:r>
              <a:rPr lang="zh-CN" altLang="en-US" dirty="0" smtClean="0"/>
              <a:t>、</a:t>
            </a:r>
            <a:r>
              <a:rPr lang="en-US" altLang="zh-CN" dirty="0" err="1" smtClean="0"/>
              <a:t>backgroundColor</a:t>
            </a:r>
            <a:endParaRPr lang="en-US" altLang="zh-CN" dirty="0"/>
          </a:p>
          <a:p>
            <a:pPr lvl="1"/>
            <a:r>
              <a:rPr lang="zh-CN" altLang="en-US" dirty="0" smtClean="0"/>
              <a:t>修改 </a:t>
            </a:r>
            <a:r>
              <a:rPr lang="en-US" altLang="zh-CN" dirty="0"/>
              <a:t>style </a:t>
            </a:r>
            <a:r>
              <a:rPr lang="zh-CN" altLang="en-US" dirty="0"/>
              <a:t>样式操作，产生的是行内样式，</a:t>
            </a:r>
            <a:r>
              <a:rPr lang="en-US" altLang="zh-CN" dirty="0"/>
              <a:t>CSS </a:t>
            </a:r>
            <a:r>
              <a:rPr lang="zh-CN" altLang="en-US" dirty="0"/>
              <a:t>权重比较高</a:t>
            </a:r>
          </a:p>
          <a:p>
            <a:endParaRPr lang="zh-CN" altLang="en-US" dirty="0"/>
          </a:p>
        </p:txBody>
      </p:sp>
    </p:spTree>
    <p:extLst>
      <p:ext uri="{BB962C8B-B14F-4D97-AF65-F5344CB8AC3E}">
        <p14:creationId xmlns:p14="http://schemas.microsoft.com/office/powerpoint/2010/main" val="2327022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a:t>
            </a:r>
            <a:r>
              <a:rPr lang="zh-CN" altLang="en-US" dirty="0" smtClean="0"/>
              <a:t>操作</a:t>
            </a:r>
            <a:r>
              <a:rPr lang="zh-CN" altLang="en-US" dirty="0"/>
              <a:t>元素总结</a:t>
            </a:r>
          </a:p>
        </p:txBody>
      </p:sp>
      <p:sp>
        <p:nvSpPr>
          <p:cNvPr id="36" name="矩形 35"/>
          <p:cNvSpPr/>
          <p:nvPr/>
        </p:nvSpPr>
        <p:spPr>
          <a:xfrm>
            <a:off x="788177" y="3486117"/>
            <a:ext cx="1172584"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操作元素</a:t>
            </a:r>
          </a:p>
        </p:txBody>
      </p:sp>
      <p:sp>
        <p:nvSpPr>
          <p:cNvPr id="37" name="左大括号 36"/>
          <p:cNvSpPr/>
          <p:nvPr/>
        </p:nvSpPr>
        <p:spPr>
          <a:xfrm>
            <a:off x="2084213" y="2372213"/>
            <a:ext cx="827291" cy="2684031"/>
          </a:xfrm>
          <a:prstGeom prst="leftBrace">
            <a:avLst/>
          </a:prstGeom>
          <a:noFill/>
          <a:ln w="6350" cap="flat" cmpd="sng" algn="ctr">
            <a:solidFill>
              <a:srgbClr val="4472C4"/>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endParaRPr kumimoji="0" lang="zh-CN" altLang="en-US" sz="1370" b="0" i="0" u="none" strike="noStrike" kern="0" cap="none" spc="0" normalizeH="0" baseline="0" noProof="0" smtClean="0">
              <a:ln>
                <a:noFill/>
              </a:ln>
              <a:solidFill>
                <a:prstClr val="black"/>
              </a:solidFill>
              <a:effectLst/>
              <a:uLnTx/>
              <a:uFillTx/>
              <a:latin typeface="Calibri"/>
              <a:ea typeface="等线" panose="02010600030101010101" pitchFamily="2" charset="-122"/>
            </a:endParaRPr>
          </a:p>
        </p:txBody>
      </p:sp>
      <p:sp>
        <p:nvSpPr>
          <p:cNvPr id="38" name="矩形 37"/>
          <p:cNvSpPr/>
          <p:nvPr/>
        </p:nvSpPr>
        <p:spPr>
          <a:xfrm>
            <a:off x="3059832" y="2132856"/>
            <a:ext cx="1605168"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操作元素内容</a:t>
            </a:r>
          </a:p>
        </p:txBody>
      </p:sp>
      <p:sp>
        <p:nvSpPr>
          <p:cNvPr id="39" name="左大括号 38"/>
          <p:cNvSpPr/>
          <p:nvPr/>
        </p:nvSpPr>
        <p:spPr>
          <a:xfrm>
            <a:off x="4872238" y="2057956"/>
            <a:ext cx="309130" cy="628514"/>
          </a:xfrm>
          <a:prstGeom prst="leftBrace">
            <a:avLst/>
          </a:prstGeom>
          <a:noFill/>
          <a:ln w="6350" cap="flat" cmpd="sng" algn="ctr">
            <a:solidFill>
              <a:srgbClr val="4472C4"/>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endParaRPr kumimoji="0" lang="zh-CN" altLang="en-US" sz="1370" b="0" i="0" u="none" strike="noStrike" kern="0" cap="none" spc="0" normalizeH="0" baseline="0" noProof="0" smtClean="0">
              <a:ln>
                <a:noFill/>
              </a:ln>
              <a:solidFill>
                <a:prstClr val="black"/>
              </a:solidFill>
              <a:effectLst/>
              <a:uLnTx/>
              <a:uFillTx/>
              <a:latin typeface="Calibri"/>
              <a:ea typeface="等线" panose="02010600030101010101" pitchFamily="2" charset="-122"/>
            </a:endParaRPr>
          </a:p>
        </p:txBody>
      </p:sp>
      <p:sp>
        <p:nvSpPr>
          <p:cNvPr id="40" name="矩形 39"/>
          <p:cNvSpPr/>
          <p:nvPr/>
        </p:nvSpPr>
        <p:spPr>
          <a:xfrm>
            <a:off x="5342244" y="1922097"/>
            <a:ext cx="936401"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innerText</a:t>
            </a:r>
            <a:endPar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endParaRPr>
          </a:p>
        </p:txBody>
      </p:sp>
      <p:sp>
        <p:nvSpPr>
          <p:cNvPr id="41" name="矩形 40"/>
          <p:cNvSpPr/>
          <p:nvPr/>
        </p:nvSpPr>
        <p:spPr>
          <a:xfrm>
            <a:off x="5342244" y="2550611"/>
            <a:ext cx="1097768"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srgbClr val="FF0000"/>
                </a:solidFill>
                <a:effectLst/>
                <a:uLnTx/>
                <a:uFillTx/>
                <a:latin typeface="Calibri"/>
                <a:ea typeface="等线" panose="02010600030101010101" pitchFamily="2" charset="-122"/>
              </a:rPr>
              <a:t>innerHTML</a:t>
            </a:r>
            <a:endParaRPr kumimoji="0" lang="zh-CN" altLang="en-US" sz="1370" b="0" i="0" u="none" strike="noStrike" kern="0" cap="none" spc="0" normalizeH="0" baseline="0" noProof="0" smtClean="0">
              <a:ln>
                <a:noFill/>
              </a:ln>
              <a:solidFill>
                <a:srgbClr val="FF0000"/>
              </a:solidFill>
              <a:effectLst/>
              <a:uLnTx/>
              <a:uFillTx/>
              <a:latin typeface="Calibri"/>
              <a:ea typeface="等线" panose="02010600030101010101" pitchFamily="2" charset="-122"/>
            </a:endParaRPr>
          </a:p>
        </p:txBody>
      </p:sp>
      <p:sp>
        <p:nvSpPr>
          <p:cNvPr id="42" name="矩形 41"/>
          <p:cNvSpPr/>
          <p:nvPr/>
        </p:nvSpPr>
        <p:spPr>
          <a:xfrm>
            <a:off x="3059832" y="3070562"/>
            <a:ext cx="1605168"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dirty="0" smtClean="0">
                <a:ln>
                  <a:noFill/>
                </a:ln>
                <a:solidFill>
                  <a:prstClr val="white"/>
                </a:solidFill>
                <a:effectLst/>
                <a:uLnTx/>
                <a:uFillTx/>
                <a:latin typeface="Calibri"/>
                <a:ea typeface="等线" panose="02010600030101010101" pitchFamily="2" charset="-122"/>
              </a:rPr>
              <a:t>操作常见元素属性</a:t>
            </a:r>
          </a:p>
        </p:txBody>
      </p:sp>
      <p:sp>
        <p:nvSpPr>
          <p:cNvPr id="43" name="矩形 42"/>
          <p:cNvSpPr/>
          <p:nvPr/>
        </p:nvSpPr>
        <p:spPr>
          <a:xfrm>
            <a:off x="3059832" y="3857666"/>
            <a:ext cx="1605168"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操作表单元素属性</a:t>
            </a:r>
          </a:p>
        </p:txBody>
      </p:sp>
      <p:sp>
        <p:nvSpPr>
          <p:cNvPr id="44" name="矩形 43"/>
          <p:cNvSpPr/>
          <p:nvPr/>
        </p:nvSpPr>
        <p:spPr>
          <a:xfrm>
            <a:off x="3059832" y="4803448"/>
            <a:ext cx="1605168" cy="4787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操作元素样式属性</a:t>
            </a:r>
          </a:p>
        </p:txBody>
      </p:sp>
      <p:sp>
        <p:nvSpPr>
          <p:cNvPr id="45" name="左大括号 44"/>
          <p:cNvSpPr/>
          <p:nvPr/>
        </p:nvSpPr>
        <p:spPr>
          <a:xfrm>
            <a:off x="4863269" y="4789508"/>
            <a:ext cx="309130" cy="628514"/>
          </a:xfrm>
          <a:prstGeom prst="leftBrace">
            <a:avLst/>
          </a:prstGeom>
          <a:noFill/>
          <a:ln w="6350" cap="flat" cmpd="sng" algn="ctr">
            <a:solidFill>
              <a:srgbClr val="4472C4"/>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endParaRPr kumimoji="0" lang="zh-CN" altLang="en-US" sz="1370" b="0" i="0" u="none" strike="noStrike" kern="0" cap="none" spc="0" normalizeH="0" baseline="0" noProof="0" smtClean="0">
              <a:ln>
                <a:noFill/>
              </a:ln>
              <a:solidFill>
                <a:prstClr val="black"/>
              </a:solidFill>
              <a:effectLst/>
              <a:uLnTx/>
              <a:uFillTx/>
              <a:latin typeface="Calibri"/>
              <a:ea typeface="等线" panose="02010600030101010101" pitchFamily="2" charset="-122"/>
            </a:endParaRPr>
          </a:p>
        </p:txBody>
      </p:sp>
      <p:sp>
        <p:nvSpPr>
          <p:cNvPr id="46" name="矩形 45"/>
          <p:cNvSpPr/>
          <p:nvPr/>
        </p:nvSpPr>
        <p:spPr>
          <a:xfrm>
            <a:off x="5333275" y="4653649"/>
            <a:ext cx="1472497"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element.style</a:t>
            </a:r>
            <a:endPar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endParaRPr>
          </a:p>
        </p:txBody>
      </p:sp>
      <p:sp>
        <p:nvSpPr>
          <p:cNvPr id="47" name="矩形 46"/>
          <p:cNvSpPr/>
          <p:nvPr/>
        </p:nvSpPr>
        <p:spPr>
          <a:xfrm>
            <a:off x="5333275" y="5282163"/>
            <a:ext cx="1097768"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srgbClr val="FF0000"/>
                </a:solidFill>
                <a:effectLst/>
                <a:uLnTx/>
                <a:uFillTx/>
                <a:latin typeface="Calibri"/>
                <a:ea typeface="等线" panose="02010600030101010101" pitchFamily="2" charset="-122"/>
              </a:rPr>
              <a:t>className</a:t>
            </a:r>
          </a:p>
        </p:txBody>
      </p:sp>
      <p:cxnSp>
        <p:nvCxnSpPr>
          <p:cNvPr id="48" name="直接箭头连接符 47"/>
          <p:cNvCxnSpPr/>
          <p:nvPr/>
        </p:nvCxnSpPr>
        <p:spPr>
          <a:xfrm>
            <a:off x="2497858" y="3309920"/>
            <a:ext cx="508184" cy="0"/>
          </a:xfrm>
          <a:prstGeom prst="straightConnector1">
            <a:avLst/>
          </a:prstGeom>
          <a:noFill/>
          <a:ln w="6350" cap="flat" cmpd="sng" algn="ctr">
            <a:solidFill>
              <a:srgbClr val="4472C4"/>
            </a:solidFill>
            <a:prstDash val="solid"/>
            <a:miter lim="800000"/>
            <a:tailEnd type="arrow"/>
          </a:ln>
          <a:effectLst/>
        </p:spPr>
      </p:cxnSp>
      <p:cxnSp>
        <p:nvCxnSpPr>
          <p:cNvPr id="49" name="直接箭头连接符 48"/>
          <p:cNvCxnSpPr/>
          <p:nvPr/>
        </p:nvCxnSpPr>
        <p:spPr>
          <a:xfrm>
            <a:off x="2497858" y="4067930"/>
            <a:ext cx="508184" cy="0"/>
          </a:xfrm>
          <a:prstGeom prst="straightConnector1">
            <a:avLst/>
          </a:prstGeom>
          <a:noFill/>
          <a:ln w="6350" cap="flat" cmpd="sng" algn="ctr">
            <a:solidFill>
              <a:srgbClr val="4472C4"/>
            </a:solidFill>
            <a:prstDash val="solid"/>
            <a:miter lim="800000"/>
            <a:tailEnd type="arrow"/>
          </a:ln>
          <a:effectLst/>
        </p:spPr>
      </p:cxnSp>
      <p:sp>
        <p:nvSpPr>
          <p:cNvPr id="50" name="矩形 49"/>
          <p:cNvSpPr/>
          <p:nvPr/>
        </p:nvSpPr>
        <p:spPr>
          <a:xfrm>
            <a:off x="5026803" y="3174061"/>
            <a:ext cx="2099196"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src</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href</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title</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alt</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等</a:t>
            </a:r>
          </a:p>
        </p:txBody>
      </p:sp>
      <p:sp>
        <p:nvSpPr>
          <p:cNvPr id="51" name="矩形 50"/>
          <p:cNvSpPr/>
          <p:nvPr/>
        </p:nvSpPr>
        <p:spPr>
          <a:xfrm>
            <a:off x="5026803" y="3961164"/>
            <a:ext cx="2099196" cy="27171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type</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value</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a:t>
            </a:r>
            <a:r>
              <a:rPr kumimoji="0" lang="en-US" altLang="zh-CN" sz="1370" b="0" i="0" u="none" strike="noStrike" kern="0" cap="none" spc="0" normalizeH="0" baseline="0" noProof="0" smtClean="0">
                <a:ln>
                  <a:noFill/>
                </a:ln>
                <a:solidFill>
                  <a:prstClr val="white"/>
                </a:solidFill>
                <a:effectLst/>
                <a:uLnTx/>
                <a:uFillTx/>
                <a:latin typeface="Calibri"/>
                <a:ea typeface="等线" panose="02010600030101010101" pitchFamily="2" charset="-122"/>
              </a:rPr>
              <a:t>disabled</a:t>
            </a:r>
            <a:r>
              <a:rPr kumimoji="0" lang="zh-CN" altLang="en-US" sz="1370" b="0" i="0" u="none" strike="noStrike" kern="0" cap="none" spc="0" normalizeH="0" baseline="0" noProof="0" smtClean="0">
                <a:ln>
                  <a:noFill/>
                </a:ln>
                <a:solidFill>
                  <a:prstClr val="white"/>
                </a:solidFill>
                <a:effectLst/>
                <a:uLnTx/>
                <a:uFillTx/>
                <a:latin typeface="Calibri"/>
                <a:ea typeface="等线" panose="02010600030101010101" pitchFamily="2" charset="-122"/>
              </a:rPr>
              <a:t>等</a:t>
            </a:r>
          </a:p>
        </p:txBody>
      </p:sp>
    </p:spTree>
    <p:extLst>
      <p:ext uri="{BB962C8B-B14F-4D97-AF65-F5344CB8AC3E}">
        <p14:creationId xmlns:p14="http://schemas.microsoft.com/office/powerpoint/2010/main" val="213126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50" grpId="0" animBg="1"/>
      <p:bldP spid="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JavaScript = ECMAScript + DOM +BOM</a:t>
            </a:r>
            <a:endParaRPr lang="zh-CN" altLang="en-US" dirty="0"/>
          </a:p>
        </p:txBody>
      </p:sp>
      <p:sp>
        <p:nvSpPr>
          <p:cNvPr id="30" name="TextBox 5"/>
          <p:cNvSpPr txBox="1"/>
          <p:nvPr/>
        </p:nvSpPr>
        <p:spPr>
          <a:xfrm>
            <a:off x="3811347" y="1844824"/>
            <a:ext cx="1733809" cy="461665"/>
          </a:xfrm>
          <a:prstGeom prst="rect">
            <a:avLst/>
          </a:prstGeom>
          <a:noFill/>
          <a:ln>
            <a:solidFill>
              <a:schemeClr val="tx1"/>
            </a:solidFill>
          </a:ln>
        </p:spPr>
        <p:txBody>
          <a:bodyPr wrap="square">
            <a:spAutoFit/>
          </a:bodyP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JavaScript</a:t>
            </a:r>
          </a:p>
        </p:txBody>
      </p:sp>
      <p:sp>
        <p:nvSpPr>
          <p:cNvPr id="31" name="TextBox 5"/>
          <p:cNvSpPr txBox="1"/>
          <p:nvPr/>
        </p:nvSpPr>
        <p:spPr>
          <a:xfrm>
            <a:off x="683568" y="3060711"/>
            <a:ext cx="2160000" cy="461665"/>
          </a:xfrm>
          <a:prstGeom prst="rect">
            <a:avLst/>
          </a:prstGeom>
          <a:noFill/>
          <a:ln>
            <a:solidFill>
              <a:schemeClr val="tx1"/>
            </a:solidFill>
          </a:ln>
        </p:spPr>
        <p:txBody>
          <a:bodyPr wrap="square">
            <a:spAutoFit/>
          </a:bodyP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mn-ea"/>
              </a:rPr>
              <a:t>ECMAScript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n-ea"/>
            </a:endParaRPr>
          </a:p>
        </p:txBody>
      </p:sp>
      <p:sp>
        <p:nvSpPr>
          <p:cNvPr id="32" name="TextBox 5"/>
          <p:cNvSpPr txBox="1"/>
          <p:nvPr/>
        </p:nvSpPr>
        <p:spPr>
          <a:xfrm>
            <a:off x="3599892" y="3059575"/>
            <a:ext cx="2160000" cy="461665"/>
          </a:xfrm>
          <a:prstGeom prst="rect">
            <a:avLst/>
          </a:prstGeom>
          <a:noFill/>
          <a:ln>
            <a:solidFill>
              <a:schemeClr val="tx1"/>
            </a:solidFill>
          </a:ln>
        </p:spPr>
        <p:txBody>
          <a:bodyPr wrap="square">
            <a:spAutoFit/>
          </a:bodyP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mn-ea"/>
              </a:rPr>
              <a:t>DOM</a:t>
            </a:r>
            <a:endPar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n-ea"/>
            </a:endParaRPr>
          </a:p>
        </p:txBody>
      </p:sp>
      <p:sp>
        <p:nvSpPr>
          <p:cNvPr id="33" name="TextBox 5"/>
          <p:cNvSpPr txBox="1"/>
          <p:nvPr/>
        </p:nvSpPr>
        <p:spPr>
          <a:xfrm>
            <a:off x="6516216" y="3059575"/>
            <a:ext cx="2160000" cy="461665"/>
          </a:xfrm>
          <a:prstGeom prst="rect">
            <a:avLst/>
          </a:prstGeom>
          <a:noFill/>
          <a:ln>
            <a:solidFill>
              <a:schemeClr val="tx1"/>
            </a:solidFill>
          </a:ln>
        </p:spPr>
        <p:txBody>
          <a:bodyPr wrap="square">
            <a:spAutoFit/>
          </a:bodyPr>
          <a:lstStyle/>
          <a:p>
            <a:pPr marL="0" marR="0" lvl="0" indent="0" algn="ctr" defTabSz="69596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mn-ea"/>
              </a:rPr>
              <a:t>BOM</a:t>
            </a:r>
            <a:endPar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mn-ea"/>
            </a:endParaRPr>
          </a:p>
        </p:txBody>
      </p:sp>
      <p:cxnSp>
        <p:nvCxnSpPr>
          <p:cNvPr id="19" name="肘形连接符 18"/>
          <p:cNvCxnSpPr>
            <a:stCxn id="30" idx="2"/>
            <a:endCxn id="32" idx="0"/>
          </p:cNvCxnSpPr>
          <p:nvPr/>
        </p:nvCxnSpPr>
        <p:spPr>
          <a:xfrm>
            <a:off x="4678252" y="2306489"/>
            <a:ext cx="1640" cy="753086"/>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30" idx="2"/>
            <a:endCxn id="31" idx="0"/>
          </p:cNvCxnSpPr>
          <p:nvPr/>
        </p:nvCxnSpPr>
        <p:spPr>
          <a:xfrm rot="5400000">
            <a:off x="2843799" y="1226258"/>
            <a:ext cx="754222" cy="2914684"/>
          </a:xfrm>
          <a:prstGeom prst="bentConnector3">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0" idx="2"/>
            <a:endCxn id="33" idx="0"/>
          </p:cNvCxnSpPr>
          <p:nvPr/>
        </p:nvCxnSpPr>
        <p:spPr>
          <a:xfrm rot="16200000" flipH="1">
            <a:off x="5760691" y="1224050"/>
            <a:ext cx="753086" cy="2917964"/>
          </a:xfrm>
          <a:prstGeom prst="bentConnector3">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683568" y="3629130"/>
            <a:ext cx="2237865" cy="369332"/>
          </a:xfrm>
          <a:prstGeom prst="rect">
            <a:avLst/>
          </a:prstGeom>
          <a:noFill/>
        </p:spPr>
        <p:txBody>
          <a:bodyPr wrap="square" rtlCol="0">
            <a:spAutoFit/>
          </a:bodyPr>
          <a:lstStyle/>
          <a:p>
            <a:pPr algn="ctr"/>
            <a:r>
              <a:rPr lang="en-US" altLang="zh-CN" dirty="0" smtClean="0">
                <a:latin typeface="微软雅黑" panose="020B0503020204020204" pitchFamily="34" charset="-122"/>
                <a:ea typeface="微软雅黑" panose="020B0503020204020204" pitchFamily="34" charset="-122"/>
              </a:rPr>
              <a:t>JavaScript</a:t>
            </a:r>
            <a:r>
              <a:rPr lang="zh-CN" altLang="en-US" dirty="0" smtClean="0">
                <a:latin typeface="微软雅黑" panose="020B0503020204020204" pitchFamily="34" charset="-122"/>
                <a:ea typeface="微软雅黑" panose="020B0503020204020204" pitchFamily="34" charset="-122"/>
              </a:rPr>
              <a:t>语法</a:t>
            </a:r>
            <a:endParaRPr lang="zh-CN" altLang="en-US"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3599893" y="3629130"/>
            <a:ext cx="216000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页面文档</a:t>
            </a:r>
            <a:r>
              <a:rPr lang="zh-CN" altLang="en-US" dirty="0" smtClean="0">
                <a:latin typeface="微软雅黑" panose="020B0503020204020204" pitchFamily="34" charset="-122"/>
                <a:ea typeface="微软雅黑" panose="020B0503020204020204" pitchFamily="34" charset="-122"/>
              </a:rPr>
              <a:t>对象模型</a:t>
            </a:r>
            <a:endParaRPr lang="zh-CN" altLang="en-US"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6532984" y="3629130"/>
            <a:ext cx="214323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浏览器对象模型</a:t>
            </a:r>
          </a:p>
        </p:txBody>
      </p:sp>
      <p:sp>
        <p:nvSpPr>
          <p:cNvPr id="44" name="文本框 43"/>
          <p:cNvSpPr txBox="1"/>
          <p:nvPr/>
        </p:nvSpPr>
        <p:spPr>
          <a:xfrm>
            <a:off x="683568" y="4845016"/>
            <a:ext cx="2237865" cy="461665"/>
          </a:xfrm>
          <a:prstGeom prst="rect">
            <a:avLst/>
          </a:prstGeom>
          <a:noFill/>
        </p:spPr>
        <p:txBody>
          <a:bodyPr wrap="square" rtlCol="0">
            <a:spAutoFit/>
          </a:bodyPr>
          <a:lstStyle/>
          <a:p>
            <a:pPr algn="ctr"/>
            <a:r>
              <a:rPr lang="en-US" altLang="zh-CN" sz="2400" dirty="0" smtClean="0">
                <a:solidFill>
                  <a:srgbClr val="0000FF"/>
                </a:solidFill>
                <a:latin typeface="微软雅黑" panose="020B0503020204020204" pitchFamily="34" charset="-122"/>
                <a:ea typeface="微软雅黑" panose="020B0503020204020204" pitchFamily="34" charset="-122"/>
              </a:rPr>
              <a:t>JavaScript</a:t>
            </a:r>
            <a:r>
              <a:rPr lang="zh-CN" altLang="en-US" sz="2400" dirty="0" smtClean="0">
                <a:solidFill>
                  <a:srgbClr val="0000FF"/>
                </a:solidFill>
                <a:latin typeface="微软雅黑" panose="020B0503020204020204" pitchFamily="34" charset="-122"/>
                <a:ea typeface="微软雅黑" panose="020B0503020204020204" pitchFamily="34" charset="-122"/>
              </a:rPr>
              <a:t>基础</a:t>
            </a:r>
            <a:endParaRPr lang="zh-CN" altLang="en-US" sz="2400" dirty="0">
              <a:solidFill>
                <a:srgbClr val="0000FF"/>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018301" y="4839390"/>
            <a:ext cx="2237865" cy="461665"/>
          </a:xfrm>
          <a:prstGeom prst="rect">
            <a:avLst/>
          </a:prstGeom>
          <a:noFill/>
        </p:spPr>
        <p:txBody>
          <a:bodyPr wrap="square" rtlCol="0">
            <a:spAutoFit/>
          </a:bodyPr>
          <a:lstStyle/>
          <a:p>
            <a:pPr algn="ctr"/>
            <a:r>
              <a:rPr lang="en-US" altLang="zh-CN" sz="2400" dirty="0" smtClean="0">
                <a:solidFill>
                  <a:srgbClr val="0000FF"/>
                </a:solidFill>
                <a:latin typeface="微软雅黑" panose="020B0503020204020204" pitchFamily="34" charset="-122"/>
                <a:ea typeface="微软雅黑" panose="020B0503020204020204" pitchFamily="34" charset="-122"/>
              </a:rPr>
              <a:t>Web APIs</a:t>
            </a:r>
            <a:endParaRPr lang="zh-CN" altLang="en-US" sz="2400" dirty="0">
              <a:solidFill>
                <a:srgbClr val="0000FF"/>
              </a:solidFill>
              <a:latin typeface="微软雅黑" panose="020B0503020204020204" pitchFamily="34" charset="-122"/>
              <a:ea typeface="微软雅黑" panose="020B0503020204020204" pitchFamily="34" charset="-122"/>
            </a:endParaRPr>
          </a:p>
        </p:txBody>
      </p:sp>
      <p:cxnSp>
        <p:nvCxnSpPr>
          <p:cNvPr id="47" name="肘形连接符 46"/>
          <p:cNvCxnSpPr>
            <a:stCxn id="36" idx="2"/>
            <a:endCxn id="44" idx="0"/>
          </p:cNvCxnSpPr>
          <p:nvPr/>
        </p:nvCxnSpPr>
        <p:spPr>
          <a:xfrm>
            <a:off x="1802501" y="3998462"/>
            <a:ext cx="0" cy="846554"/>
          </a:xfrm>
          <a:prstGeom prst="straightConnector1">
            <a:avLst/>
          </a:prstGeom>
          <a:ln w="127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49" name="肘形连接符 48"/>
          <p:cNvCxnSpPr>
            <a:stCxn id="37" idx="2"/>
            <a:endCxn id="45" idx="0"/>
          </p:cNvCxnSpPr>
          <p:nvPr/>
        </p:nvCxnSpPr>
        <p:spPr>
          <a:xfrm rot="16200000" flipH="1">
            <a:off x="4988099" y="3690255"/>
            <a:ext cx="840928" cy="1457341"/>
          </a:xfrm>
          <a:prstGeom prst="bentConnector3">
            <a:avLst/>
          </a:prstGeom>
          <a:ln w="127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43" idx="2"/>
            <a:endCxn id="45" idx="0"/>
          </p:cNvCxnSpPr>
          <p:nvPr/>
        </p:nvCxnSpPr>
        <p:spPr>
          <a:xfrm rot="5400000">
            <a:off x="6450453" y="3685243"/>
            <a:ext cx="840928" cy="1467366"/>
          </a:xfrm>
          <a:prstGeom prst="bentConnector3">
            <a:avLst/>
          </a:prstGeom>
          <a:ln w="12700">
            <a:solidFill>
              <a:srgbClr val="0000FF"/>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7786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4. </a:t>
            </a:r>
            <a:r>
              <a:rPr lang="zh-CN" altLang="en-US" sz="2800" b="1" dirty="0" smtClean="0"/>
              <a:t>节点操作</a:t>
            </a:r>
            <a:r>
              <a:rPr lang="en-US" altLang="zh-CN" sz="2800" b="1" dirty="0" smtClean="0"/>
              <a:t/>
            </a:r>
            <a:br>
              <a:rPr lang="en-US" altLang="zh-CN" sz="2800" b="1" dirty="0" smtClean="0"/>
            </a:br>
            <a:r>
              <a:rPr lang="en-US" altLang="zh-CN" sz="2400" dirty="0">
                <a:solidFill>
                  <a:schemeClr val="tx1"/>
                </a:solidFill>
              </a:rPr>
              <a:t>DOM</a:t>
            </a:r>
            <a:r>
              <a:rPr lang="zh-CN" altLang="en-US" sz="2400" dirty="0">
                <a:solidFill>
                  <a:schemeClr val="tx1"/>
                </a:solidFill>
              </a:rPr>
              <a:t>改变元素内容</a:t>
            </a:r>
            <a:r>
              <a:rPr lang="zh-CN" altLang="en-US" sz="2400" dirty="0" smtClean="0">
                <a:solidFill>
                  <a:schemeClr val="tx1"/>
                </a:solidFill>
              </a:rPr>
              <a:t>、元素属性及样式</a:t>
            </a:r>
            <a:r>
              <a:rPr lang="zh-CN" altLang="en-US" sz="2400" dirty="0">
                <a:solidFill>
                  <a:schemeClr val="tx1"/>
                </a:solidFill>
              </a:rPr>
              <a:t>属性操作</a:t>
            </a:r>
          </a:p>
        </p:txBody>
      </p:sp>
    </p:spTree>
    <p:extLst>
      <p:ext uri="{BB962C8B-B14F-4D97-AF65-F5344CB8AC3E}">
        <p14:creationId xmlns:p14="http://schemas.microsoft.com/office/powerpoint/2010/main" val="2168753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a:t>为什么学节点</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获取元素通常使用两种方式：</a:t>
            </a:r>
          </a:p>
          <a:p>
            <a:pPr lvl="1"/>
            <a:r>
              <a:rPr lang="en-US" altLang="zh-CN" dirty="0" smtClean="0">
                <a:solidFill>
                  <a:srgbClr val="0000FF"/>
                </a:solidFill>
              </a:rPr>
              <a:t>1</a:t>
            </a:r>
            <a:r>
              <a:rPr lang="zh-CN" altLang="en-US" dirty="0" smtClean="0">
                <a:solidFill>
                  <a:srgbClr val="0000FF"/>
                </a:solidFill>
              </a:rPr>
              <a:t>）利用 </a:t>
            </a:r>
            <a:r>
              <a:rPr lang="en-US" altLang="zh-CN" dirty="0">
                <a:solidFill>
                  <a:srgbClr val="0000FF"/>
                </a:solidFill>
              </a:rPr>
              <a:t>DOM </a:t>
            </a:r>
            <a:r>
              <a:rPr lang="zh-CN" altLang="en-US" dirty="0">
                <a:solidFill>
                  <a:srgbClr val="0000FF"/>
                </a:solidFill>
              </a:rPr>
              <a:t>提供的方法获取</a:t>
            </a:r>
            <a:r>
              <a:rPr lang="zh-CN" altLang="en-US" dirty="0" smtClean="0">
                <a:solidFill>
                  <a:srgbClr val="0000FF"/>
                </a:solidFill>
              </a:rPr>
              <a:t>元素</a:t>
            </a:r>
            <a:endParaRPr lang="en-US" altLang="zh-CN" dirty="0" smtClean="0">
              <a:solidFill>
                <a:srgbClr val="0000FF"/>
              </a:solidFill>
            </a:endParaRPr>
          </a:p>
          <a:p>
            <a:pPr lvl="2"/>
            <a:r>
              <a:rPr lang="en-US" altLang="zh-CN" dirty="0" err="1"/>
              <a:t>document.getElementById</a:t>
            </a:r>
            <a:r>
              <a:rPr lang="en-US" altLang="zh-CN" dirty="0"/>
              <a:t>() </a:t>
            </a:r>
          </a:p>
          <a:p>
            <a:pPr lvl="2"/>
            <a:r>
              <a:rPr lang="en-US" altLang="zh-CN" dirty="0" err="1"/>
              <a:t>document.getElementsByTagName</a:t>
            </a:r>
            <a:r>
              <a:rPr lang="en-US" altLang="zh-CN" dirty="0"/>
              <a:t>()</a:t>
            </a:r>
          </a:p>
          <a:p>
            <a:pPr lvl="2"/>
            <a:r>
              <a:rPr lang="en-US" altLang="zh-CN" dirty="0" err="1"/>
              <a:t>document.querySelector</a:t>
            </a:r>
            <a:r>
              <a:rPr lang="en-US" altLang="zh-CN" dirty="0"/>
              <a:t>  </a:t>
            </a:r>
            <a:r>
              <a:rPr lang="zh-CN" altLang="en-US" dirty="0"/>
              <a:t>等</a:t>
            </a:r>
          </a:p>
          <a:p>
            <a:pPr lvl="2"/>
            <a:r>
              <a:rPr lang="zh-CN" altLang="en-US" dirty="0"/>
              <a:t>逻辑性不强、繁琐</a:t>
            </a:r>
          </a:p>
          <a:p>
            <a:pPr lvl="1"/>
            <a:r>
              <a:rPr lang="en-US" altLang="zh-CN" dirty="0" smtClean="0">
                <a:solidFill>
                  <a:srgbClr val="0000FF"/>
                </a:solidFill>
              </a:rPr>
              <a:t>2</a:t>
            </a:r>
            <a:r>
              <a:rPr lang="zh-CN" altLang="en-US" dirty="0" smtClean="0">
                <a:solidFill>
                  <a:srgbClr val="0000FF"/>
                </a:solidFill>
              </a:rPr>
              <a:t>）利用</a:t>
            </a:r>
            <a:r>
              <a:rPr lang="zh-CN" altLang="en-US" dirty="0">
                <a:solidFill>
                  <a:srgbClr val="0000FF"/>
                </a:solidFill>
              </a:rPr>
              <a:t>节点层级关系获取</a:t>
            </a:r>
            <a:r>
              <a:rPr lang="zh-CN" altLang="en-US" dirty="0" smtClean="0">
                <a:solidFill>
                  <a:srgbClr val="0000FF"/>
                </a:solidFill>
              </a:rPr>
              <a:t>元素</a:t>
            </a:r>
            <a:endParaRPr lang="en-US" altLang="zh-CN" dirty="0" smtClean="0">
              <a:solidFill>
                <a:srgbClr val="0000FF"/>
              </a:solidFill>
            </a:endParaRPr>
          </a:p>
          <a:p>
            <a:pPr lvl="2"/>
            <a:r>
              <a:rPr lang="zh-CN" altLang="en-US" dirty="0"/>
              <a:t>利用</a:t>
            </a:r>
            <a:r>
              <a:rPr lang="zh-CN" altLang="en-US" dirty="0" smtClean="0">
                <a:solidFill>
                  <a:srgbClr val="0000FF"/>
                </a:solidFill>
              </a:rPr>
              <a:t>父 子 兄 </a:t>
            </a:r>
            <a:r>
              <a:rPr lang="zh-CN" altLang="en-US" dirty="0" smtClean="0"/>
              <a:t>节点</a:t>
            </a:r>
            <a:r>
              <a:rPr lang="zh-CN" altLang="en-US" dirty="0"/>
              <a:t>关系获取元素</a:t>
            </a:r>
          </a:p>
          <a:p>
            <a:pPr lvl="2"/>
            <a:r>
              <a:rPr lang="zh-CN" altLang="en-US" dirty="0"/>
              <a:t>逻辑性强， 但是兼容性稍</a:t>
            </a:r>
            <a:r>
              <a:rPr lang="zh-CN" altLang="en-US" dirty="0" smtClean="0"/>
              <a:t>差</a:t>
            </a:r>
            <a:endParaRPr lang="en-US" altLang="zh-CN" dirty="0" smtClean="0"/>
          </a:p>
          <a:p>
            <a:r>
              <a:rPr lang="zh-CN" altLang="en-US" dirty="0"/>
              <a:t>这两种方式都可以获取元素节点</a:t>
            </a:r>
            <a:r>
              <a:rPr lang="zh-CN" altLang="en-US" dirty="0" smtClean="0"/>
              <a:t>，开发中都会</a:t>
            </a:r>
            <a:r>
              <a:rPr lang="zh-CN" altLang="en-US" dirty="0"/>
              <a:t>使用，但是节点操作更简单</a:t>
            </a:r>
          </a:p>
          <a:p>
            <a:endParaRPr lang="zh-CN" altLang="en-US" dirty="0"/>
          </a:p>
          <a:p>
            <a:pPr lvl="1"/>
            <a:endParaRPr lang="zh-CN" altLang="en-US" dirty="0" smtClean="0">
              <a:solidFill>
                <a:srgbClr val="0000FF"/>
              </a:solidFill>
            </a:endParaRPr>
          </a:p>
          <a:p>
            <a:pPr lvl="1"/>
            <a:endParaRPr lang="zh-CN" altLang="en-US" dirty="0" smtClean="0"/>
          </a:p>
          <a:p>
            <a:endParaRPr lang="zh-CN" altLang="en-US" dirty="0"/>
          </a:p>
        </p:txBody>
      </p:sp>
    </p:spTree>
    <p:extLst>
      <p:ext uri="{BB962C8B-B14F-4D97-AF65-F5344CB8AC3E}">
        <p14:creationId xmlns:p14="http://schemas.microsoft.com/office/powerpoint/2010/main" val="2685584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网页中的所有内容都是节点</a:t>
            </a:r>
            <a:r>
              <a:rPr lang="zh-CN" altLang="en-US" dirty="0" smtClean="0"/>
              <a:t>（ 标签</a:t>
            </a:r>
            <a:r>
              <a:rPr lang="zh-CN" altLang="en-US" dirty="0"/>
              <a:t>、属性、文本、注释等），在</a:t>
            </a:r>
            <a:r>
              <a:rPr lang="en-US" altLang="zh-CN" dirty="0"/>
              <a:t>DOM </a:t>
            </a:r>
            <a:r>
              <a:rPr lang="zh-CN" altLang="en-US" dirty="0"/>
              <a:t>中，节点使用 </a:t>
            </a:r>
            <a:r>
              <a:rPr lang="en-US" altLang="zh-CN" dirty="0"/>
              <a:t>node </a:t>
            </a:r>
            <a:r>
              <a:rPr lang="zh-CN" altLang="en-US" dirty="0"/>
              <a:t>来表示。</a:t>
            </a:r>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pPr lvl="1"/>
            <a:r>
              <a:rPr lang="zh-CN" altLang="en-US" dirty="0"/>
              <a:t>一般地，节点至少拥有</a:t>
            </a:r>
            <a:r>
              <a:rPr lang="en-US" altLang="zh-CN" dirty="0" err="1"/>
              <a:t>nodeType</a:t>
            </a:r>
            <a:r>
              <a:rPr lang="zh-CN" altLang="en-US" dirty="0"/>
              <a:t>（节点类型）、</a:t>
            </a:r>
            <a:r>
              <a:rPr lang="en-US" altLang="zh-CN" dirty="0" err="1"/>
              <a:t>nodeName</a:t>
            </a:r>
            <a:r>
              <a:rPr lang="zh-CN" altLang="en-US" dirty="0"/>
              <a:t>（节点名称）和</a:t>
            </a:r>
            <a:r>
              <a:rPr lang="en-US" altLang="zh-CN" dirty="0" err="1"/>
              <a:t>nodeValue</a:t>
            </a:r>
            <a:r>
              <a:rPr lang="zh-CN" altLang="en-US" dirty="0"/>
              <a:t>（节点值）这三个基本属性</a:t>
            </a:r>
          </a:p>
        </p:txBody>
      </p:sp>
      <p:pic>
        <p:nvPicPr>
          <p:cNvPr id="4" name="图片 3"/>
          <p:cNvPicPr>
            <a:picLocks noChangeAspect="1"/>
          </p:cNvPicPr>
          <p:nvPr/>
        </p:nvPicPr>
        <p:blipFill>
          <a:blip r:embed="rId2"/>
          <a:stretch>
            <a:fillRect/>
          </a:stretch>
        </p:blipFill>
        <p:spPr>
          <a:xfrm>
            <a:off x="683568" y="2564904"/>
            <a:ext cx="4999413" cy="2736304"/>
          </a:xfrm>
          <a:prstGeom prst="rect">
            <a:avLst/>
          </a:prstGeom>
        </p:spPr>
      </p:pic>
      <p:sp>
        <p:nvSpPr>
          <p:cNvPr id="2" name="标题 1"/>
          <p:cNvSpPr>
            <a:spLocks noGrp="1"/>
          </p:cNvSpPr>
          <p:nvPr>
            <p:ph type="title"/>
          </p:nvPr>
        </p:nvSpPr>
        <p:spPr/>
        <p:txBody>
          <a:bodyPr/>
          <a:lstStyle/>
          <a:p>
            <a:r>
              <a:rPr lang="en-US" altLang="zh-CN" dirty="0" smtClean="0"/>
              <a:t>4.2 </a:t>
            </a:r>
            <a:r>
              <a:rPr lang="zh-CN" altLang="en-US" dirty="0"/>
              <a:t>节点</a:t>
            </a:r>
            <a:r>
              <a:rPr lang="zh-CN" altLang="en-US" dirty="0" smtClean="0"/>
              <a:t>概述</a:t>
            </a:r>
            <a:endParaRPr lang="zh-CN" altLang="en-US" dirty="0"/>
          </a:p>
        </p:txBody>
      </p:sp>
      <p:sp>
        <p:nvSpPr>
          <p:cNvPr id="5" name="矩形 4"/>
          <p:cNvSpPr/>
          <p:nvPr/>
        </p:nvSpPr>
        <p:spPr>
          <a:xfrm>
            <a:off x="5902745" y="3356992"/>
            <a:ext cx="2777451" cy="1323439"/>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元素节点  </a:t>
            </a:r>
            <a:r>
              <a:rPr lang="en-US" altLang="zh-CN" sz="1600" dirty="0" err="1">
                <a:latin typeface="微软雅黑" panose="020B0503020204020204" pitchFamily="34" charset="-122"/>
                <a:ea typeface="微软雅黑" panose="020B0503020204020204" pitchFamily="34" charset="-122"/>
              </a:rPr>
              <a:t>nodeType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为 </a:t>
            </a:r>
            <a:r>
              <a:rPr lang="en-US" altLang="zh-CN" sz="1600" dirty="0">
                <a:latin typeface="微软雅黑" panose="020B0503020204020204" pitchFamily="34" charset="-122"/>
                <a:ea typeface="微软雅黑" panose="020B0503020204020204" pitchFamily="34" charset="-122"/>
              </a:rPr>
              <a:t>1</a:t>
            </a:r>
          </a:p>
          <a:p>
            <a:r>
              <a:rPr lang="zh-CN" altLang="en-US" sz="1600" dirty="0">
                <a:latin typeface="微软雅黑" panose="020B0503020204020204" pitchFamily="34" charset="-122"/>
                <a:ea typeface="微软雅黑" panose="020B0503020204020204" pitchFamily="34" charset="-122"/>
              </a:rPr>
              <a:t>属性节点  </a:t>
            </a:r>
            <a:r>
              <a:rPr lang="en-US" altLang="zh-CN" sz="1600" dirty="0" err="1">
                <a:latin typeface="微软雅黑" panose="020B0503020204020204" pitchFamily="34" charset="-122"/>
                <a:ea typeface="微软雅黑" panose="020B0503020204020204" pitchFamily="34" charset="-122"/>
              </a:rPr>
              <a:t>nodeType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为 </a:t>
            </a:r>
            <a:r>
              <a:rPr lang="en-US" altLang="zh-CN" sz="1600" dirty="0">
                <a:latin typeface="微软雅黑" panose="020B0503020204020204" pitchFamily="34" charset="-122"/>
                <a:ea typeface="微软雅黑" panose="020B0503020204020204" pitchFamily="34" charset="-122"/>
              </a:rPr>
              <a:t>2</a:t>
            </a:r>
          </a:p>
          <a:p>
            <a:r>
              <a:rPr lang="zh-CN" altLang="en-US" sz="1600" dirty="0">
                <a:latin typeface="微软雅黑" panose="020B0503020204020204" pitchFamily="34" charset="-122"/>
                <a:ea typeface="微软雅黑" panose="020B0503020204020204" pitchFamily="34" charset="-122"/>
              </a:rPr>
              <a:t>文本节点  </a:t>
            </a:r>
            <a:r>
              <a:rPr lang="en-US" altLang="zh-CN" sz="1600" dirty="0" err="1">
                <a:latin typeface="微软雅黑" panose="020B0503020204020204" pitchFamily="34" charset="-122"/>
                <a:ea typeface="微软雅黑" panose="020B0503020204020204" pitchFamily="34" charset="-122"/>
              </a:rPr>
              <a:t>nodeType</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为 </a:t>
            </a: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（文本节点包含文字、空格、换行等）</a:t>
            </a:r>
          </a:p>
        </p:txBody>
      </p:sp>
    </p:spTree>
    <p:extLst>
      <p:ext uri="{BB962C8B-B14F-4D97-AF65-F5344CB8AC3E}">
        <p14:creationId xmlns:p14="http://schemas.microsoft.com/office/powerpoint/2010/main" val="214216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a:t>节点</a:t>
            </a:r>
            <a:r>
              <a:rPr lang="zh-CN" altLang="en-US" dirty="0" smtClean="0"/>
              <a:t>层级</a:t>
            </a:r>
            <a:endParaRPr lang="zh-CN" altLang="en-US" dirty="0"/>
          </a:p>
        </p:txBody>
      </p:sp>
      <p:sp>
        <p:nvSpPr>
          <p:cNvPr id="3" name="内容占位符 2"/>
          <p:cNvSpPr>
            <a:spLocks noGrp="1"/>
          </p:cNvSpPr>
          <p:nvPr>
            <p:ph idx="1"/>
          </p:nvPr>
        </p:nvSpPr>
        <p:spPr/>
        <p:txBody>
          <a:bodyPr/>
          <a:lstStyle/>
          <a:p>
            <a:r>
              <a:rPr lang="zh-CN" altLang="en-US" dirty="0"/>
              <a:t>利用 </a:t>
            </a:r>
            <a:r>
              <a:rPr lang="en-US" altLang="zh-CN" dirty="0"/>
              <a:t>DOM </a:t>
            </a:r>
            <a:r>
              <a:rPr lang="zh-CN" altLang="en-US" dirty="0"/>
              <a:t>树可以把节点划分为不同的层级关系，常见的</a:t>
            </a:r>
            <a:r>
              <a:rPr lang="zh-CN" altLang="en-US" dirty="0" smtClean="0"/>
              <a:t>是 </a:t>
            </a:r>
            <a:r>
              <a:rPr lang="zh-CN" altLang="en-US" dirty="0" smtClean="0">
                <a:solidFill>
                  <a:srgbClr val="0000FF"/>
                </a:solidFill>
              </a:rPr>
              <a:t>父 子 兄 </a:t>
            </a:r>
            <a:r>
              <a:rPr lang="zh-CN" altLang="en-US" dirty="0" smtClean="0"/>
              <a:t>层级</a:t>
            </a:r>
            <a:r>
              <a:rPr lang="zh-CN" altLang="en-US" dirty="0"/>
              <a:t>关系。</a:t>
            </a:r>
          </a:p>
          <a:p>
            <a:endParaRPr lang="zh-CN" altLang="en-US" dirty="0"/>
          </a:p>
        </p:txBody>
      </p:sp>
      <p:pic>
        <p:nvPicPr>
          <p:cNvPr id="4" name="图片 3"/>
          <p:cNvPicPr>
            <a:picLocks noChangeAspect="1"/>
          </p:cNvPicPr>
          <p:nvPr/>
        </p:nvPicPr>
        <p:blipFill>
          <a:blip r:embed="rId2"/>
          <a:stretch>
            <a:fillRect/>
          </a:stretch>
        </p:blipFill>
        <p:spPr>
          <a:xfrm>
            <a:off x="1043608" y="2564904"/>
            <a:ext cx="6506662" cy="3561259"/>
          </a:xfrm>
          <a:prstGeom prst="rect">
            <a:avLst/>
          </a:prstGeom>
        </p:spPr>
      </p:pic>
    </p:spTree>
    <p:extLst>
      <p:ext uri="{BB962C8B-B14F-4D97-AF65-F5344CB8AC3E}">
        <p14:creationId xmlns:p14="http://schemas.microsoft.com/office/powerpoint/2010/main" val="380271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节点层级</a:t>
            </a:r>
          </a:p>
        </p:txBody>
      </p:sp>
      <p:sp>
        <p:nvSpPr>
          <p:cNvPr id="3" name="内容占位符 2"/>
          <p:cNvSpPr>
            <a:spLocks noGrp="1"/>
          </p:cNvSpPr>
          <p:nvPr>
            <p:ph idx="1"/>
          </p:nvPr>
        </p:nvSpPr>
        <p:spPr/>
        <p:txBody>
          <a:bodyPr/>
          <a:lstStyle/>
          <a:p>
            <a:r>
              <a:rPr lang="zh-CN" altLang="en-US" dirty="0"/>
              <a:t>父级</a:t>
            </a:r>
            <a:r>
              <a:rPr lang="zh-CN" altLang="en-US" dirty="0" smtClean="0"/>
              <a:t>节点：</a:t>
            </a:r>
            <a:r>
              <a:rPr lang="en-US" altLang="zh-CN" dirty="0" err="1" smtClean="0">
                <a:sym typeface="+mn-ea"/>
              </a:rPr>
              <a:t>node.parentNode</a:t>
            </a:r>
            <a:endParaRPr lang="en-US" altLang="zh-CN" dirty="0" smtClean="0"/>
          </a:p>
          <a:p>
            <a:pPr lvl="1"/>
            <a:r>
              <a:rPr lang="zh-CN" altLang="en-US" dirty="0" smtClean="0"/>
              <a:t> </a:t>
            </a:r>
            <a:r>
              <a:rPr lang="en-US" altLang="zh-CN" dirty="0" err="1"/>
              <a:t>parentNode</a:t>
            </a:r>
            <a:r>
              <a:rPr lang="en-US" altLang="zh-CN" dirty="0"/>
              <a:t> </a:t>
            </a:r>
            <a:r>
              <a:rPr lang="zh-CN" altLang="en-US" dirty="0"/>
              <a:t>属性可返回某节点的父节点，注意是最近的一个父节点</a:t>
            </a:r>
          </a:p>
          <a:p>
            <a:pPr lvl="1"/>
            <a:r>
              <a:rPr lang="zh-CN" altLang="en-US" dirty="0"/>
              <a:t>如果指定的节点没有父节点则返回 </a:t>
            </a:r>
            <a:r>
              <a:rPr lang="en-US" altLang="zh-CN" dirty="0"/>
              <a:t>null </a:t>
            </a:r>
          </a:p>
          <a:p>
            <a:pPr lvl="1"/>
            <a:endParaRPr lang="zh-CN" altLang="en-US" dirty="0">
              <a:solidFill>
                <a:srgbClr val="0000FF"/>
              </a:solidFill>
            </a:endParaRPr>
          </a:p>
        </p:txBody>
      </p:sp>
    </p:spTree>
    <p:extLst>
      <p:ext uri="{BB962C8B-B14F-4D97-AF65-F5344CB8AC3E}">
        <p14:creationId xmlns:p14="http://schemas.microsoft.com/office/powerpoint/2010/main" val="5650399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节点层级</a:t>
            </a:r>
          </a:p>
        </p:txBody>
      </p:sp>
      <p:sp>
        <p:nvSpPr>
          <p:cNvPr id="3" name="内容占位符 2"/>
          <p:cNvSpPr>
            <a:spLocks noGrp="1"/>
          </p:cNvSpPr>
          <p:nvPr>
            <p:ph idx="1"/>
          </p:nvPr>
        </p:nvSpPr>
        <p:spPr/>
        <p:txBody>
          <a:bodyPr/>
          <a:lstStyle/>
          <a:p>
            <a:r>
              <a:rPr lang="zh-CN" altLang="en-US" sz="2000" dirty="0" smtClean="0"/>
              <a:t>获取所有子</a:t>
            </a:r>
            <a:r>
              <a:rPr lang="zh-CN" altLang="en-US" sz="2000" dirty="0"/>
              <a:t>节点 </a:t>
            </a:r>
          </a:p>
          <a:p>
            <a:pPr lvl="1"/>
            <a:r>
              <a:rPr lang="en-US" altLang="zh-CN" sz="1800" dirty="0" err="1" smtClean="0"/>
              <a:t>parentNode.</a:t>
            </a:r>
            <a:r>
              <a:rPr lang="en-US" altLang="zh-CN" sz="1800" dirty="0" err="1" smtClean="0">
                <a:solidFill>
                  <a:srgbClr val="0000FF"/>
                </a:solidFill>
              </a:rPr>
              <a:t>childNodes</a:t>
            </a:r>
            <a:r>
              <a:rPr lang="zh-CN" altLang="en-US" sz="1800" dirty="0"/>
              <a:t>（标准） </a:t>
            </a:r>
            <a:endParaRPr lang="en-US" altLang="zh-CN" sz="1800" dirty="0" smtClean="0"/>
          </a:p>
          <a:p>
            <a:pPr lvl="2"/>
            <a:r>
              <a:rPr lang="zh-CN" altLang="en-US" sz="1600" dirty="0"/>
              <a:t>返回包含指定节点的子节点的集合，该集合为即时更新的集合。</a:t>
            </a:r>
          </a:p>
          <a:p>
            <a:pPr lvl="2"/>
            <a:r>
              <a:rPr lang="zh-CN" altLang="en-US" sz="1600" dirty="0"/>
              <a:t>注意：返回值里面包含了所有的</a:t>
            </a:r>
            <a:r>
              <a:rPr lang="zh-CN" altLang="en-US" sz="1600" dirty="0">
                <a:solidFill>
                  <a:srgbClr val="0000FF"/>
                </a:solidFill>
              </a:rPr>
              <a:t>子节点，包括元素节点，文本节点</a:t>
            </a:r>
            <a:r>
              <a:rPr lang="zh-CN" altLang="en-US" sz="1600" dirty="0" smtClean="0"/>
              <a:t>等</a:t>
            </a:r>
            <a:endParaRPr lang="en-US" altLang="zh-CN" sz="1600" dirty="0" smtClean="0"/>
          </a:p>
          <a:p>
            <a:pPr lvl="2"/>
            <a:r>
              <a:rPr lang="zh-CN" altLang="en-US" sz="1600" dirty="0"/>
              <a:t>如果只想要获得里面的元素节点，则需要专门处理。 所以我们一般不提倡使用</a:t>
            </a:r>
            <a:r>
              <a:rPr lang="en-US" altLang="zh-CN" sz="1600" dirty="0" err="1"/>
              <a:t>childNodes</a:t>
            </a:r>
            <a:endParaRPr lang="en-US" altLang="zh-CN" sz="1600" dirty="0"/>
          </a:p>
          <a:p>
            <a:pPr lvl="2"/>
            <a:endParaRPr lang="en-US" altLang="zh-CN" sz="1600" dirty="0" smtClean="0"/>
          </a:p>
          <a:p>
            <a:pPr lvl="2"/>
            <a:endParaRPr lang="en-US" altLang="zh-CN" sz="1600" dirty="0"/>
          </a:p>
          <a:p>
            <a:pPr lvl="2"/>
            <a:endParaRPr lang="en-US" altLang="zh-CN" sz="1600" dirty="0" smtClean="0"/>
          </a:p>
          <a:p>
            <a:pPr lvl="2"/>
            <a:endParaRPr lang="en-US" altLang="zh-CN" sz="1600" dirty="0"/>
          </a:p>
          <a:p>
            <a:pPr lvl="2"/>
            <a:endParaRPr lang="en-US" altLang="zh-CN" sz="1600" dirty="0" smtClean="0"/>
          </a:p>
          <a:p>
            <a:pPr lvl="2"/>
            <a:endParaRPr lang="zh-CN" altLang="en-US" sz="1600" dirty="0" smtClean="0"/>
          </a:p>
          <a:p>
            <a:pPr lvl="1"/>
            <a:endParaRPr lang="en-US" altLang="zh-CN" sz="1800" dirty="0" smtClean="0"/>
          </a:p>
          <a:p>
            <a:pPr lvl="1"/>
            <a:r>
              <a:rPr lang="en-US" altLang="zh-CN" sz="1800" dirty="0" err="1" smtClean="0"/>
              <a:t>parentNode.</a:t>
            </a:r>
            <a:r>
              <a:rPr lang="en-US" altLang="zh-CN" sz="1800" dirty="0" err="1" smtClean="0">
                <a:solidFill>
                  <a:srgbClr val="0000FF"/>
                </a:solidFill>
              </a:rPr>
              <a:t>children</a:t>
            </a:r>
            <a:r>
              <a:rPr lang="zh-CN" altLang="en-US" sz="1800" dirty="0"/>
              <a:t>（</a:t>
            </a:r>
            <a:r>
              <a:rPr lang="zh-CN" altLang="en-US" sz="1800" dirty="0" smtClean="0"/>
              <a:t>非标准，但各浏览器都支持） </a:t>
            </a:r>
            <a:endParaRPr lang="en-US" altLang="zh-CN" sz="1800" dirty="0" smtClean="0"/>
          </a:p>
          <a:p>
            <a:pPr lvl="2"/>
            <a:r>
              <a:rPr lang="zh-CN" altLang="en-US" sz="1600" dirty="0"/>
              <a:t>返回所有的子元素节点。它只返回子元素节点，其余节点不返回 </a:t>
            </a:r>
            <a:r>
              <a:rPr lang="zh-CN" altLang="en-US" sz="1600" dirty="0" smtClean="0"/>
              <a:t>（</a:t>
            </a:r>
            <a:r>
              <a:rPr lang="zh-CN" altLang="en-US" sz="1600" b="1" dirty="0" smtClean="0">
                <a:solidFill>
                  <a:srgbClr val="0000FF"/>
                </a:solidFill>
              </a:rPr>
              <a:t>需要重点掌握</a:t>
            </a:r>
            <a:r>
              <a:rPr lang="zh-CN" altLang="en-US" sz="1600" dirty="0" smtClean="0">
                <a:solidFill>
                  <a:srgbClr val="0000FF"/>
                </a:solidFill>
              </a:rPr>
              <a:t>）</a:t>
            </a:r>
            <a:endParaRPr lang="en-US" altLang="zh-CN" sz="1600" dirty="0" smtClean="0">
              <a:solidFill>
                <a:srgbClr val="0000FF"/>
              </a:solidFill>
            </a:endParaRPr>
          </a:p>
          <a:p>
            <a:pPr lvl="2"/>
            <a:endParaRPr lang="en-US" altLang="zh-CN" sz="1600" dirty="0" smtClean="0"/>
          </a:p>
          <a:p>
            <a:pPr lvl="1"/>
            <a:endParaRPr lang="zh-CN" altLang="en-US" dirty="0">
              <a:solidFill>
                <a:srgbClr val="0000FF"/>
              </a:solidFill>
            </a:endParaRPr>
          </a:p>
        </p:txBody>
      </p:sp>
      <p:sp>
        <p:nvSpPr>
          <p:cNvPr id="4" name="文本框 3"/>
          <p:cNvSpPr txBox="1"/>
          <p:nvPr/>
        </p:nvSpPr>
        <p:spPr>
          <a:xfrm>
            <a:off x="1403648" y="3573016"/>
            <a:ext cx="7283152" cy="1815882"/>
          </a:xfrm>
          <a:prstGeom prst="rect">
            <a:avLst/>
          </a:prstGeom>
          <a:noFill/>
          <a:ln>
            <a:solidFill>
              <a:srgbClr val="0000FF"/>
            </a:solidFill>
            <a:prstDash val="dash"/>
          </a:ln>
        </p:spPr>
        <p:txBody>
          <a:bodyPr wrap="square" rtlCol="0">
            <a:spAutoFit/>
          </a:bodyPr>
          <a:lstStyle/>
          <a:p>
            <a:r>
              <a:rPr lang="en-US" altLang="zh-CN" sz="1600" dirty="0" err="1">
                <a:latin typeface="微软雅黑" panose="020B0503020204020204" pitchFamily="34" charset="-122"/>
                <a:ea typeface="微软雅黑" panose="020B0503020204020204" pitchFamily="34" charset="-122"/>
              </a:rPr>
              <a:t>var</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ul</a:t>
            </a:r>
            <a:r>
              <a:rPr lang="en-US" altLang="zh-CN" sz="1600" dirty="0">
                <a:latin typeface="微软雅黑" panose="020B0503020204020204" pitchFamily="34" charset="-122"/>
                <a:ea typeface="微软雅黑" panose="020B0503020204020204" pitchFamily="34" charset="-122"/>
              </a:rPr>
              <a:t> = document. </a:t>
            </a:r>
            <a:r>
              <a:rPr lang="en-US" altLang="zh-CN" sz="1600" dirty="0" err="1">
                <a:latin typeface="微软雅黑" panose="020B0503020204020204" pitchFamily="34" charset="-122"/>
                <a:ea typeface="微软雅黑" panose="020B0503020204020204" pitchFamily="34" charset="-122"/>
              </a:rPr>
              <a:t>querySelector</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ul</a:t>
            </a:r>
            <a:r>
              <a:rPr lang="en-US" altLang="zh-CN" sz="1600" dirty="0">
                <a:latin typeface="微软雅黑" panose="020B0503020204020204" pitchFamily="34" charset="-122"/>
                <a:ea typeface="微软雅黑" panose="020B0503020204020204" pitchFamily="34" charset="-122"/>
              </a:rPr>
              <a:t>’);</a:t>
            </a:r>
          </a:p>
          <a:p>
            <a:r>
              <a:rPr lang="en-US" altLang="zh-CN" sz="1600" dirty="0" smtClean="0">
                <a:latin typeface="微软雅黑" panose="020B0503020204020204" pitchFamily="34" charset="-122"/>
                <a:ea typeface="微软雅黑" panose="020B0503020204020204" pitchFamily="34" charset="-122"/>
              </a:rPr>
              <a:t>     for(</a:t>
            </a:r>
            <a:r>
              <a:rPr lang="en-US" altLang="zh-CN" sz="1600" dirty="0" err="1" smtClean="0">
                <a:latin typeface="微软雅黑" panose="020B0503020204020204" pitchFamily="34" charset="-122"/>
                <a:ea typeface="微软雅黑" panose="020B0503020204020204" pitchFamily="34" charset="-122"/>
              </a:rPr>
              <a:t>var</a:t>
            </a:r>
            <a:r>
              <a:rPr lang="en-US" altLang="zh-CN" sz="1600" dirty="0" smtClean="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 0; </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&lt; </a:t>
            </a:r>
            <a:r>
              <a:rPr lang="en-US" altLang="zh-CN" sz="1600" dirty="0" err="1">
                <a:latin typeface="微软雅黑" panose="020B0503020204020204" pitchFamily="34" charset="-122"/>
                <a:ea typeface="微软雅黑" panose="020B0503020204020204" pitchFamily="34" charset="-122"/>
              </a:rPr>
              <a:t>ul.childNodes.length;i</a:t>
            </a:r>
            <a:r>
              <a:rPr lang="en-US" altLang="zh-CN" sz="1600" dirty="0">
                <a:latin typeface="微软雅黑" panose="020B0503020204020204" pitchFamily="34" charset="-122"/>
                <a:ea typeface="微软雅黑" panose="020B0503020204020204" pitchFamily="34" charset="-122"/>
              </a:rPr>
              <a:t>++) {</a:t>
            </a:r>
          </a:p>
          <a:p>
            <a:r>
              <a:rPr lang="en-US" altLang="zh-CN" sz="1600" dirty="0" smtClean="0">
                <a:latin typeface="微软雅黑" panose="020B0503020204020204" pitchFamily="34" charset="-122"/>
                <a:ea typeface="微软雅黑" panose="020B0503020204020204" pitchFamily="34" charset="-122"/>
              </a:rPr>
              <a:t>             </a:t>
            </a:r>
            <a:r>
              <a:rPr lang="en-US" altLang="zh-CN" sz="1600" dirty="0" smtClean="0">
                <a:solidFill>
                  <a:srgbClr val="0000FF"/>
                </a:solidFill>
                <a:latin typeface="微软雅黑" panose="020B0503020204020204" pitchFamily="34" charset="-122"/>
                <a:ea typeface="微软雅黑" panose="020B0503020204020204" pitchFamily="34" charset="-122"/>
              </a:rPr>
              <a:t>if </a:t>
            </a:r>
            <a:r>
              <a:rPr lang="en-US" altLang="zh-CN" sz="1600" dirty="0">
                <a:solidFill>
                  <a:srgbClr val="0000FF"/>
                </a:solidFill>
                <a:latin typeface="微软雅黑" panose="020B0503020204020204" pitchFamily="34" charset="-122"/>
                <a:ea typeface="微软雅黑" panose="020B0503020204020204" pitchFamily="34" charset="-122"/>
              </a:rPr>
              <a:t>(</a:t>
            </a:r>
            <a:r>
              <a:rPr lang="en-US" altLang="zh-CN" sz="1600" dirty="0" err="1">
                <a:solidFill>
                  <a:srgbClr val="0000FF"/>
                </a:solidFill>
                <a:latin typeface="微软雅黑" panose="020B0503020204020204" pitchFamily="34" charset="-122"/>
                <a:ea typeface="微软雅黑" panose="020B0503020204020204" pitchFamily="34" charset="-122"/>
              </a:rPr>
              <a:t>ul.childNodes</a:t>
            </a:r>
            <a:r>
              <a:rPr lang="en-US" altLang="zh-CN" sz="1600" dirty="0">
                <a:solidFill>
                  <a:srgbClr val="0000FF"/>
                </a:solidFill>
                <a:latin typeface="微软雅黑" panose="020B0503020204020204" pitchFamily="34" charset="-122"/>
                <a:ea typeface="微软雅黑" panose="020B0503020204020204" pitchFamily="34" charset="-122"/>
              </a:rPr>
              <a:t>[</a:t>
            </a:r>
            <a:r>
              <a:rPr lang="en-US" altLang="zh-CN" sz="1600" dirty="0" err="1">
                <a:solidFill>
                  <a:srgbClr val="0000FF"/>
                </a:solidFill>
                <a:latin typeface="微软雅黑" panose="020B0503020204020204" pitchFamily="34" charset="-122"/>
                <a:ea typeface="微软雅黑" panose="020B0503020204020204" pitchFamily="34" charset="-122"/>
              </a:rPr>
              <a:t>i</a:t>
            </a:r>
            <a:r>
              <a:rPr lang="en-US" altLang="zh-CN" sz="1600" dirty="0">
                <a:solidFill>
                  <a:srgbClr val="0000FF"/>
                </a:solidFill>
                <a:latin typeface="微软雅黑" panose="020B0503020204020204" pitchFamily="34" charset="-122"/>
                <a:ea typeface="微软雅黑" panose="020B0503020204020204" pitchFamily="34" charset="-122"/>
              </a:rPr>
              <a:t>].</a:t>
            </a:r>
            <a:r>
              <a:rPr lang="en-US" altLang="zh-CN" sz="1600" dirty="0" err="1">
                <a:solidFill>
                  <a:srgbClr val="0000FF"/>
                </a:solidFill>
                <a:latin typeface="微软雅黑" panose="020B0503020204020204" pitchFamily="34" charset="-122"/>
                <a:ea typeface="微软雅黑" panose="020B0503020204020204" pitchFamily="34" charset="-122"/>
              </a:rPr>
              <a:t>nodeType</a:t>
            </a:r>
            <a:r>
              <a:rPr lang="en-US" altLang="zh-CN" sz="1600" dirty="0">
                <a:solidFill>
                  <a:srgbClr val="0000FF"/>
                </a:solidFill>
                <a:latin typeface="微软雅黑" panose="020B0503020204020204" pitchFamily="34" charset="-122"/>
                <a:ea typeface="微软雅黑" panose="020B0503020204020204" pitchFamily="34" charset="-122"/>
              </a:rPr>
              <a:t> == 1) {</a:t>
            </a:r>
            <a:r>
              <a:rPr lang="en-US" altLang="zh-CN" sz="1600" dirty="0">
                <a:latin typeface="微软雅黑" panose="020B0503020204020204" pitchFamily="34" charset="-122"/>
                <a:ea typeface="微软雅黑" panose="020B0503020204020204" pitchFamily="34" charset="-122"/>
              </a:rPr>
              <a:t/>
            </a:r>
            <a:br>
              <a:rPr lang="en-US" altLang="zh-CN" sz="1600" dirty="0">
                <a:latin typeface="微软雅黑" panose="020B0503020204020204" pitchFamily="34" charset="-122"/>
                <a:ea typeface="微软雅黑" panose="020B0503020204020204" pitchFamily="34" charset="-122"/>
              </a:rPr>
            </a:b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ul.childNodes</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是元素节点</a:t>
            </a:r>
          </a:p>
          <a:p>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console.log(</a:t>
            </a:r>
            <a:r>
              <a:rPr lang="en-US" altLang="zh-CN" sz="1600" dirty="0" err="1" smtClean="0">
                <a:latin typeface="微软雅黑" panose="020B0503020204020204" pitchFamily="34" charset="-122"/>
                <a:ea typeface="微软雅黑" panose="020B0503020204020204" pitchFamily="34" charset="-122"/>
              </a:rPr>
              <a:t>ul.childNodes</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rPr>
              <a:t>]);</a:t>
            </a:r>
            <a:br>
              <a:rPr lang="en-US" altLang="zh-CN" sz="1600" dirty="0">
                <a:latin typeface="微软雅黑" panose="020B0503020204020204" pitchFamily="34" charset="-122"/>
                <a:ea typeface="微软雅黑" panose="020B0503020204020204" pitchFamily="34" charset="-122"/>
              </a:rPr>
            </a:br>
            <a:r>
              <a:rPr lang="en-US" altLang="zh-CN" sz="1600" dirty="0" smtClean="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	</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749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节点层级</a:t>
            </a:r>
          </a:p>
        </p:txBody>
      </p:sp>
      <p:sp>
        <p:nvSpPr>
          <p:cNvPr id="3" name="内容占位符 2"/>
          <p:cNvSpPr>
            <a:spLocks noGrp="1"/>
          </p:cNvSpPr>
          <p:nvPr>
            <p:ph idx="1"/>
          </p:nvPr>
        </p:nvSpPr>
        <p:spPr/>
        <p:txBody>
          <a:bodyPr/>
          <a:lstStyle/>
          <a:p>
            <a:r>
              <a:rPr lang="zh-CN" altLang="en-US" sz="2000" dirty="0" smtClean="0"/>
              <a:t>获取第一个</a:t>
            </a:r>
            <a:r>
              <a:rPr lang="en-US" altLang="zh-CN" sz="2000" dirty="0" smtClean="0"/>
              <a:t>/</a:t>
            </a:r>
            <a:r>
              <a:rPr lang="zh-CN" altLang="en-US" sz="2000" dirty="0" smtClean="0"/>
              <a:t>最后一个子</a:t>
            </a:r>
            <a:r>
              <a:rPr lang="zh-CN" altLang="en-US" sz="2000" dirty="0"/>
              <a:t>节点 </a:t>
            </a:r>
          </a:p>
          <a:p>
            <a:pPr lvl="1"/>
            <a:r>
              <a:rPr lang="en-US" altLang="zh-CN" sz="1800" dirty="0" err="1" smtClean="0"/>
              <a:t>parentNode.</a:t>
            </a:r>
            <a:r>
              <a:rPr lang="en-US" altLang="zh-CN" sz="1800" dirty="0" err="1" smtClean="0">
                <a:solidFill>
                  <a:srgbClr val="0000FF"/>
                </a:solidFill>
              </a:rPr>
              <a:t>firstChild</a:t>
            </a:r>
            <a:r>
              <a:rPr lang="en-US" altLang="zh-CN" sz="1800" dirty="0" smtClean="0">
                <a:solidFill>
                  <a:srgbClr val="0000FF"/>
                </a:solidFill>
              </a:rPr>
              <a:t>/</a:t>
            </a:r>
            <a:r>
              <a:rPr lang="en-US" altLang="zh-CN" sz="1800" dirty="0" err="1" smtClean="0"/>
              <a:t>parentNode.</a:t>
            </a:r>
            <a:r>
              <a:rPr lang="en-US" altLang="zh-CN" sz="1800" dirty="0" err="1" smtClean="0">
                <a:solidFill>
                  <a:srgbClr val="0000FF"/>
                </a:solidFill>
              </a:rPr>
              <a:t>lastChild</a:t>
            </a:r>
            <a:endParaRPr lang="en-US" altLang="zh-CN" sz="1800" dirty="0" smtClean="0">
              <a:solidFill>
                <a:srgbClr val="0000FF"/>
              </a:solidFill>
            </a:endParaRPr>
          </a:p>
          <a:p>
            <a:pPr lvl="2"/>
            <a:r>
              <a:rPr lang="zh-CN" altLang="en-US" sz="1600" dirty="0"/>
              <a:t>返回第一</a:t>
            </a:r>
            <a:r>
              <a:rPr lang="zh-CN" altLang="en-US" sz="1600" dirty="0" smtClean="0"/>
              <a:t>个</a:t>
            </a:r>
            <a:r>
              <a:rPr lang="en-US" altLang="zh-CN" sz="1600" dirty="0" smtClean="0"/>
              <a:t>/</a:t>
            </a:r>
            <a:r>
              <a:rPr lang="zh-CN" altLang="en-US" sz="1600" dirty="0" smtClean="0"/>
              <a:t>最后一个子</a:t>
            </a:r>
            <a:r>
              <a:rPr lang="zh-CN" altLang="en-US" sz="1600" dirty="0"/>
              <a:t>节点，找不到则返回</a:t>
            </a:r>
            <a:r>
              <a:rPr lang="en-US" altLang="zh-CN" sz="1600" dirty="0"/>
              <a:t>null</a:t>
            </a:r>
            <a:r>
              <a:rPr lang="zh-CN" altLang="en-US" sz="1600" dirty="0"/>
              <a:t>。同样，也是包含所有的</a:t>
            </a:r>
            <a:r>
              <a:rPr lang="zh-CN" altLang="en-US" sz="1600" dirty="0" smtClean="0"/>
              <a:t>节点</a:t>
            </a:r>
            <a:endParaRPr lang="en-US" altLang="zh-CN" sz="1600" dirty="0" smtClean="0"/>
          </a:p>
          <a:p>
            <a:pPr lvl="1"/>
            <a:r>
              <a:rPr lang="en-US" altLang="zh-CN" sz="1800" dirty="0" err="1"/>
              <a:t>parentNode.</a:t>
            </a:r>
            <a:r>
              <a:rPr lang="en-US" altLang="zh-CN" sz="1800" dirty="0" err="1">
                <a:solidFill>
                  <a:srgbClr val="0000FF"/>
                </a:solidFill>
              </a:rPr>
              <a:t>firstElementChild</a:t>
            </a:r>
            <a:r>
              <a:rPr lang="en-US" altLang="zh-CN" sz="1800" dirty="0"/>
              <a:t>/</a:t>
            </a:r>
            <a:r>
              <a:rPr lang="en-US" altLang="zh-CN" sz="1800" dirty="0" err="1"/>
              <a:t>parentNode.</a:t>
            </a:r>
            <a:r>
              <a:rPr lang="en-US" altLang="zh-CN" sz="1800" dirty="0" err="1">
                <a:solidFill>
                  <a:srgbClr val="0000FF"/>
                </a:solidFill>
              </a:rPr>
              <a:t>lastElementChild</a:t>
            </a:r>
            <a:r>
              <a:rPr lang="en-US" altLang="zh-CN" sz="1800" dirty="0"/>
              <a:t> </a:t>
            </a:r>
            <a:endParaRPr lang="en-US" altLang="zh-CN" sz="1800" dirty="0" smtClean="0"/>
          </a:p>
          <a:p>
            <a:pPr lvl="2"/>
            <a:r>
              <a:rPr lang="zh-CN" altLang="en-US" sz="1600" dirty="0"/>
              <a:t>返回第一</a:t>
            </a:r>
            <a:r>
              <a:rPr lang="zh-CN" altLang="en-US" sz="1600" dirty="0" smtClean="0"/>
              <a:t>个</a:t>
            </a:r>
            <a:r>
              <a:rPr lang="en-US" altLang="zh-CN" sz="1600" dirty="0" smtClean="0"/>
              <a:t>/</a:t>
            </a:r>
            <a:r>
              <a:rPr lang="zh-CN" altLang="en-US" sz="1600" dirty="0" smtClean="0"/>
              <a:t>最后一个子</a:t>
            </a:r>
            <a:r>
              <a:rPr lang="zh-CN" altLang="en-US" sz="1600" dirty="0"/>
              <a:t>元素节点，找不到则返回</a:t>
            </a:r>
            <a:r>
              <a:rPr lang="en-US" altLang="zh-CN" sz="1600" dirty="0"/>
              <a:t>null</a:t>
            </a:r>
            <a:r>
              <a:rPr lang="zh-CN" altLang="en-US" sz="1600" dirty="0" smtClean="0"/>
              <a:t>。</a:t>
            </a:r>
            <a:endParaRPr lang="en-US" altLang="zh-CN" sz="1600" dirty="0" smtClean="0"/>
          </a:p>
          <a:p>
            <a:pPr lvl="2"/>
            <a:r>
              <a:rPr lang="zh-CN" altLang="en-US" sz="1600" dirty="0"/>
              <a:t>这两个方法有兼容性问题，</a:t>
            </a:r>
            <a:r>
              <a:rPr lang="en-US" altLang="zh-CN" sz="1600" dirty="0"/>
              <a:t>IE9 </a:t>
            </a:r>
            <a:r>
              <a:rPr lang="zh-CN" altLang="en-US" sz="1600" dirty="0"/>
              <a:t>以上才</a:t>
            </a:r>
            <a:r>
              <a:rPr lang="zh-CN" altLang="en-US" sz="1600" dirty="0" smtClean="0"/>
              <a:t>支持</a:t>
            </a:r>
            <a:endParaRPr lang="en-US" altLang="zh-CN" sz="1600" dirty="0" smtClean="0"/>
          </a:p>
          <a:p>
            <a:pPr lvl="1"/>
            <a:r>
              <a:rPr lang="zh-CN" altLang="en-US" dirty="0"/>
              <a:t>实际开发中，</a:t>
            </a:r>
            <a:r>
              <a:rPr lang="en-US" altLang="zh-CN" dirty="0" err="1"/>
              <a:t>firstChild</a:t>
            </a:r>
            <a:r>
              <a:rPr lang="en-US" altLang="zh-CN" dirty="0"/>
              <a:t> </a:t>
            </a:r>
            <a:r>
              <a:rPr lang="zh-CN" altLang="en-US" dirty="0"/>
              <a:t>和 </a:t>
            </a:r>
            <a:r>
              <a:rPr lang="en-US" altLang="zh-CN" dirty="0" err="1"/>
              <a:t>lastChild</a:t>
            </a:r>
            <a:r>
              <a:rPr lang="en-US" altLang="zh-CN" dirty="0"/>
              <a:t> </a:t>
            </a:r>
            <a:r>
              <a:rPr lang="zh-CN" altLang="en-US" dirty="0"/>
              <a:t>包含其他节点，操作不方便，而 </a:t>
            </a:r>
            <a:r>
              <a:rPr lang="en-US" altLang="zh-CN" dirty="0" err="1"/>
              <a:t>firstElementChild</a:t>
            </a:r>
            <a:r>
              <a:rPr lang="en-US" altLang="zh-CN" dirty="0"/>
              <a:t> </a:t>
            </a:r>
            <a:r>
              <a:rPr lang="zh-CN" altLang="en-US" dirty="0"/>
              <a:t>和 </a:t>
            </a:r>
            <a:r>
              <a:rPr lang="en-US" altLang="zh-CN" dirty="0" err="1"/>
              <a:t>lastElementChild</a:t>
            </a:r>
            <a:r>
              <a:rPr lang="en-US" altLang="zh-CN" dirty="0"/>
              <a:t> </a:t>
            </a:r>
            <a:r>
              <a:rPr lang="zh-CN" altLang="en-US" dirty="0"/>
              <a:t>又有兼容性问题，那么我们如何获取第一个子元素节点或最后一个子元素</a:t>
            </a:r>
            <a:r>
              <a:rPr lang="zh-CN" altLang="en-US" dirty="0" smtClean="0"/>
              <a:t>节点？</a:t>
            </a:r>
            <a:endParaRPr lang="en-US" altLang="zh-CN" dirty="0" smtClean="0"/>
          </a:p>
          <a:p>
            <a:pPr lvl="2"/>
            <a:r>
              <a:rPr lang="zh-CN" altLang="en-US" dirty="0"/>
              <a:t>如果想要第一个子元素节点，可以使用 </a:t>
            </a:r>
            <a:r>
              <a:rPr lang="en-US" altLang="zh-CN" dirty="0" err="1" smtClean="0">
                <a:solidFill>
                  <a:srgbClr val="0000FF"/>
                </a:solidFill>
              </a:rPr>
              <a:t>parentNode.children</a:t>
            </a:r>
            <a:r>
              <a:rPr lang="en-US" altLang="zh-CN" dirty="0" smtClean="0">
                <a:solidFill>
                  <a:srgbClr val="0000FF"/>
                </a:solidFill>
              </a:rPr>
              <a:t>[0</a:t>
            </a:r>
            <a:r>
              <a:rPr lang="en-US" altLang="zh-CN" dirty="0">
                <a:solidFill>
                  <a:srgbClr val="0000FF"/>
                </a:solidFill>
              </a:rPr>
              <a:t>]</a:t>
            </a:r>
            <a:r>
              <a:rPr lang="en-US" altLang="zh-CN" dirty="0"/>
              <a:t> </a:t>
            </a:r>
          </a:p>
          <a:p>
            <a:pPr lvl="2"/>
            <a:r>
              <a:rPr lang="zh-CN" altLang="en-US" dirty="0"/>
              <a:t>如果想要最后一个子元素节点，可以使用 </a:t>
            </a:r>
            <a:r>
              <a:rPr lang="en-US" altLang="zh-CN" dirty="0" err="1" smtClean="0">
                <a:solidFill>
                  <a:srgbClr val="0000FF"/>
                </a:solidFill>
              </a:rPr>
              <a:t>parentNode.chilren</a:t>
            </a:r>
            <a:r>
              <a:rPr lang="en-US" altLang="zh-CN" dirty="0" smtClean="0">
                <a:solidFill>
                  <a:srgbClr val="0000FF"/>
                </a:solidFill>
              </a:rPr>
              <a:t>[</a:t>
            </a:r>
            <a:r>
              <a:rPr lang="en-US" altLang="zh-CN" dirty="0" err="1" smtClean="0">
                <a:solidFill>
                  <a:srgbClr val="0000FF"/>
                </a:solidFill>
              </a:rPr>
              <a:t>parentNode.children.length</a:t>
            </a:r>
            <a:r>
              <a:rPr lang="en-US" altLang="zh-CN" dirty="0" smtClean="0">
                <a:solidFill>
                  <a:srgbClr val="0000FF"/>
                </a:solidFill>
              </a:rPr>
              <a:t> </a:t>
            </a:r>
            <a:r>
              <a:rPr lang="en-US" altLang="zh-CN" dirty="0">
                <a:solidFill>
                  <a:srgbClr val="0000FF"/>
                </a:solidFill>
              </a:rPr>
              <a:t>- 1] </a:t>
            </a:r>
            <a:endParaRPr lang="zh-CN" altLang="en-US" dirty="0">
              <a:solidFill>
                <a:srgbClr val="0000FF"/>
              </a:solidFill>
            </a:endParaRPr>
          </a:p>
        </p:txBody>
      </p:sp>
    </p:spTree>
    <p:extLst>
      <p:ext uri="{BB962C8B-B14F-4D97-AF65-F5344CB8AC3E}">
        <p14:creationId xmlns:p14="http://schemas.microsoft.com/office/powerpoint/2010/main" val="1672635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节点层级</a:t>
            </a:r>
          </a:p>
        </p:txBody>
      </p:sp>
      <p:sp>
        <p:nvSpPr>
          <p:cNvPr id="3" name="内容占位符 2"/>
          <p:cNvSpPr>
            <a:spLocks noGrp="1"/>
          </p:cNvSpPr>
          <p:nvPr>
            <p:ph idx="1"/>
          </p:nvPr>
        </p:nvSpPr>
        <p:spPr/>
        <p:txBody>
          <a:bodyPr/>
          <a:lstStyle/>
          <a:p>
            <a:r>
              <a:rPr lang="zh-CN" altLang="en-US" dirty="0"/>
              <a:t>兄弟</a:t>
            </a:r>
            <a:r>
              <a:rPr lang="zh-CN" altLang="en-US" dirty="0" smtClean="0"/>
              <a:t>节点</a:t>
            </a:r>
            <a:endParaRPr lang="en-US" altLang="zh-CN" dirty="0" smtClean="0"/>
          </a:p>
          <a:p>
            <a:pPr lvl="1"/>
            <a:r>
              <a:rPr lang="en-US" altLang="zh-CN" dirty="0" err="1" smtClean="0"/>
              <a:t>node.nextSibling</a:t>
            </a:r>
            <a:r>
              <a:rPr lang="en-US" altLang="zh-CN" dirty="0" smtClean="0"/>
              <a:t>/</a:t>
            </a:r>
            <a:r>
              <a:rPr lang="en-US" altLang="zh-CN" dirty="0" err="1"/>
              <a:t>node.previousSibling</a:t>
            </a:r>
            <a:endParaRPr lang="en-US" altLang="zh-CN" dirty="0"/>
          </a:p>
          <a:p>
            <a:pPr lvl="2"/>
            <a:r>
              <a:rPr lang="zh-CN" altLang="en-US" dirty="0" smtClean="0"/>
              <a:t>返回</a:t>
            </a:r>
            <a:r>
              <a:rPr lang="zh-CN" altLang="en-US" dirty="0"/>
              <a:t>当前元素的下一</a:t>
            </a:r>
            <a:r>
              <a:rPr lang="zh-CN" altLang="en-US" dirty="0" smtClean="0"/>
              <a:t>个</a:t>
            </a:r>
            <a:r>
              <a:rPr lang="en-US" altLang="zh-CN" dirty="0" smtClean="0"/>
              <a:t>/</a:t>
            </a:r>
            <a:r>
              <a:rPr lang="zh-CN" altLang="en-US" dirty="0" smtClean="0"/>
              <a:t>上一个兄弟</a:t>
            </a:r>
            <a:r>
              <a:rPr lang="zh-CN" altLang="en-US" dirty="0"/>
              <a:t>元素节点，找不到则返回</a:t>
            </a:r>
            <a:r>
              <a:rPr lang="en-US" altLang="zh-CN" dirty="0"/>
              <a:t>null</a:t>
            </a:r>
            <a:r>
              <a:rPr lang="zh-CN" altLang="en-US" dirty="0"/>
              <a:t>。同样</a:t>
            </a:r>
            <a:r>
              <a:rPr lang="zh-CN" altLang="en-US" dirty="0" smtClean="0"/>
              <a:t>，也</a:t>
            </a:r>
            <a:r>
              <a:rPr lang="zh-CN" altLang="en-US" dirty="0"/>
              <a:t>是包含所有的节点</a:t>
            </a:r>
            <a:r>
              <a:rPr lang="zh-CN" altLang="en-US" dirty="0" smtClean="0"/>
              <a:t>。</a:t>
            </a:r>
            <a:endParaRPr lang="en-US" altLang="zh-CN" dirty="0" smtClean="0"/>
          </a:p>
          <a:p>
            <a:pPr lvl="1"/>
            <a:r>
              <a:rPr lang="en-US" altLang="zh-CN" dirty="0" err="1" smtClean="0"/>
              <a:t>node.nextElementSibling</a:t>
            </a:r>
            <a:r>
              <a:rPr lang="en-US" altLang="zh-CN" dirty="0" smtClean="0"/>
              <a:t>/</a:t>
            </a:r>
            <a:r>
              <a:rPr lang="en-US" altLang="zh-CN" dirty="0" err="1" smtClean="0"/>
              <a:t>node.previousElementSibling</a:t>
            </a:r>
            <a:endParaRPr lang="en-US" altLang="zh-CN" dirty="0" smtClean="0"/>
          </a:p>
          <a:p>
            <a:pPr lvl="2"/>
            <a:r>
              <a:rPr lang="zh-CN" altLang="en-US" dirty="0"/>
              <a:t>返回当前元素下一个</a:t>
            </a:r>
            <a:r>
              <a:rPr lang="zh-CN" altLang="en-US" dirty="0" smtClean="0"/>
              <a:t>兄弟</a:t>
            </a:r>
            <a:r>
              <a:rPr lang="en-US" altLang="zh-CN" dirty="0" smtClean="0"/>
              <a:t>/</a:t>
            </a:r>
            <a:r>
              <a:rPr lang="zh-CN" altLang="en-US" dirty="0"/>
              <a:t>上一个兄弟</a:t>
            </a:r>
            <a:r>
              <a:rPr lang="zh-CN" altLang="en-US" dirty="0" smtClean="0"/>
              <a:t>元素</a:t>
            </a:r>
            <a:r>
              <a:rPr lang="zh-CN" altLang="en-US" dirty="0"/>
              <a:t>节点，找不到则返回</a:t>
            </a:r>
            <a:r>
              <a:rPr lang="en-US" altLang="zh-CN" dirty="0" smtClean="0"/>
              <a:t>null</a:t>
            </a:r>
          </a:p>
          <a:p>
            <a:pPr lvl="2"/>
            <a:r>
              <a:rPr lang="zh-CN" altLang="en-US" dirty="0">
                <a:solidFill>
                  <a:srgbClr val="FF0000"/>
                </a:solidFill>
                <a:latin typeface="Courier New" panose="02070309020205020404" charset="0"/>
                <a:cs typeface="Courier New" panose="02070309020205020404" charset="0"/>
                <a:sym typeface="+mn-ea"/>
              </a:rPr>
              <a:t>这两个方法有兼容性问题</a:t>
            </a:r>
            <a:r>
              <a:rPr lang="zh-CN" altLang="en-US" dirty="0" smtClean="0">
                <a:solidFill>
                  <a:srgbClr val="FF0000"/>
                </a:solidFill>
                <a:latin typeface="Courier New" panose="02070309020205020404" charset="0"/>
                <a:cs typeface="Courier New" panose="02070309020205020404" charset="0"/>
                <a:sym typeface="+mn-ea"/>
              </a:rPr>
              <a:t>，</a:t>
            </a:r>
            <a:r>
              <a:rPr lang="en-US" altLang="zh-CN" dirty="0" smtClean="0">
                <a:solidFill>
                  <a:srgbClr val="FF0000"/>
                </a:solidFill>
                <a:latin typeface="Courier New" panose="02070309020205020404" charset="0"/>
                <a:cs typeface="Courier New" panose="02070309020205020404" charset="0"/>
                <a:sym typeface="+mn-ea"/>
              </a:rPr>
              <a:t>IE9 </a:t>
            </a:r>
            <a:r>
              <a:rPr lang="zh-CN" altLang="en-US" dirty="0">
                <a:solidFill>
                  <a:srgbClr val="FF0000"/>
                </a:solidFill>
                <a:latin typeface="Courier New" panose="02070309020205020404" charset="0"/>
                <a:cs typeface="Courier New" panose="02070309020205020404" charset="0"/>
                <a:sym typeface="+mn-ea"/>
              </a:rPr>
              <a:t>以上才</a:t>
            </a:r>
            <a:r>
              <a:rPr lang="zh-CN" altLang="en-US" dirty="0" smtClean="0">
                <a:solidFill>
                  <a:srgbClr val="FF0000"/>
                </a:solidFill>
                <a:latin typeface="Courier New" panose="02070309020205020404" charset="0"/>
                <a:cs typeface="Courier New" panose="02070309020205020404" charset="0"/>
                <a:sym typeface="+mn-ea"/>
              </a:rPr>
              <a:t>支持。</a:t>
            </a:r>
            <a:r>
              <a:rPr lang="zh-CN" altLang="en-US" dirty="0" smtClean="0">
                <a:sym typeface="+mn-ea"/>
              </a:rPr>
              <a:t>可以自己</a:t>
            </a:r>
            <a:r>
              <a:rPr lang="zh-CN" altLang="en-US" dirty="0">
                <a:sym typeface="+mn-ea"/>
              </a:rPr>
              <a:t>封装一个兼容性的函数 </a:t>
            </a:r>
            <a:endParaRPr lang="en-US" altLang="zh-CN" dirty="0">
              <a:sym typeface="+mn-ea"/>
            </a:endParaRPr>
          </a:p>
          <a:p>
            <a:pPr lvl="1"/>
            <a:endParaRPr lang="zh-CN" altLang="en-US" dirty="0"/>
          </a:p>
        </p:txBody>
      </p:sp>
      <p:sp>
        <p:nvSpPr>
          <p:cNvPr id="4" name="文本框 3"/>
          <p:cNvSpPr txBox="1"/>
          <p:nvPr/>
        </p:nvSpPr>
        <p:spPr>
          <a:xfrm>
            <a:off x="1475656" y="4365104"/>
            <a:ext cx="7211144" cy="2031325"/>
          </a:xfrm>
          <a:prstGeom prst="rect">
            <a:avLst/>
          </a:prstGeom>
          <a:noFill/>
          <a:ln>
            <a:solidFill>
              <a:srgbClr val="0000FF"/>
            </a:solidFill>
            <a:prstDash val="dash"/>
          </a:ln>
        </p:spPr>
        <p:txBody>
          <a:bodyPr wrap="square" rtlCol="0">
            <a:spAutoFit/>
          </a:bodyPr>
          <a:lstStyle/>
          <a:p>
            <a:pPr lvl="0" eaLnBrk="0" hangingPunct="0">
              <a:defRPr/>
            </a:pPr>
            <a:r>
              <a:rPr lang="en-US" altLang="zh-CN" sz="1400" b="1" dirty="0" smtClean="0">
                <a:solidFill>
                  <a:prstClr val="black"/>
                </a:solidFill>
                <a:latin typeface="Courier New" panose="02070309020205020404" charset="0"/>
                <a:cs typeface="Courier New" panose="02070309020205020404" charset="0"/>
                <a:sym typeface="+mn-ea"/>
              </a:rPr>
              <a:t>function </a:t>
            </a:r>
            <a:r>
              <a:rPr lang="en-US" altLang="zh-CN" sz="1400" b="1" dirty="0" err="1">
                <a:solidFill>
                  <a:prstClr val="black"/>
                </a:solidFill>
                <a:latin typeface="Courier New" panose="02070309020205020404" charset="0"/>
                <a:cs typeface="Courier New" panose="02070309020205020404" charset="0"/>
                <a:sym typeface="+mn-ea"/>
              </a:rPr>
              <a:t>getNextElementSibling</a:t>
            </a:r>
            <a:r>
              <a:rPr lang="en-US" altLang="zh-CN" sz="1400" b="1" dirty="0">
                <a:solidFill>
                  <a:prstClr val="black"/>
                </a:solidFill>
                <a:latin typeface="Courier New" panose="02070309020205020404" charset="0"/>
                <a:cs typeface="Courier New" panose="02070309020205020404" charset="0"/>
                <a:sym typeface="+mn-ea"/>
              </a:rPr>
              <a:t>(element) {</a:t>
            </a:r>
          </a:p>
          <a:p>
            <a:pPr lvl="0" eaLnBrk="0" hangingPunct="0">
              <a:defRPr/>
            </a:pPr>
            <a:r>
              <a:rPr lang="en-US" altLang="zh-CN" sz="1400" b="1" dirty="0" smtClean="0">
                <a:solidFill>
                  <a:prstClr val="black"/>
                </a:solidFill>
                <a:latin typeface="Courier New" panose="02070309020205020404" charset="0"/>
                <a:cs typeface="Courier New" panose="02070309020205020404" charset="0"/>
                <a:sym typeface="+mn-ea"/>
              </a:rPr>
              <a:t>    </a:t>
            </a:r>
            <a:r>
              <a:rPr lang="en-US" altLang="zh-CN" sz="1400" b="1" dirty="0" err="1" smtClean="0">
                <a:solidFill>
                  <a:prstClr val="black"/>
                </a:solidFill>
                <a:latin typeface="Courier New" panose="02070309020205020404" charset="0"/>
                <a:cs typeface="Courier New" panose="02070309020205020404" charset="0"/>
                <a:sym typeface="+mn-ea"/>
              </a:rPr>
              <a:t>var</a:t>
            </a:r>
            <a:r>
              <a:rPr lang="en-US" altLang="zh-CN" sz="1400" b="1" dirty="0" smtClean="0">
                <a:solidFill>
                  <a:prstClr val="black"/>
                </a:solidFill>
                <a:latin typeface="Courier New" panose="02070309020205020404" charset="0"/>
                <a:cs typeface="Courier New" panose="02070309020205020404" charset="0"/>
                <a:sym typeface="+mn-ea"/>
              </a:rPr>
              <a:t> </a:t>
            </a:r>
            <a:r>
              <a:rPr lang="en-US" altLang="zh-CN" sz="1400" b="1" dirty="0">
                <a:solidFill>
                  <a:prstClr val="black"/>
                </a:solidFill>
                <a:latin typeface="Courier New" panose="02070309020205020404" charset="0"/>
                <a:cs typeface="Courier New" panose="02070309020205020404" charset="0"/>
                <a:sym typeface="+mn-ea"/>
              </a:rPr>
              <a:t>el = element;</a:t>
            </a:r>
          </a:p>
          <a:p>
            <a:pPr lvl="0" eaLnBrk="0" hangingPunct="0">
              <a:defRPr/>
            </a:pPr>
            <a:r>
              <a:rPr lang="en-US" altLang="zh-CN" sz="1400" b="1" dirty="0" smtClean="0">
                <a:solidFill>
                  <a:prstClr val="black"/>
                </a:solidFill>
                <a:latin typeface="Courier New" panose="02070309020205020404" charset="0"/>
                <a:cs typeface="Courier New" panose="02070309020205020404" charset="0"/>
                <a:sym typeface="+mn-ea"/>
              </a:rPr>
              <a:t>    while </a:t>
            </a:r>
            <a:r>
              <a:rPr lang="en-US" altLang="zh-CN" sz="1400" b="1" dirty="0">
                <a:solidFill>
                  <a:prstClr val="black"/>
                </a:solidFill>
                <a:latin typeface="Courier New" panose="02070309020205020404" charset="0"/>
                <a:cs typeface="Courier New" panose="02070309020205020404" charset="0"/>
                <a:sym typeface="+mn-ea"/>
              </a:rPr>
              <a:t>(el = </a:t>
            </a:r>
            <a:r>
              <a:rPr lang="en-US" altLang="zh-CN" sz="1400" b="1" dirty="0" err="1">
                <a:solidFill>
                  <a:prstClr val="black"/>
                </a:solidFill>
                <a:latin typeface="Courier New" panose="02070309020205020404" charset="0"/>
                <a:cs typeface="Courier New" panose="02070309020205020404" charset="0"/>
                <a:sym typeface="+mn-ea"/>
              </a:rPr>
              <a:t>el.nextSibling</a:t>
            </a:r>
            <a:r>
              <a:rPr lang="en-US" altLang="zh-CN" sz="1400" b="1" dirty="0">
                <a:solidFill>
                  <a:prstClr val="black"/>
                </a:solidFill>
                <a:latin typeface="Courier New" panose="02070309020205020404" charset="0"/>
                <a:cs typeface="Courier New" panose="02070309020205020404" charset="0"/>
                <a:sym typeface="+mn-ea"/>
              </a:rPr>
              <a:t>) {</a:t>
            </a:r>
          </a:p>
          <a:p>
            <a:pPr lvl="0" eaLnBrk="0" hangingPunct="0">
              <a:defRPr/>
            </a:pPr>
            <a:r>
              <a:rPr lang="en-US" altLang="zh-CN" sz="1400" b="1" dirty="0" smtClean="0">
                <a:solidFill>
                  <a:prstClr val="black"/>
                </a:solidFill>
                <a:latin typeface="Courier New" panose="02070309020205020404" charset="0"/>
                <a:cs typeface="Courier New" panose="02070309020205020404" charset="0"/>
                <a:sym typeface="+mn-ea"/>
              </a:rPr>
              <a:t>        if </a:t>
            </a:r>
            <a:r>
              <a:rPr lang="en-US" altLang="zh-CN" sz="1400" b="1" dirty="0">
                <a:solidFill>
                  <a:prstClr val="black"/>
                </a:solidFill>
                <a:latin typeface="Courier New" panose="02070309020205020404" charset="0"/>
                <a:cs typeface="Courier New" panose="02070309020205020404" charset="0"/>
                <a:sym typeface="+mn-ea"/>
              </a:rPr>
              <a:t>(</a:t>
            </a:r>
            <a:r>
              <a:rPr lang="en-US" altLang="zh-CN" sz="1400" b="1" dirty="0" err="1">
                <a:solidFill>
                  <a:prstClr val="black"/>
                </a:solidFill>
                <a:latin typeface="Courier New" panose="02070309020205020404" charset="0"/>
                <a:cs typeface="Courier New" panose="02070309020205020404" charset="0"/>
                <a:sym typeface="+mn-ea"/>
              </a:rPr>
              <a:t>el.nodeType</a:t>
            </a:r>
            <a:r>
              <a:rPr lang="en-US" altLang="zh-CN" sz="1400" b="1" dirty="0">
                <a:solidFill>
                  <a:prstClr val="black"/>
                </a:solidFill>
                <a:latin typeface="Courier New" panose="02070309020205020404" charset="0"/>
                <a:cs typeface="Courier New" panose="02070309020205020404" charset="0"/>
                <a:sym typeface="+mn-ea"/>
              </a:rPr>
              <a:t> === 1) {</a:t>
            </a:r>
          </a:p>
          <a:p>
            <a:pPr lvl="0" eaLnBrk="0" hangingPunct="0">
              <a:defRPr/>
            </a:pPr>
            <a:r>
              <a:rPr lang="en-US" altLang="zh-CN" sz="1400" b="1" dirty="0">
                <a:solidFill>
                  <a:prstClr val="black"/>
                </a:solidFill>
                <a:latin typeface="Courier New" panose="02070309020205020404" charset="0"/>
                <a:cs typeface="Courier New" panose="02070309020205020404" charset="0"/>
                <a:sym typeface="+mn-ea"/>
              </a:rPr>
              <a:t>            return el;</a:t>
            </a:r>
          </a:p>
          <a:p>
            <a:pPr lvl="0" eaLnBrk="0" hangingPunct="0">
              <a:defRPr/>
            </a:pPr>
            <a:r>
              <a:rPr lang="en-US" altLang="zh-CN" sz="1400" b="1" dirty="0">
                <a:solidFill>
                  <a:prstClr val="black"/>
                </a:solidFill>
                <a:latin typeface="Courier New" panose="02070309020205020404" charset="0"/>
                <a:cs typeface="Courier New" panose="02070309020205020404" charset="0"/>
                <a:sym typeface="+mn-ea"/>
              </a:rPr>
              <a:t>        }</a:t>
            </a:r>
          </a:p>
          <a:p>
            <a:pPr lvl="0" eaLnBrk="0" hangingPunct="0">
              <a:defRPr/>
            </a:pPr>
            <a:r>
              <a:rPr lang="en-US" altLang="zh-CN" sz="1400" b="1" dirty="0">
                <a:solidFill>
                  <a:prstClr val="black"/>
                </a:solidFill>
                <a:latin typeface="Courier New" panose="02070309020205020404" charset="0"/>
                <a:cs typeface="Courier New" panose="02070309020205020404" charset="0"/>
                <a:sym typeface="+mn-ea"/>
              </a:rPr>
              <a:t>      }</a:t>
            </a:r>
          </a:p>
          <a:p>
            <a:pPr lvl="0" eaLnBrk="0" hangingPunct="0">
              <a:defRPr/>
            </a:pPr>
            <a:r>
              <a:rPr lang="en-US" altLang="zh-CN" sz="1400" b="1" dirty="0">
                <a:solidFill>
                  <a:prstClr val="black"/>
                </a:solidFill>
                <a:latin typeface="Courier New" panose="02070309020205020404" charset="0"/>
                <a:cs typeface="Courier New" panose="02070309020205020404" charset="0"/>
                <a:sym typeface="+mn-ea"/>
              </a:rPr>
              <a:t>      return null</a:t>
            </a:r>
            <a:r>
              <a:rPr lang="en-US" altLang="zh-CN" sz="1400" b="1" dirty="0" smtClean="0">
                <a:solidFill>
                  <a:prstClr val="black"/>
                </a:solidFill>
                <a:latin typeface="Courier New" panose="02070309020205020404" charset="0"/>
                <a:cs typeface="Courier New" panose="02070309020205020404" charset="0"/>
                <a:sym typeface="+mn-ea"/>
              </a:rPr>
              <a:t>;</a:t>
            </a:r>
          </a:p>
          <a:p>
            <a:pPr lvl="0" eaLnBrk="0" hangingPunct="0">
              <a:defRPr/>
            </a:pPr>
            <a:r>
              <a:rPr lang="en-US" altLang="zh-CN" sz="1400" b="1" dirty="0" smtClean="0">
                <a:solidFill>
                  <a:prstClr val="black"/>
                </a:solidFill>
                <a:latin typeface="Courier New" panose="02070309020205020404" charset="0"/>
                <a:cs typeface="Courier New" panose="02070309020205020404" charset="0"/>
                <a:sym typeface="+mn-ea"/>
              </a:rPr>
              <a:t>}  </a:t>
            </a:r>
            <a:r>
              <a:rPr lang="zh-CN" altLang="en-US" sz="1400" b="1" dirty="0" smtClean="0">
                <a:latin typeface="微软雅黑" panose="020B0503020204020204" pitchFamily="34" charset="-122"/>
                <a:ea typeface="微软雅黑" panose="020B0503020204020204" pitchFamily="34" charset="-122"/>
              </a:rPr>
              <a:t>	</a:t>
            </a:r>
            <a:endParaRPr lang="zh-CN" altLang="zh-CN"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3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节点操作</a:t>
            </a:r>
            <a:endParaRPr lang="zh-CN" altLang="en-US" dirty="0"/>
          </a:p>
        </p:txBody>
      </p:sp>
      <p:sp>
        <p:nvSpPr>
          <p:cNvPr id="3" name="内容占位符 2"/>
          <p:cNvSpPr>
            <a:spLocks noGrp="1"/>
          </p:cNvSpPr>
          <p:nvPr>
            <p:ph idx="1"/>
          </p:nvPr>
        </p:nvSpPr>
        <p:spPr/>
        <p:txBody>
          <a:bodyPr/>
          <a:lstStyle/>
          <a:p>
            <a:r>
              <a:rPr lang="zh-CN" altLang="en-US" sz="2000" dirty="0" smtClean="0"/>
              <a:t>创建节点：</a:t>
            </a:r>
            <a:r>
              <a:rPr lang="en-US" altLang="zh-CN" sz="2000" dirty="0" err="1"/>
              <a:t>document.createElement</a:t>
            </a:r>
            <a:r>
              <a:rPr lang="en-US" altLang="zh-CN" sz="2000" dirty="0"/>
              <a:t>('</a:t>
            </a:r>
            <a:r>
              <a:rPr lang="en-US" altLang="zh-CN" sz="2000" dirty="0" err="1"/>
              <a:t>tagName</a:t>
            </a:r>
            <a:r>
              <a:rPr lang="en-US" altLang="zh-CN" sz="2000" dirty="0" smtClean="0"/>
              <a:t>')</a:t>
            </a:r>
          </a:p>
          <a:p>
            <a:pPr lvl="1"/>
            <a:r>
              <a:rPr lang="zh-CN" altLang="en-US" sz="1800" dirty="0">
                <a:cs typeface="Courier New" panose="02070309020205020404" charset="0"/>
              </a:rPr>
              <a:t>方法创建由</a:t>
            </a:r>
            <a:r>
              <a:rPr lang="zh-CN" altLang="en-US" sz="1800" dirty="0">
                <a:latin typeface="Courier New" panose="02070309020205020404" charset="0"/>
                <a:cs typeface="Courier New" panose="02070309020205020404" charset="0"/>
              </a:rPr>
              <a:t> </a:t>
            </a:r>
            <a:r>
              <a:rPr lang="en-US" altLang="zh-CN" sz="1800" dirty="0" err="1">
                <a:latin typeface="Courier New" panose="02070309020205020404" charset="0"/>
                <a:cs typeface="Courier New" panose="02070309020205020404" charset="0"/>
              </a:rPr>
              <a:t>tagName</a:t>
            </a:r>
            <a:r>
              <a:rPr lang="zh-CN" altLang="en-US" sz="1800" dirty="0">
                <a:latin typeface="Courier New" panose="02070309020205020404" charset="0"/>
                <a:cs typeface="Courier New" panose="02070309020205020404" charset="0"/>
              </a:rPr>
              <a:t> </a:t>
            </a:r>
            <a:r>
              <a:rPr lang="zh-CN" altLang="en-US" sz="1800" dirty="0">
                <a:cs typeface="Courier New" panose="02070309020205020404" charset="0"/>
              </a:rPr>
              <a:t>指定的</a:t>
            </a:r>
            <a:r>
              <a:rPr lang="zh-CN" altLang="en-US" sz="1800" dirty="0">
                <a:latin typeface="Courier New" panose="02070309020205020404" charset="0"/>
                <a:cs typeface="Courier New" panose="02070309020205020404" charset="0"/>
              </a:rPr>
              <a:t> </a:t>
            </a:r>
            <a:r>
              <a:rPr lang="en-US" altLang="zh-CN" sz="1800" dirty="0">
                <a:latin typeface="Courier New" panose="02070309020205020404" charset="0"/>
                <a:cs typeface="Courier New" panose="02070309020205020404" charset="0"/>
              </a:rPr>
              <a:t>HTML</a:t>
            </a:r>
            <a:r>
              <a:rPr lang="zh-CN" altLang="en-US" sz="1800" dirty="0">
                <a:latin typeface="Courier New" panose="02070309020205020404" charset="0"/>
                <a:cs typeface="Courier New" panose="02070309020205020404" charset="0"/>
              </a:rPr>
              <a:t> 元素。因为这些元素原先不存在，是</a:t>
            </a:r>
            <a:r>
              <a:rPr lang="zh-CN" altLang="en-US" sz="1800" dirty="0" smtClean="0">
                <a:latin typeface="Courier New" panose="02070309020205020404" charset="0"/>
                <a:cs typeface="Courier New" panose="02070309020205020404" charset="0"/>
              </a:rPr>
              <a:t>根据需求</a:t>
            </a:r>
            <a:r>
              <a:rPr lang="zh-CN" altLang="en-US" sz="1800" dirty="0">
                <a:latin typeface="Courier New" panose="02070309020205020404" charset="0"/>
                <a:cs typeface="Courier New" panose="02070309020205020404" charset="0"/>
              </a:rPr>
              <a:t>动态生成的，</a:t>
            </a:r>
            <a:r>
              <a:rPr lang="zh-CN" altLang="en-US" sz="1800" dirty="0" smtClean="0">
                <a:latin typeface="Courier New" panose="02070309020205020404" charset="0"/>
                <a:cs typeface="Courier New" panose="02070309020205020404" charset="0"/>
              </a:rPr>
              <a:t>所以也</a:t>
            </a:r>
            <a:r>
              <a:rPr lang="zh-CN" altLang="en-US" sz="1800" dirty="0">
                <a:latin typeface="Courier New" panose="02070309020205020404" charset="0"/>
                <a:cs typeface="Courier New" panose="02070309020205020404" charset="0"/>
              </a:rPr>
              <a:t>称为</a:t>
            </a:r>
            <a:r>
              <a:rPr lang="zh-CN" altLang="en-US" sz="1800" dirty="0">
                <a:solidFill>
                  <a:srgbClr val="FF0000"/>
                </a:solidFill>
                <a:latin typeface="Courier New" panose="02070309020205020404" charset="0"/>
                <a:cs typeface="Courier New" panose="02070309020205020404" charset="0"/>
              </a:rPr>
              <a:t>动态创建元素</a:t>
            </a:r>
            <a:r>
              <a:rPr lang="zh-CN" altLang="en-US" sz="1800" dirty="0" smtClean="0">
                <a:solidFill>
                  <a:srgbClr val="FF0000"/>
                </a:solidFill>
                <a:latin typeface="Courier New" panose="02070309020205020404" charset="0"/>
                <a:cs typeface="Courier New" panose="02070309020205020404" charset="0"/>
              </a:rPr>
              <a:t>节点</a:t>
            </a:r>
            <a:endParaRPr lang="zh-CN" altLang="en-US" sz="1800" dirty="0">
              <a:solidFill>
                <a:srgbClr val="FF0000"/>
              </a:solidFill>
              <a:latin typeface="Courier New" panose="02070309020205020404" charset="0"/>
              <a:cs typeface="Courier New" panose="02070309020205020404" charset="0"/>
            </a:endParaRPr>
          </a:p>
          <a:p>
            <a:r>
              <a:rPr lang="zh-CN" altLang="en-US" sz="2000" dirty="0"/>
              <a:t>添加</a:t>
            </a:r>
            <a:r>
              <a:rPr lang="zh-CN" altLang="en-US" sz="2000" dirty="0" smtClean="0"/>
              <a:t>节点：</a:t>
            </a:r>
            <a:endParaRPr lang="en-US" altLang="zh-CN" sz="2000" dirty="0" smtClean="0"/>
          </a:p>
          <a:p>
            <a:pPr lvl="1"/>
            <a:r>
              <a:rPr lang="en-US" altLang="zh-CN" sz="1800" dirty="0" err="1"/>
              <a:t>node.appendChild</a:t>
            </a:r>
            <a:r>
              <a:rPr lang="en-US" altLang="zh-CN" sz="1800" dirty="0"/>
              <a:t>(child) </a:t>
            </a:r>
            <a:r>
              <a:rPr lang="zh-CN" altLang="en-US" sz="1800" dirty="0"/>
              <a:t>：将一个节点添加到指定父节点的子节点列表末尾</a:t>
            </a:r>
            <a:endParaRPr lang="en-US" altLang="zh-CN" sz="1800" dirty="0" smtClean="0"/>
          </a:p>
          <a:p>
            <a:pPr lvl="1"/>
            <a:r>
              <a:rPr lang="en-US" altLang="zh-CN" sz="1800" dirty="0" err="1"/>
              <a:t>node.insertBefore</a:t>
            </a:r>
            <a:r>
              <a:rPr lang="en-US" altLang="zh-CN" sz="1800" dirty="0"/>
              <a:t>(child, </a:t>
            </a:r>
            <a:r>
              <a:rPr lang="zh-CN" altLang="en-US" sz="1800" dirty="0"/>
              <a:t>指定元素</a:t>
            </a:r>
            <a:r>
              <a:rPr lang="en-US" altLang="zh-CN" sz="1800" dirty="0"/>
              <a:t>) </a:t>
            </a:r>
            <a:r>
              <a:rPr lang="zh-CN" altLang="en-US" sz="1800" dirty="0"/>
              <a:t>：方法将一个节点添加到父节点的指定子节点</a:t>
            </a:r>
            <a:r>
              <a:rPr lang="zh-CN" altLang="en-US" sz="1800" dirty="0" smtClean="0"/>
              <a:t>前面</a:t>
            </a:r>
            <a:endParaRPr lang="en-US" altLang="zh-CN" sz="1800" dirty="0" smtClean="0"/>
          </a:p>
          <a:p>
            <a:r>
              <a:rPr lang="zh-CN" altLang="en-US" sz="2000" dirty="0"/>
              <a:t>删除</a:t>
            </a:r>
            <a:r>
              <a:rPr lang="zh-CN" altLang="en-US" sz="2000" dirty="0" smtClean="0"/>
              <a:t>节点：</a:t>
            </a:r>
            <a:r>
              <a:rPr lang="en-US" altLang="zh-CN" sz="2000" dirty="0" err="1"/>
              <a:t>node.removeChild</a:t>
            </a:r>
            <a:r>
              <a:rPr lang="en-US" altLang="zh-CN" sz="2000" dirty="0"/>
              <a:t>(child) </a:t>
            </a:r>
            <a:endParaRPr lang="en-US" altLang="zh-CN" sz="2000" dirty="0" smtClean="0"/>
          </a:p>
          <a:p>
            <a:pPr lvl="1"/>
            <a:r>
              <a:rPr lang="zh-CN" altLang="en-US" sz="1800" dirty="0"/>
              <a:t>方法从 </a:t>
            </a:r>
            <a:r>
              <a:rPr lang="en-US" altLang="zh-CN" sz="1800" dirty="0"/>
              <a:t>DOM </a:t>
            </a:r>
            <a:r>
              <a:rPr lang="zh-CN" altLang="en-US" sz="1800" dirty="0"/>
              <a:t>中删除一个子节点，返回删除的</a:t>
            </a:r>
            <a:r>
              <a:rPr lang="zh-CN" altLang="en-US" sz="1800" dirty="0" smtClean="0"/>
              <a:t>节点</a:t>
            </a:r>
            <a:endParaRPr lang="en-US" altLang="zh-CN" sz="1800" dirty="0" smtClean="0"/>
          </a:p>
          <a:p>
            <a:r>
              <a:rPr lang="zh-CN" altLang="en-US" sz="2000" dirty="0"/>
              <a:t>复制节点</a:t>
            </a:r>
            <a:r>
              <a:rPr lang="en-US" altLang="zh-CN" sz="2000" dirty="0"/>
              <a:t>(</a:t>
            </a:r>
            <a:r>
              <a:rPr lang="zh-CN" altLang="en-US" sz="2000" dirty="0"/>
              <a:t>克隆节点</a:t>
            </a:r>
            <a:r>
              <a:rPr lang="en-US" altLang="zh-CN" sz="2000" dirty="0" smtClean="0"/>
              <a:t>)</a:t>
            </a:r>
            <a:r>
              <a:rPr lang="zh-CN" altLang="en-US" sz="2000" dirty="0" smtClean="0"/>
              <a:t>：</a:t>
            </a:r>
            <a:r>
              <a:rPr lang="en-US" altLang="zh-CN" sz="2000" dirty="0" err="1"/>
              <a:t>node.cloneNode</a:t>
            </a:r>
            <a:r>
              <a:rPr lang="en-US" altLang="zh-CN" sz="2000" dirty="0"/>
              <a:t>() </a:t>
            </a:r>
            <a:endParaRPr lang="en-US" altLang="zh-CN" sz="2000" dirty="0" smtClean="0"/>
          </a:p>
          <a:p>
            <a:pPr lvl="1"/>
            <a:r>
              <a:rPr lang="zh-CN" altLang="en-US" sz="1800" dirty="0" smtClean="0"/>
              <a:t>返回</a:t>
            </a:r>
            <a:r>
              <a:rPr lang="zh-CN" altLang="en-US" sz="1800" dirty="0"/>
              <a:t>调用该方法的节点的一个副本。 也称为克隆节点</a:t>
            </a:r>
            <a:r>
              <a:rPr lang="en-US" altLang="zh-CN" sz="1800" dirty="0"/>
              <a:t>/</a:t>
            </a:r>
            <a:r>
              <a:rPr lang="zh-CN" altLang="en-US" sz="1800" dirty="0"/>
              <a:t>拷贝节点</a:t>
            </a:r>
            <a:endParaRPr lang="en-US" altLang="zh-CN" sz="1800" dirty="0"/>
          </a:p>
          <a:p>
            <a:pPr lvl="1"/>
            <a:r>
              <a:rPr lang="zh-CN" altLang="en-US" sz="1600" dirty="0" smtClean="0"/>
              <a:t>如果</a:t>
            </a:r>
            <a:r>
              <a:rPr lang="zh-CN" altLang="en-US" sz="1600" dirty="0"/>
              <a:t>括号参数为空或者为 </a:t>
            </a:r>
            <a:r>
              <a:rPr lang="en-US" altLang="zh-CN" sz="1600" dirty="0"/>
              <a:t>false </a:t>
            </a:r>
            <a:r>
              <a:rPr lang="zh-CN" altLang="en-US" sz="1600" dirty="0"/>
              <a:t>，则是浅拷贝，即只克隆复制节点本身，不克隆里面的子节点。</a:t>
            </a:r>
          </a:p>
          <a:p>
            <a:pPr lvl="1"/>
            <a:r>
              <a:rPr lang="zh-CN" altLang="en-US" sz="1600" dirty="0" smtClean="0"/>
              <a:t>如果</a:t>
            </a:r>
            <a:r>
              <a:rPr lang="zh-CN" altLang="en-US" sz="1600" dirty="0"/>
              <a:t>括号参数为 </a:t>
            </a:r>
            <a:r>
              <a:rPr lang="en-US" altLang="zh-CN" sz="1600" dirty="0"/>
              <a:t>true </a:t>
            </a:r>
            <a:r>
              <a:rPr lang="zh-CN" altLang="en-US" sz="1600" dirty="0"/>
              <a:t>，则是深度拷贝，会复制节点本身以及里面所有的子节点。</a:t>
            </a:r>
          </a:p>
          <a:p>
            <a:endParaRPr lang="zh-CN" altLang="en-US" sz="2000" dirty="0" smtClean="0"/>
          </a:p>
          <a:p>
            <a:endParaRPr lang="zh-CN" altLang="en-US" sz="2000" dirty="0"/>
          </a:p>
        </p:txBody>
      </p:sp>
    </p:spTree>
    <p:extLst>
      <p:ext uri="{BB962C8B-B14F-4D97-AF65-F5344CB8AC3E}">
        <p14:creationId xmlns:p14="http://schemas.microsoft.com/office/powerpoint/2010/main" val="4061909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三</a:t>
            </a:r>
            <a:r>
              <a:rPr lang="zh-CN" altLang="en-US" dirty="0"/>
              <a:t>种动态创建</a:t>
            </a:r>
            <a:r>
              <a:rPr lang="zh-CN" altLang="en-US" dirty="0" smtClean="0"/>
              <a:t>元素区别</a:t>
            </a:r>
            <a:endParaRPr lang="zh-CN" altLang="en-US" dirty="0"/>
          </a:p>
        </p:txBody>
      </p:sp>
      <p:sp>
        <p:nvSpPr>
          <p:cNvPr id="3" name="内容占位符 2"/>
          <p:cNvSpPr>
            <a:spLocks noGrp="1"/>
          </p:cNvSpPr>
          <p:nvPr>
            <p:ph idx="1"/>
          </p:nvPr>
        </p:nvSpPr>
        <p:spPr/>
        <p:txBody>
          <a:bodyPr/>
          <a:lstStyle/>
          <a:p>
            <a:r>
              <a:rPr lang="zh-CN" altLang="en-US" dirty="0" smtClean="0"/>
              <a:t>三种动态创建元素的方式</a:t>
            </a:r>
            <a:endParaRPr lang="en-US" altLang="zh-CN" dirty="0" smtClean="0"/>
          </a:p>
          <a:p>
            <a:pPr lvl="1"/>
            <a:r>
              <a:rPr lang="en-US" altLang="zh-CN" dirty="0"/>
              <a:t> </a:t>
            </a:r>
            <a:r>
              <a:rPr lang="en-US" altLang="zh-CN" dirty="0" err="1"/>
              <a:t>document.write</a:t>
            </a:r>
            <a:r>
              <a:rPr lang="en-US" altLang="zh-CN" dirty="0"/>
              <a:t>()</a:t>
            </a:r>
          </a:p>
          <a:p>
            <a:pPr lvl="1"/>
            <a:r>
              <a:rPr lang="en-US" altLang="zh-CN" dirty="0"/>
              <a:t> </a:t>
            </a:r>
            <a:r>
              <a:rPr lang="en-US" altLang="zh-CN" dirty="0" err="1"/>
              <a:t>element.innerHTML</a:t>
            </a:r>
            <a:endParaRPr lang="en-US" altLang="zh-CN" dirty="0"/>
          </a:p>
          <a:p>
            <a:pPr lvl="1"/>
            <a:r>
              <a:rPr lang="en-US" altLang="zh-CN" dirty="0"/>
              <a:t> </a:t>
            </a:r>
            <a:r>
              <a:rPr lang="en-US" altLang="zh-CN" dirty="0" err="1"/>
              <a:t>document.createElement</a:t>
            </a:r>
            <a:r>
              <a:rPr lang="en-US" altLang="zh-CN" dirty="0"/>
              <a:t>()</a:t>
            </a:r>
          </a:p>
          <a:p>
            <a:r>
              <a:rPr lang="zh-CN" altLang="en-US" dirty="0"/>
              <a:t>区别</a:t>
            </a:r>
          </a:p>
          <a:p>
            <a:pPr lvl="1"/>
            <a:r>
              <a:rPr lang="en-US" altLang="zh-CN" dirty="0" err="1" smtClean="0"/>
              <a:t>document.write</a:t>
            </a:r>
            <a:r>
              <a:rPr lang="en-US" altLang="zh-CN" dirty="0" smtClean="0"/>
              <a:t> </a:t>
            </a:r>
            <a:r>
              <a:rPr lang="zh-CN" altLang="en-US" dirty="0"/>
              <a:t>是直接将内容写入页面的内容流，但是文档流执行完毕，则它会导致页面全部重绘</a:t>
            </a:r>
          </a:p>
          <a:p>
            <a:pPr lvl="1"/>
            <a:r>
              <a:rPr lang="en-US" altLang="zh-CN" dirty="0" err="1" smtClean="0"/>
              <a:t>innerHTML</a:t>
            </a:r>
            <a:r>
              <a:rPr lang="en-US" altLang="zh-CN" dirty="0" smtClean="0"/>
              <a:t> </a:t>
            </a:r>
            <a:r>
              <a:rPr lang="zh-CN" altLang="en-US" dirty="0"/>
              <a:t>是将内容写入某个 </a:t>
            </a:r>
            <a:r>
              <a:rPr lang="en-US" altLang="zh-CN" dirty="0"/>
              <a:t>DOM </a:t>
            </a:r>
            <a:r>
              <a:rPr lang="zh-CN" altLang="en-US" dirty="0"/>
              <a:t>节点，不会导致页面全部重</a:t>
            </a:r>
            <a:r>
              <a:rPr lang="zh-CN" altLang="en-US" dirty="0" smtClean="0"/>
              <a:t>绘；</a:t>
            </a:r>
            <a:r>
              <a:rPr lang="en-US" altLang="zh-CN" dirty="0" err="1" smtClean="0"/>
              <a:t>innerHTML</a:t>
            </a:r>
            <a:r>
              <a:rPr lang="en-US" altLang="zh-CN" dirty="0" smtClean="0"/>
              <a:t> </a:t>
            </a:r>
            <a:r>
              <a:rPr lang="zh-CN" altLang="en-US" dirty="0"/>
              <a:t>创建多个元素效率更高（不要拼接字符串，采取数组形式拼接），结构稍微复杂</a:t>
            </a:r>
          </a:p>
          <a:p>
            <a:pPr lvl="1"/>
            <a:r>
              <a:rPr lang="en-US" altLang="zh-CN" dirty="0" err="1" smtClean="0"/>
              <a:t>createElement</a:t>
            </a:r>
            <a:r>
              <a:rPr lang="en-US" altLang="zh-CN" dirty="0"/>
              <a:t>() </a:t>
            </a:r>
            <a:r>
              <a:rPr lang="zh-CN" altLang="en-US" dirty="0"/>
              <a:t>创建多个元素效率稍低一点点，但是结构更清晰</a:t>
            </a:r>
          </a:p>
          <a:p>
            <a:endParaRPr lang="en-US" altLang="zh-CN" dirty="0"/>
          </a:p>
          <a:p>
            <a:pPr lvl="1"/>
            <a:endParaRPr lang="zh-CN" altLang="en-US" dirty="0"/>
          </a:p>
        </p:txBody>
      </p:sp>
    </p:spTree>
    <p:extLst>
      <p:ext uri="{BB962C8B-B14F-4D97-AF65-F5344CB8AC3E}">
        <p14:creationId xmlns:p14="http://schemas.microsoft.com/office/powerpoint/2010/main" val="132770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API </a:t>
            </a:r>
            <a:r>
              <a:rPr lang="zh-CN" altLang="en-US" dirty="0"/>
              <a:t>和 </a:t>
            </a:r>
            <a:r>
              <a:rPr lang="en-US" altLang="zh-CN" dirty="0"/>
              <a:t>Web API</a:t>
            </a:r>
            <a:endParaRPr lang="zh-CN" altLang="en-US" dirty="0"/>
          </a:p>
        </p:txBody>
      </p:sp>
      <p:sp>
        <p:nvSpPr>
          <p:cNvPr id="3" name="内容占位符 2"/>
          <p:cNvSpPr>
            <a:spLocks noGrp="1"/>
          </p:cNvSpPr>
          <p:nvPr>
            <p:ph idx="1"/>
          </p:nvPr>
        </p:nvSpPr>
        <p:spPr/>
        <p:txBody>
          <a:bodyPr/>
          <a:lstStyle/>
          <a:p>
            <a:r>
              <a:rPr lang="en-US" altLang="zh-CN" dirty="0"/>
              <a:t>API</a:t>
            </a:r>
            <a:r>
              <a:rPr lang="zh-CN" altLang="en-US" dirty="0"/>
              <a:t>（</a:t>
            </a:r>
            <a:r>
              <a:rPr lang="en-US" altLang="zh-CN" dirty="0"/>
              <a:t>Application Programming Interface</a:t>
            </a:r>
            <a:r>
              <a:rPr lang="en-US" altLang="zh-CN" dirty="0" smtClean="0"/>
              <a:t>, </a:t>
            </a:r>
            <a:r>
              <a:rPr lang="zh-CN" altLang="en-US" dirty="0" smtClean="0"/>
              <a:t>应用程序</a:t>
            </a:r>
            <a:r>
              <a:rPr lang="zh-CN" altLang="en-US" dirty="0"/>
              <a:t>编程接口</a:t>
            </a:r>
            <a:r>
              <a:rPr lang="zh-CN" altLang="en-US" dirty="0" smtClean="0"/>
              <a:t>）</a:t>
            </a:r>
            <a:endParaRPr lang="en-US" altLang="zh-CN" dirty="0" smtClean="0"/>
          </a:p>
          <a:p>
            <a:pPr lvl="1"/>
            <a:r>
              <a:rPr lang="zh-CN" altLang="en-US" dirty="0" smtClean="0"/>
              <a:t>是</a:t>
            </a:r>
            <a:r>
              <a:rPr lang="zh-CN" altLang="en-US" dirty="0"/>
              <a:t>一些预先定义的</a:t>
            </a:r>
            <a:r>
              <a:rPr lang="zh-CN" altLang="en-US" dirty="0" smtClean="0"/>
              <a:t>函数。目的</a:t>
            </a:r>
            <a:r>
              <a:rPr lang="zh-CN" altLang="en-US" dirty="0"/>
              <a:t>是提供应用程序与开发人员基于某软件或硬件得以访问一组例程的能力，而又无需访问源码，或理解内部工作机制的细节。</a:t>
            </a:r>
          </a:p>
          <a:p>
            <a:r>
              <a:rPr lang="en-US" altLang="zh-CN" dirty="0"/>
              <a:t>Web API </a:t>
            </a:r>
            <a:r>
              <a:rPr lang="zh-CN" altLang="en-US" dirty="0"/>
              <a:t>是浏览器提供的一套</a:t>
            </a:r>
            <a:r>
              <a:rPr lang="zh-CN" altLang="en-US" dirty="0">
                <a:solidFill>
                  <a:srgbClr val="0000FF"/>
                </a:solidFill>
              </a:rPr>
              <a:t>操作浏览器</a:t>
            </a:r>
            <a:r>
              <a:rPr lang="zh-CN" altLang="en-US" dirty="0"/>
              <a:t>功能和</a:t>
            </a:r>
            <a:r>
              <a:rPr lang="zh-CN" altLang="en-US" dirty="0">
                <a:solidFill>
                  <a:srgbClr val="0000FF"/>
                </a:solidFill>
              </a:rPr>
              <a:t>页面元素</a:t>
            </a:r>
            <a:r>
              <a:rPr lang="zh-CN" altLang="en-US" dirty="0"/>
              <a:t>的 </a:t>
            </a:r>
            <a:r>
              <a:rPr lang="en-US" altLang="zh-CN" dirty="0"/>
              <a:t>API ( BOM </a:t>
            </a:r>
            <a:r>
              <a:rPr lang="zh-CN" altLang="en-US" dirty="0"/>
              <a:t>和 </a:t>
            </a:r>
            <a:r>
              <a:rPr lang="en-US" altLang="zh-CN" dirty="0"/>
              <a:t>DOM </a:t>
            </a:r>
            <a:r>
              <a:rPr lang="en-US" altLang="zh-CN" dirty="0" smtClean="0"/>
              <a:t>)</a:t>
            </a:r>
          </a:p>
          <a:p>
            <a:pPr lvl="1"/>
            <a:r>
              <a:rPr lang="zh-CN" altLang="en-US" dirty="0" smtClean="0">
                <a:sym typeface="+mn-ea"/>
              </a:rPr>
              <a:t>详细 </a:t>
            </a:r>
            <a:r>
              <a:rPr lang="en-US" altLang="zh-CN" dirty="0" smtClean="0">
                <a:sym typeface="+mn-ea"/>
              </a:rPr>
              <a:t>API</a:t>
            </a:r>
            <a:r>
              <a:rPr lang="zh-CN" altLang="en-US" dirty="0" smtClean="0">
                <a:sym typeface="+mn-ea"/>
              </a:rPr>
              <a:t>可参考</a:t>
            </a:r>
            <a:r>
              <a:rPr lang="en-US" altLang="zh-CN" dirty="0" smtClean="0">
                <a:sym typeface="+mn-ea"/>
              </a:rPr>
              <a:t> </a:t>
            </a:r>
            <a:r>
              <a:rPr lang="en-US" altLang="zh-CN" dirty="0">
                <a:sym typeface="+mn-ea"/>
              </a:rPr>
              <a:t>: </a:t>
            </a:r>
            <a:r>
              <a:rPr lang="en-US" altLang="zh-CN" dirty="0">
                <a:solidFill>
                  <a:srgbClr val="0000FF"/>
                </a:solidFill>
                <a:sym typeface="+mn-ea"/>
                <a:hlinkClick r:id="rId2"/>
              </a:rPr>
              <a:t>https://</a:t>
            </a:r>
            <a:r>
              <a:rPr lang="en-US" altLang="zh-CN" dirty="0" smtClean="0">
                <a:solidFill>
                  <a:srgbClr val="0000FF"/>
                </a:solidFill>
                <a:sym typeface="+mn-ea"/>
                <a:hlinkClick r:id="rId2"/>
              </a:rPr>
              <a:t>developer.mozilla.org/zh-CN/docs/Web/API</a:t>
            </a:r>
            <a:endParaRPr lang="en-US" altLang="zh-CN" dirty="0" smtClean="0">
              <a:solidFill>
                <a:srgbClr val="0000FF"/>
              </a:solidFill>
              <a:sym typeface="+mn-ea"/>
            </a:endParaRPr>
          </a:p>
          <a:p>
            <a:pPr lvl="1"/>
            <a:endParaRPr lang="en-US" altLang="zh-CN" dirty="0">
              <a:solidFill>
                <a:srgbClr val="0000FF"/>
              </a:solidFill>
              <a:sym typeface="+mn-ea"/>
            </a:endParaRPr>
          </a:p>
          <a:p>
            <a:endParaRPr lang="zh-CN" altLang="en-US" dirty="0"/>
          </a:p>
        </p:txBody>
      </p:sp>
    </p:spTree>
    <p:extLst>
      <p:ext uri="{BB962C8B-B14F-4D97-AF65-F5344CB8AC3E}">
        <p14:creationId xmlns:p14="http://schemas.microsoft.com/office/powerpoint/2010/main" val="55142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DOM </a:t>
            </a:r>
            <a:r>
              <a:rPr lang="zh-CN" altLang="en-US" dirty="0"/>
              <a:t>重点</a:t>
            </a:r>
            <a:r>
              <a:rPr lang="zh-CN" altLang="en-US" dirty="0" smtClean="0"/>
              <a:t>核心总结</a:t>
            </a:r>
            <a:endParaRPr lang="zh-CN" altLang="en-US" dirty="0"/>
          </a:p>
        </p:txBody>
      </p:sp>
      <p:sp>
        <p:nvSpPr>
          <p:cNvPr id="3" name="内容占位符 2"/>
          <p:cNvSpPr>
            <a:spLocks noGrp="1"/>
          </p:cNvSpPr>
          <p:nvPr>
            <p:ph idx="1"/>
          </p:nvPr>
        </p:nvSpPr>
        <p:spPr/>
        <p:txBody>
          <a:bodyPr/>
          <a:lstStyle/>
          <a:p>
            <a:r>
              <a:rPr lang="zh-CN" altLang="en-US" dirty="0" smtClean="0">
                <a:solidFill>
                  <a:srgbClr val="0000FF"/>
                </a:solidFill>
              </a:rPr>
              <a:t>创建：</a:t>
            </a:r>
            <a:endParaRPr lang="en-US" altLang="zh-CN" dirty="0" smtClean="0">
              <a:solidFill>
                <a:srgbClr val="0000FF"/>
              </a:solidFill>
            </a:endParaRPr>
          </a:p>
          <a:p>
            <a:pPr lvl="1"/>
            <a:r>
              <a:rPr lang="en-US" altLang="zh-CN" dirty="0" err="1"/>
              <a:t>document.write</a:t>
            </a:r>
            <a:r>
              <a:rPr lang="en-US" altLang="zh-CN" dirty="0"/>
              <a:t>()</a:t>
            </a:r>
          </a:p>
          <a:p>
            <a:pPr lvl="1"/>
            <a:r>
              <a:rPr lang="en-US" altLang="zh-CN" dirty="0"/>
              <a:t> </a:t>
            </a:r>
            <a:r>
              <a:rPr lang="en-US" altLang="zh-CN" dirty="0" err="1"/>
              <a:t>element.innerHTML</a:t>
            </a:r>
            <a:endParaRPr lang="en-US" altLang="zh-CN" dirty="0"/>
          </a:p>
          <a:p>
            <a:pPr lvl="1"/>
            <a:r>
              <a:rPr lang="en-US" altLang="zh-CN" dirty="0"/>
              <a:t> </a:t>
            </a:r>
            <a:r>
              <a:rPr lang="en-US" altLang="zh-CN" dirty="0" err="1"/>
              <a:t>document.createElement</a:t>
            </a:r>
            <a:r>
              <a:rPr lang="en-US" altLang="zh-CN" dirty="0"/>
              <a:t>()</a:t>
            </a:r>
          </a:p>
          <a:p>
            <a:r>
              <a:rPr lang="zh-CN" altLang="en-US" dirty="0"/>
              <a:t>增</a:t>
            </a:r>
          </a:p>
          <a:p>
            <a:pPr lvl="1"/>
            <a:r>
              <a:rPr lang="en-US" altLang="zh-CN" dirty="0" err="1"/>
              <a:t>appendChild</a:t>
            </a:r>
            <a:endParaRPr lang="en-US" altLang="zh-CN" dirty="0"/>
          </a:p>
          <a:p>
            <a:pPr lvl="1"/>
            <a:r>
              <a:rPr lang="en-US" altLang="zh-CN" dirty="0" err="1"/>
              <a:t>insertBefore</a:t>
            </a:r>
            <a:endParaRPr lang="en-US" altLang="zh-CN" dirty="0"/>
          </a:p>
          <a:p>
            <a:r>
              <a:rPr lang="zh-CN" altLang="en-US" dirty="0"/>
              <a:t>删</a:t>
            </a:r>
            <a:endParaRPr lang="en-US" altLang="zh-CN" dirty="0"/>
          </a:p>
          <a:p>
            <a:pPr lvl="1"/>
            <a:r>
              <a:rPr lang="en-US" altLang="zh-CN" dirty="0" err="1"/>
              <a:t>removeChild</a:t>
            </a:r>
            <a:endParaRPr lang="en-US" altLang="zh-CN" dirty="0"/>
          </a:p>
          <a:p>
            <a:endParaRPr lang="zh-CN" altLang="en-US" dirty="0"/>
          </a:p>
        </p:txBody>
      </p:sp>
    </p:spTree>
    <p:extLst>
      <p:ext uri="{BB962C8B-B14F-4D97-AF65-F5344CB8AC3E}">
        <p14:creationId xmlns:p14="http://schemas.microsoft.com/office/powerpoint/2010/main" val="2942140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DOM </a:t>
            </a:r>
            <a:r>
              <a:rPr lang="zh-CN" altLang="en-US" dirty="0"/>
              <a:t>重点核心总结</a:t>
            </a:r>
          </a:p>
        </p:txBody>
      </p:sp>
      <p:sp>
        <p:nvSpPr>
          <p:cNvPr id="3" name="内容占位符 2"/>
          <p:cNvSpPr>
            <a:spLocks noGrp="1"/>
          </p:cNvSpPr>
          <p:nvPr>
            <p:ph idx="1"/>
          </p:nvPr>
        </p:nvSpPr>
        <p:spPr/>
        <p:txBody>
          <a:bodyPr/>
          <a:lstStyle/>
          <a:p>
            <a:r>
              <a:rPr lang="zh-CN" altLang="en-US" dirty="0" smtClean="0"/>
              <a:t>改</a:t>
            </a:r>
            <a:endParaRPr lang="zh-CN" altLang="en-US" dirty="0"/>
          </a:p>
          <a:p>
            <a:pPr lvl="1"/>
            <a:r>
              <a:rPr lang="zh-CN" altLang="en-US" dirty="0"/>
              <a:t>修改元素属性： </a:t>
            </a:r>
            <a:r>
              <a:rPr lang="en-US" altLang="zh-CN" dirty="0" err="1"/>
              <a:t>src</a:t>
            </a:r>
            <a:r>
              <a:rPr lang="zh-CN" altLang="en-US" dirty="0"/>
              <a:t>、</a:t>
            </a:r>
            <a:r>
              <a:rPr lang="en-US" altLang="zh-CN" dirty="0" err="1"/>
              <a:t>href</a:t>
            </a:r>
            <a:r>
              <a:rPr lang="zh-CN" altLang="en-US" dirty="0"/>
              <a:t>、</a:t>
            </a:r>
            <a:r>
              <a:rPr lang="en-US" altLang="zh-CN" dirty="0"/>
              <a:t>title</a:t>
            </a:r>
            <a:r>
              <a:rPr lang="zh-CN" altLang="en-US" dirty="0"/>
              <a:t>等</a:t>
            </a:r>
          </a:p>
          <a:p>
            <a:pPr lvl="1"/>
            <a:r>
              <a:rPr lang="zh-CN" altLang="en-US" dirty="0"/>
              <a:t>修改普通元素内容： </a:t>
            </a:r>
            <a:r>
              <a:rPr lang="en-US" altLang="zh-CN" dirty="0" err="1"/>
              <a:t>innerHTML</a:t>
            </a:r>
            <a:r>
              <a:rPr lang="en-US" altLang="zh-CN" dirty="0"/>
              <a:t> </a:t>
            </a:r>
            <a:r>
              <a:rPr lang="zh-CN" altLang="en-US" dirty="0"/>
              <a:t>、</a:t>
            </a:r>
            <a:r>
              <a:rPr lang="en-US" altLang="zh-CN" dirty="0" err="1"/>
              <a:t>innerText</a:t>
            </a:r>
            <a:endParaRPr lang="en-US" altLang="zh-CN" dirty="0"/>
          </a:p>
          <a:p>
            <a:pPr lvl="1"/>
            <a:r>
              <a:rPr lang="zh-CN" altLang="en-US" dirty="0"/>
              <a:t>修改表单元素： </a:t>
            </a:r>
            <a:r>
              <a:rPr lang="en-US" altLang="zh-CN" dirty="0"/>
              <a:t>value</a:t>
            </a:r>
            <a:r>
              <a:rPr lang="zh-CN" altLang="en-US" dirty="0"/>
              <a:t>、</a:t>
            </a:r>
            <a:r>
              <a:rPr lang="en-US" altLang="zh-CN" dirty="0"/>
              <a:t>type</a:t>
            </a:r>
            <a:r>
              <a:rPr lang="zh-CN" altLang="en-US" dirty="0"/>
              <a:t>、</a:t>
            </a:r>
            <a:r>
              <a:rPr lang="en-US" altLang="zh-CN" dirty="0"/>
              <a:t>disabled</a:t>
            </a:r>
            <a:r>
              <a:rPr lang="zh-CN" altLang="en-US" dirty="0"/>
              <a:t>等</a:t>
            </a:r>
          </a:p>
          <a:p>
            <a:pPr lvl="1"/>
            <a:r>
              <a:rPr lang="zh-CN" altLang="en-US" dirty="0"/>
              <a:t>修改元素样式： </a:t>
            </a:r>
            <a:r>
              <a:rPr lang="en-US" altLang="zh-CN" dirty="0"/>
              <a:t>style</a:t>
            </a:r>
            <a:r>
              <a:rPr lang="zh-CN" altLang="en-US" dirty="0"/>
              <a:t>、</a:t>
            </a:r>
            <a:r>
              <a:rPr lang="en-US" altLang="zh-CN" dirty="0" err="1" smtClean="0"/>
              <a:t>className</a:t>
            </a:r>
            <a:endParaRPr lang="en-US" altLang="zh-CN" dirty="0" smtClean="0"/>
          </a:p>
          <a:p>
            <a:r>
              <a:rPr lang="zh-CN" altLang="en-US" dirty="0" smtClean="0"/>
              <a:t>查</a:t>
            </a:r>
            <a:endParaRPr lang="en-US" altLang="zh-CN" dirty="0" smtClean="0"/>
          </a:p>
          <a:p>
            <a:pPr lvl="1"/>
            <a:r>
              <a:rPr lang="en-US" altLang="zh-CN" sz="1800" dirty="0"/>
              <a:t>DOM</a:t>
            </a:r>
            <a:r>
              <a:rPr lang="zh-CN" altLang="en-US" sz="1800" dirty="0"/>
              <a:t>提供的</a:t>
            </a:r>
            <a:r>
              <a:rPr lang="en-US" altLang="zh-CN" sz="1800" dirty="0"/>
              <a:t>API </a:t>
            </a:r>
            <a:r>
              <a:rPr lang="zh-CN" altLang="en-US" sz="1800" dirty="0" smtClean="0"/>
              <a:t>方法 </a:t>
            </a:r>
            <a:r>
              <a:rPr lang="en-US" altLang="zh-CN" sz="1800" dirty="0" err="1"/>
              <a:t>getElementById</a:t>
            </a:r>
            <a:r>
              <a:rPr lang="zh-CN" altLang="en-US" sz="1800" dirty="0"/>
              <a:t>、</a:t>
            </a:r>
            <a:r>
              <a:rPr lang="en-US" altLang="zh-CN" sz="1800" dirty="0" err="1"/>
              <a:t>getElementsByTagName</a:t>
            </a:r>
            <a:r>
              <a:rPr lang="en-US" altLang="zh-CN" sz="1800" dirty="0"/>
              <a:t>  </a:t>
            </a:r>
            <a:r>
              <a:rPr lang="zh-CN" altLang="en-US" sz="1800" dirty="0"/>
              <a:t>古老用法 不太推荐 </a:t>
            </a:r>
          </a:p>
          <a:p>
            <a:pPr lvl="1"/>
            <a:r>
              <a:rPr lang="en-US" altLang="zh-CN" sz="1800" dirty="0" smtClean="0"/>
              <a:t>H5</a:t>
            </a:r>
            <a:r>
              <a:rPr lang="zh-CN" altLang="en-US" sz="1800" dirty="0"/>
              <a:t>提供的新方法： </a:t>
            </a:r>
            <a:r>
              <a:rPr lang="en-US" altLang="zh-CN" sz="1800" dirty="0" err="1"/>
              <a:t>querySelector</a:t>
            </a:r>
            <a:r>
              <a:rPr lang="zh-CN" altLang="en-US" sz="1800" dirty="0"/>
              <a:t>、</a:t>
            </a:r>
            <a:r>
              <a:rPr lang="en-US" altLang="zh-CN" sz="1800" dirty="0" err="1"/>
              <a:t>querySelectorAll</a:t>
            </a:r>
            <a:r>
              <a:rPr lang="en-US" altLang="zh-CN" sz="1800" dirty="0"/>
              <a:t>   </a:t>
            </a:r>
            <a:r>
              <a:rPr lang="zh-CN" altLang="en-US" sz="1800" dirty="0" smtClean="0"/>
              <a:t>提倡利用</a:t>
            </a:r>
            <a:r>
              <a:rPr lang="zh-CN" altLang="en-US" sz="1800" dirty="0"/>
              <a:t>节点操作获取元素： 父</a:t>
            </a:r>
            <a:r>
              <a:rPr lang="en-US" altLang="zh-CN" sz="1800" dirty="0"/>
              <a:t>(</a:t>
            </a:r>
            <a:r>
              <a:rPr lang="en-US" altLang="zh-CN" sz="1800" dirty="0" err="1"/>
              <a:t>parentNode</a:t>
            </a:r>
            <a:r>
              <a:rPr lang="en-US" altLang="zh-CN" sz="1800" dirty="0"/>
              <a:t>)</a:t>
            </a:r>
            <a:r>
              <a:rPr lang="zh-CN" altLang="en-US" sz="1800" dirty="0"/>
              <a:t>、子</a:t>
            </a:r>
            <a:r>
              <a:rPr lang="en-US" altLang="zh-CN" sz="1800" dirty="0"/>
              <a:t>(children)</a:t>
            </a:r>
            <a:r>
              <a:rPr lang="zh-CN" altLang="en-US" sz="1800" dirty="0"/>
              <a:t>、兄</a:t>
            </a:r>
            <a:r>
              <a:rPr lang="en-US" altLang="zh-CN" sz="1800" dirty="0"/>
              <a:t>(</a:t>
            </a:r>
            <a:r>
              <a:rPr lang="en-US" altLang="zh-CN" sz="1800" dirty="0" err="1"/>
              <a:t>previousElementSibling</a:t>
            </a:r>
            <a:r>
              <a:rPr lang="zh-CN" altLang="en-US" sz="1800" dirty="0"/>
              <a:t>、</a:t>
            </a:r>
            <a:r>
              <a:rPr lang="en-US" altLang="zh-CN" sz="1800" dirty="0" err="1"/>
              <a:t>nextElementSibling</a:t>
            </a:r>
            <a:r>
              <a:rPr lang="en-US" altLang="zh-CN" sz="1800" dirty="0"/>
              <a:t>)  </a:t>
            </a:r>
            <a:r>
              <a:rPr lang="zh-CN" altLang="en-US" sz="1800" dirty="0"/>
              <a:t>提倡</a:t>
            </a:r>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758056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4.5 DOM </a:t>
            </a:r>
            <a:r>
              <a:rPr lang="zh-CN" altLang="en-US" dirty="0"/>
              <a:t>重点核心总结</a:t>
            </a:r>
          </a:p>
        </p:txBody>
      </p:sp>
      <p:sp>
        <p:nvSpPr>
          <p:cNvPr id="3" name="内容占位符 2"/>
          <p:cNvSpPr>
            <a:spLocks noGrp="1"/>
          </p:cNvSpPr>
          <p:nvPr>
            <p:ph idx="1"/>
          </p:nvPr>
        </p:nvSpPr>
        <p:spPr/>
        <p:txBody>
          <a:bodyPr/>
          <a:lstStyle/>
          <a:p>
            <a:r>
              <a:rPr lang="zh-CN" altLang="en-US" dirty="0"/>
              <a:t>属性</a:t>
            </a:r>
            <a:r>
              <a:rPr lang="zh-CN" altLang="en-US" dirty="0" smtClean="0"/>
              <a:t>操作</a:t>
            </a:r>
            <a:endParaRPr lang="en-US" altLang="zh-CN" dirty="0" smtClean="0"/>
          </a:p>
          <a:p>
            <a:pPr lvl="1"/>
            <a:r>
              <a:rPr lang="en-US" altLang="zh-CN" dirty="0" err="1" smtClean="0"/>
              <a:t>setAttribute</a:t>
            </a:r>
            <a:r>
              <a:rPr lang="zh-CN" altLang="en-US" dirty="0"/>
              <a:t>：设置</a:t>
            </a:r>
            <a:r>
              <a:rPr lang="en-US" altLang="zh-CN" dirty="0" err="1"/>
              <a:t>dom</a:t>
            </a:r>
            <a:r>
              <a:rPr lang="zh-CN" altLang="en-US" dirty="0"/>
              <a:t>的属性值</a:t>
            </a:r>
          </a:p>
          <a:p>
            <a:pPr lvl="1"/>
            <a:r>
              <a:rPr lang="en-US" altLang="zh-CN" dirty="0" err="1" smtClean="0"/>
              <a:t>getAttribute</a:t>
            </a:r>
            <a:r>
              <a:rPr lang="zh-CN" altLang="en-US" dirty="0"/>
              <a:t>：得到</a:t>
            </a:r>
            <a:r>
              <a:rPr lang="en-US" altLang="zh-CN" dirty="0" err="1"/>
              <a:t>dom</a:t>
            </a:r>
            <a:r>
              <a:rPr lang="zh-CN" altLang="en-US" dirty="0"/>
              <a:t>的属性值</a:t>
            </a:r>
          </a:p>
          <a:p>
            <a:pPr lvl="1"/>
            <a:r>
              <a:rPr lang="en-US" altLang="zh-CN" dirty="0" err="1" smtClean="0"/>
              <a:t>removeAttribute</a:t>
            </a:r>
            <a:r>
              <a:rPr lang="zh-CN" altLang="en-US" dirty="0"/>
              <a:t>移除</a:t>
            </a:r>
            <a:r>
              <a:rPr lang="zh-CN" altLang="en-US" dirty="0" smtClean="0"/>
              <a:t>属性</a:t>
            </a:r>
            <a:endParaRPr lang="en-US" altLang="zh-CN" dirty="0" smtClean="0"/>
          </a:p>
          <a:p>
            <a:r>
              <a:rPr lang="zh-CN" altLang="en-US" dirty="0"/>
              <a:t>事件操作</a:t>
            </a:r>
          </a:p>
          <a:p>
            <a:endParaRPr lang="zh-CN" altLang="en-US" dirty="0"/>
          </a:p>
          <a:p>
            <a:endParaRPr lang="zh-CN" altLang="en-US" dirty="0"/>
          </a:p>
        </p:txBody>
      </p:sp>
      <p:pic>
        <p:nvPicPr>
          <p:cNvPr id="4" name="图片 3" descr="771ASQYR]M}O4NVNQ{6FMFB"/>
          <p:cNvPicPr>
            <a:picLocks noChangeAspect="1"/>
          </p:cNvPicPr>
          <p:nvPr/>
        </p:nvPicPr>
        <p:blipFill>
          <a:blip r:embed="rId2"/>
          <a:stretch>
            <a:fillRect/>
          </a:stretch>
        </p:blipFill>
        <p:spPr>
          <a:xfrm>
            <a:off x="971600" y="3645024"/>
            <a:ext cx="5616624" cy="2481139"/>
          </a:xfrm>
          <a:prstGeom prst="rect">
            <a:avLst/>
          </a:prstGeom>
        </p:spPr>
      </p:pic>
    </p:spTree>
    <p:extLst>
      <p:ext uri="{BB962C8B-B14F-4D97-AF65-F5344CB8AC3E}">
        <p14:creationId xmlns:p14="http://schemas.microsoft.com/office/powerpoint/2010/main" val="4038416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5. BOM</a:t>
            </a:r>
            <a:r>
              <a:rPr lang="zh-CN" altLang="en-US" sz="2800" b="1" dirty="0" smtClean="0"/>
              <a:t>简介</a:t>
            </a:r>
            <a:endParaRPr lang="en-US" altLang="zh-CN" sz="2400" dirty="0">
              <a:solidFill>
                <a:schemeClr val="tx1"/>
              </a:solidFill>
            </a:endParaRPr>
          </a:p>
        </p:txBody>
      </p:sp>
    </p:spTree>
    <p:extLst>
      <p:ext uri="{BB962C8B-B14F-4D97-AF65-F5344CB8AC3E}">
        <p14:creationId xmlns:p14="http://schemas.microsoft.com/office/powerpoint/2010/main" val="2639413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什么</a:t>
            </a:r>
            <a:r>
              <a:rPr lang="zh-CN" altLang="en-US" dirty="0"/>
              <a:t>是 </a:t>
            </a:r>
            <a:r>
              <a:rPr lang="en-US" altLang="zh-CN" dirty="0"/>
              <a:t>BOM </a:t>
            </a:r>
            <a:endParaRPr lang="zh-CN" altLang="en-US" dirty="0"/>
          </a:p>
        </p:txBody>
      </p:sp>
      <p:sp>
        <p:nvSpPr>
          <p:cNvPr id="3" name="内容占位符 2"/>
          <p:cNvSpPr>
            <a:spLocks noGrp="1"/>
          </p:cNvSpPr>
          <p:nvPr>
            <p:ph idx="1"/>
          </p:nvPr>
        </p:nvSpPr>
        <p:spPr/>
        <p:txBody>
          <a:bodyPr/>
          <a:lstStyle/>
          <a:p>
            <a:r>
              <a:rPr lang="en-US" altLang="zh-CN" dirty="0"/>
              <a:t>BOM</a:t>
            </a:r>
            <a:r>
              <a:rPr lang="zh-CN" altLang="en-US" dirty="0"/>
              <a:t>（</a:t>
            </a:r>
            <a:r>
              <a:rPr lang="en-US" altLang="zh-CN" dirty="0"/>
              <a:t>Browser Object Model</a:t>
            </a:r>
            <a:r>
              <a:rPr lang="zh-CN" altLang="en-US" dirty="0"/>
              <a:t>）即浏览器对象模型，它提供了独立于内容而与浏览器窗口进行交互的对象，其核心对象是 </a:t>
            </a:r>
            <a:r>
              <a:rPr lang="en-US" altLang="zh-CN" dirty="0"/>
              <a:t>window</a:t>
            </a:r>
            <a:r>
              <a:rPr lang="zh-CN" altLang="en-US" dirty="0"/>
              <a:t>。</a:t>
            </a:r>
          </a:p>
          <a:p>
            <a:endParaRPr lang="zh-CN" altLang="en-US" dirty="0"/>
          </a:p>
        </p:txBody>
      </p:sp>
      <p:sp>
        <p:nvSpPr>
          <p:cNvPr id="4" name="TextBox 37"/>
          <p:cNvSpPr txBox="1"/>
          <p:nvPr/>
        </p:nvSpPr>
        <p:spPr>
          <a:xfrm>
            <a:off x="865806" y="3284984"/>
            <a:ext cx="3946525" cy="507831"/>
          </a:xfrm>
          <a:prstGeom prst="rect">
            <a:avLst/>
          </a:prstGeom>
          <a:noFill/>
          <a:ln w="9525">
            <a:noFill/>
          </a:ln>
        </p:spPr>
        <p:txBody>
          <a:bodyPr>
            <a:spAutoFit/>
          </a:bodyPr>
          <a:lstStyle/>
          <a:p>
            <a:pPr defTabSz="695960" fontAlgn="auto">
              <a:lnSpc>
                <a:spcPct val="150000"/>
              </a:lnSpc>
              <a:spcBef>
                <a:spcPts val="0"/>
              </a:spcBef>
              <a:spcAft>
                <a:spcPts val="0"/>
              </a:spcAft>
            </a:pPr>
            <a:r>
              <a:rPr lang="en-US" altLang="zh-CN" b="1" dirty="0">
                <a:solidFill>
                  <a:srgbClr val="FF0000"/>
                </a:solidFill>
                <a:latin typeface="微软雅黑" panose="020B0503020204020204" pitchFamily="34" charset="-122"/>
                <a:ea typeface="微软雅黑" panose="020B0503020204020204" pitchFamily="34" charset="-122"/>
              </a:rPr>
              <a:t>DOM</a:t>
            </a:r>
          </a:p>
        </p:txBody>
      </p:sp>
      <p:sp>
        <p:nvSpPr>
          <p:cNvPr id="5" name="TextBox 31"/>
          <p:cNvSpPr txBox="1"/>
          <p:nvPr/>
        </p:nvSpPr>
        <p:spPr>
          <a:xfrm>
            <a:off x="4863131" y="3284984"/>
            <a:ext cx="3513138" cy="507831"/>
          </a:xfrm>
          <a:prstGeom prst="rect">
            <a:avLst/>
          </a:prstGeom>
          <a:noFill/>
          <a:ln w="9525">
            <a:noFill/>
          </a:ln>
        </p:spPr>
        <p:txBody>
          <a:bodyPr>
            <a:spAutoFit/>
          </a:bodyPr>
          <a:lstStyle/>
          <a:p>
            <a:pPr defTabSz="695960" fontAlgn="auto">
              <a:lnSpc>
                <a:spcPct val="150000"/>
              </a:lnSpc>
              <a:spcBef>
                <a:spcPts val="0"/>
              </a:spcBef>
              <a:spcAft>
                <a:spcPts val="0"/>
              </a:spcAft>
            </a:pPr>
            <a:r>
              <a:rPr lang="en-US" altLang="zh-CN" b="1" dirty="0">
                <a:solidFill>
                  <a:srgbClr val="FF0000"/>
                </a:solidFill>
                <a:latin typeface="微软雅黑" panose="020B0503020204020204" pitchFamily="34" charset="-122"/>
                <a:ea typeface="微软雅黑" panose="020B0503020204020204" pitchFamily="34" charset="-122"/>
                <a:sym typeface="+mn-ea"/>
              </a:rPr>
              <a:t>BOM</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a:spLocks noChangeArrowheads="1"/>
          </p:cNvSpPr>
          <p:nvPr/>
        </p:nvSpPr>
        <p:spPr bwMode="auto">
          <a:xfrm>
            <a:off x="441309" y="3793619"/>
            <a:ext cx="3984625" cy="17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ct val="150000"/>
              </a:lnSpc>
              <a:buFont typeface="Wingdings" panose="05000000000000000000" pitchFamily="2" charset="2"/>
              <a:buChar char="l"/>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文档对象模型</a:t>
            </a: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 </a:t>
            </a:r>
          </a:p>
          <a:p>
            <a:pPr lvl="1" eaLnBrk="1" hangingPunct="1">
              <a:lnSpc>
                <a:spcPct val="150000"/>
              </a:lnSpc>
              <a:buFont typeface="Wingdings" panose="05000000000000000000" pitchFamily="2" charset="2"/>
              <a:buChar char="l"/>
              <a:defRPr/>
            </a:pP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DOM 就是把「</a:t>
            </a:r>
            <a:r>
              <a:rPr lang="en-US" altLang="zh-CN" sz="1200" dirty="0">
                <a:solidFill>
                  <a:srgbClr val="FF0000"/>
                </a:solidFill>
                <a:latin typeface="微软雅黑" panose="020B0503020204020204" pitchFamily="34" charset="-122"/>
                <a:ea typeface="微软雅黑" panose="020B0503020204020204" pitchFamily="34" charset="-122"/>
                <a:sym typeface="+mn-ea"/>
              </a:rPr>
              <a:t>文档</a:t>
            </a: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」当做一个「</a:t>
            </a:r>
            <a:r>
              <a:rPr lang="en-US" altLang="zh-CN" sz="1200" dirty="0">
                <a:solidFill>
                  <a:srgbClr val="FF0000"/>
                </a:solidFill>
                <a:latin typeface="微软雅黑" panose="020B0503020204020204" pitchFamily="34" charset="-122"/>
                <a:ea typeface="微软雅黑" panose="020B0503020204020204" pitchFamily="34" charset="-122"/>
                <a:sym typeface="+mn-ea"/>
              </a:rPr>
              <a:t>对象</a:t>
            </a: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」来看待</a:t>
            </a:r>
            <a:endPar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lvl="1" eaLnBrk="1" hangingPunct="1">
              <a:lnSpc>
                <a:spcPct val="150000"/>
              </a:lnSpc>
              <a:buFont typeface="Wingdings" panose="05000000000000000000" pitchFamily="2" charset="2"/>
              <a:buChar char="l"/>
              <a:defRPr/>
            </a:pP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DOM </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的顶级对象是 </a:t>
            </a:r>
            <a:r>
              <a:rPr lang="en-US" altLang="zh-CN" sz="1200" dirty="0">
                <a:solidFill>
                  <a:srgbClr val="FF0000"/>
                </a:solidFill>
                <a:latin typeface="微软雅黑" panose="020B0503020204020204" pitchFamily="34" charset="-122"/>
                <a:ea typeface="微软雅黑" panose="020B0503020204020204" pitchFamily="34" charset="-122"/>
                <a:sym typeface="+mn-ea"/>
              </a:rPr>
              <a:t>document</a:t>
            </a:r>
          </a:p>
          <a:p>
            <a:pPr lvl="1" eaLnBrk="1" hangingPunct="1">
              <a:lnSpc>
                <a:spcPct val="150000"/>
              </a:lnSpc>
              <a:buFont typeface="Wingdings" panose="05000000000000000000" pitchFamily="2" charset="2"/>
              <a:buChar char="l"/>
              <a:defRPr/>
            </a:pPr>
            <a:r>
              <a:rPr lang="en-US" altLang="zh-CN" sz="1200">
                <a:solidFill>
                  <a:prstClr val="black">
                    <a:lumMod val="85000"/>
                    <a:lumOff val="15000"/>
                  </a:prstClr>
                </a:solidFill>
                <a:latin typeface="微软雅黑" panose="020B0503020204020204" pitchFamily="34" charset="-122"/>
                <a:ea typeface="微软雅黑" panose="020B0503020204020204" pitchFamily="34" charset="-122"/>
                <a:sym typeface="+mn-ea"/>
              </a:rPr>
              <a:t>DOM </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主要学习的是</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操作页面元素</a:t>
            </a:r>
          </a:p>
          <a:p>
            <a:pPr lvl="1" eaLnBrk="1" hangingPunct="1">
              <a:lnSpc>
                <a:spcPct val="150000"/>
              </a:lnSpc>
              <a:buFont typeface="Wingdings" panose="05000000000000000000" pitchFamily="2" charset="2"/>
              <a:buChar char="l"/>
              <a:defRPr/>
            </a:pPr>
            <a:r>
              <a:rPr lang="en-US" altLang="zh-CN" sz="1200">
                <a:solidFill>
                  <a:prstClr val="black">
                    <a:lumMod val="85000"/>
                    <a:lumOff val="15000"/>
                  </a:prstClr>
                </a:solidFill>
                <a:latin typeface="微软雅黑" panose="020B0503020204020204" pitchFamily="34" charset="-122"/>
                <a:ea typeface="微软雅黑" panose="020B0503020204020204" pitchFamily="34" charset="-122"/>
                <a:sym typeface="+mn-ea"/>
              </a:rPr>
              <a:t>DOM </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是 </a:t>
            </a:r>
            <a:r>
              <a:rPr lang="en-US" altLang="zh-CN"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W3C </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标准规范</a:t>
            </a:r>
            <a:endPar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7" name="TextBox 5"/>
          <p:cNvSpPr txBox="1">
            <a:spLocks noChangeArrowheads="1"/>
          </p:cNvSpPr>
          <p:nvPr/>
        </p:nvSpPr>
        <p:spPr bwMode="auto">
          <a:xfrm>
            <a:off x="4425934" y="3750482"/>
            <a:ext cx="4413885" cy="172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ct val="150000"/>
              </a:lnSpc>
              <a:buFont typeface="Wingdings" panose="05000000000000000000" pitchFamily="2" charset="2"/>
              <a:buChar char="l"/>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浏览器对象模型</a:t>
            </a:r>
          </a:p>
          <a:p>
            <a:pPr lvl="1" eaLnBrk="1" hangingPunct="1">
              <a:lnSpc>
                <a:spcPct val="150000"/>
              </a:lnSpc>
              <a:buFont typeface="Wingdings" panose="05000000000000000000" pitchFamily="2" charset="2"/>
              <a:buChar char="l"/>
              <a:defRPr/>
            </a:pP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把「</a:t>
            </a:r>
            <a:r>
              <a:rPr lang="zh-CN" altLang="en-US" sz="1200" dirty="0">
                <a:solidFill>
                  <a:srgbClr val="FF0000"/>
                </a:solidFill>
                <a:latin typeface="微软雅黑" panose="020B0503020204020204" pitchFamily="34" charset="-122"/>
                <a:ea typeface="微软雅黑" panose="020B0503020204020204" pitchFamily="34" charset="-122"/>
                <a:sym typeface="+mn-ea"/>
              </a:rPr>
              <a:t>浏览器</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」当做一个「</a:t>
            </a:r>
            <a:r>
              <a:rPr lang="zh-CN" altLang="en-US" sz="1200" dirty="0">
                <a:solidFill>
                  <a:srgbClr val="FF0000"/>
                </a:solidFill>
                <a:latin typeface="微软雅黑" panose="020B0503020204020204" pitchFamily="34" charset="-122"/>
                <a:ea typeface="微软雅黑" panose="020B0503020204020204" pitchFamily="34" charset="-122"/>
                <a:sym typeface="+mn-ea"/>
              </a:rPr>
              <a:t>对象</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」来看待</a:t>
            </a:r>
          </a:p>
          <a:p>
            <a:pPr lvl="1" eaLnBrk="1" hangingPunct="1">
              <a:lnSpc>
                <a:spcPct val="150000"/>
              </a:lnSpc>
              <a:buFont typeface="Wingdings" panose="05000000000000000000" pitchFamily="2" charset="2"/>
              <a:buChar char="l"/>
              <a:defRPr/>
            </a:pPr>
            <a:r>
              <a:rPr 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BOM </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的</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顶级对象是 </a:t>
            </a:r>
            <a:r>
              <a:rPr lang="en-US" altLang="zh-CN" sz="1200" dirty="0">
                <a:solidFill>
                  <a:srgbClr val="FF0000"/>
                </a:solidFill>
                <a:latin typeface="微软雅黑" panose="020B0503020204020204" pitchFamily="34" charset="-122"/>
                <a:ea typeface="微软雅黑" panose="020B0503020204020204" pitchFamily="34" charset="-122"/>
                <a:sym typeface="+mn-ea"/>
              </a:rPr>
              <a:t>window</a:t>
            </a:r>
            <a:endParaRPr lang="zh-CN" altLang="en-US" sz="1200" dirty="0">
              <a:solidFill>
                <a:srgbClr val="FF0000"/>
              </a:solidFill>
              <a:latin typeface="微软雅黑" panose="020B0503020204020204" pitchFamily="34" charset="-122"/>
              <a:ea typeface="微软雅黑" panose="020B0503020204020204" pitchFamily="34" charset="-122"/>
              <a:sym typeface="+mn-ea"/>
            </a:endParaRPr>
          </a:p>
          <a:p>
            <a:pPr lvl="1" eaLnBrk="1" hangingPunct="1">
              <a:lnSpc>
                <a:spcPct val="150000"/>
              </a:lnSpc>
              <a:buFont typeface="Wingdings" panose="05000000000000000000" pitchFamily="2" charset="2"/>
              <a:buChar char="l"/>
              <a:defRPr/>
            </a:pP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BOM </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学习的是浏览器窗口交互的一些对象</a:t>
            </a:r>
          </a:p>
          <a:p>
            <a:pPr lvl="1" eaLnBrk="1" hangingPunct="1">
              <a:lnSpc>
                <a:spcPct val="150000"/>
              </a:lnSpc>
              <a:buFont typeface="Wingdings" panose="05000000000000000000" pitchFamily="2" charset="2"/>
              <a:buChar char="l"/>
              <a:defRPr/>
            </a:pPr>
            <a:r>
              <a:rPr lang="en-US" altLang="zh-CN"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BOM </a:t>
            </a:r>
            <a:r>
              <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rPr>
              <a:t>是浏览器厂商在各自浏览器</a:t>
            </a:r>
            <a:r>
              <a:rPr lang="zh-CN" altLang="en-US" sz="1200">
                <a:solidFill>
                  <a:prstClr val="black">
                    <a:lumMod val="85000"/>
                    <a:lumOff val="15000"/>
                  </a:prstClr>
                </a:solidFill>
                <a:latin typeface="微软雅黑" panose="020B0503020204020204" pitchFamily="34" charset="-122"/>
                <a:ea typeface="微软雅黑" panose="020B0503020204020204" pitchFamily="34" charset="-122"/>
                <a:sym typeface="+mn-ea"/>
              </a:rPr>
              <a:t>上</a:t>
            </a:r>
            <a:r>
              <a:rPr lang="zh-CN" altLang="en-US" sz="1200" smtClean="0">
                <a:solidFill>
                  <a:prstClr val="black">
                    <a:lumMod val="85000"/>
                    <a:lumOff val="15000"/>
                  </a:prstClr>
                </a:solidFill>
                <a:latin typeface="微软雅黑" panose="020B0503020204020204" pitchFamily="34" charset="-122"/>
                <a:ea typeface="微软雅黑" panose="020B0503020204020204" pitchFamily="34" charset="-122"/>
                <a:sym typeface="+mn-ea"/>
              </a:rPr>
              <a:t>定义的，兼容性较差</a:t>
            </a:r>
            <a:endParaRPr lang="zh-CN" altLang="en-US" sz="12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cxnSp>
        <p:nvCxnSpPr>
          <p:cNvPr id="8" name="直接连接符 7"/>
          <p:cNvCxnSpPr/>
          <p:nvPr/>
        </p:nvCxnSpPr>
        <p:spPr>
          <a:xfrm>
            <a:off x="4404661" y="3371344"/>
            <a:ext cx="0" cy="2062480"/>
          </a:xfrm>
          <a:prstGeom prst="line">
            <a:avLst/>
          </a:prstGeom>
          <a:noFill/>
          <a:ln w="6350" cap="flat" cmpd="sng" algn="ctr">
            <a:solidFill>
              <a:sysClr val="windowText" lastClr="000000"/>
            </a:solidFill>
            <a:prstDash val="solid"/>
            <a:miter lim="800000"/>
          </a:ln>
          <a:effectLst/>
        </p:spPr>
      </p:cxnSp>
    </p:spTree>
    <p:extLst>
      <p:ext uri="{BB962C8B-B14F-4D97-AF65-F5344CB8AC3E}">
        <p14:creationId xmlns:p14="http://schemas.microsoft.com/office/powerpoint/2010/main" val="231274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99592" y="2132856"/>
            <a:ext cx="5989819" cy="2035003"/>
          </a:xfrm>
          <a:prstGeom prst="rect">
            <a:avLst/>
          </a:prstGeom>
        </p:spPr>
      </p:pic>
      <p:sp>
        <p:nvSpPr>
          <p:cNvPr id="2" name="标题 1"/>
          <p:cNvSpPr>
            <a:spLocks noGrp="1"/>
          </p:cNvSpPr>
          <p:nvPr>
            <p:ph type="title"/>
          </p:nvPr>
        </p:nvSpPr>
        <p:spPr/>
        <p:txBody>
          <a:bodyPr/>
          <a:lstStyle/>
          <a:p>
            <a:r>
              <a:rPr lang="en-US" altLang="zh-CN" dirty="0" smtClean="0"/>
              <a:t>5.2 BOM</a:t>
            </a:r>
            <a:r>
              <a:rPr lang="zh-CN" altLang="en-US" dirty="0" smtClean="0"/>
              <a:t>的构成</a:t>
            </a:r>
            <a:endParaRPr lang="zh-CN" altLang="en-US" dirty="0"/>
          </a:p>
        </p:txBody>
      </p:sp>
      <p:sp>
        <p:nvSpPr>
          <p:cNvPr id="3" name="内容占位符 2"/>
          <p:cNvSpPr>
            <a:spLocks noGrp="1"/>
          </p:cNvSpPr>
          <p:nvPr>
            <p:ph idx="1"/>
          </p:nvPr>
        </p:nvSpPr>
        <p:spPr/>
        <p:txBody>
          <a:bodyPr/>
          <a:lstStyle/>
          <a:p>
            <a:r>
              <a:rPr lang="en-US" altLang="zh-CN" dirty="0">
                <a:sym typeface="+mn-ea"/>
              </a:rPr>
              <a:t>BOM </a:t>
            </a:r>
            <a:r>
              <a:rPr lang="zh-CN" altLang="en-US" dirty="0">
                <a:sym typeface="+mn-ea"/>
              </a:rPr>
              <a:t>比 </a:t>
            </a:r>
            <a:r>
              <a:rPr lang="en-US" altLang="zh-CN" dirty="0">
                <a:sym typeface="+mn-ea"/>
              </a:rPr>
              <a:t>DOM </a:t>
            </a:r>
            <a:r>
              <a:rPr lang="zh-CN" altLang="en-US" dirty="0">
                <a:sym typeface="+mn-ea"/>
              </a:rPr>
              <a:t>更大，它包含 </a:t>
            </a:r>
            <a:r>
              <a:rPr lang="en-US" altLang="zh-CN" dirty="0" smtClean="0">
                <a:sym typeface="+mn-ea"/>
              </a:rPr>
              <a:t>DOM</a:t>
            </a:r>
          </a:p>
          <a:p>
            <a:endParaRPr lang="en-US" altLang="zh-CN" dirty="0">
              <a:sym typeface="+mn-ea"/>
            </a:endParaRPr>
          </a:p>
          <a:p>
            <a:endParaRPr lang="en-US" altLang="zh-CN" dirty="0" smtClean="0">
              <a:sym typeface="+mn-ea"/>
            </a:endParaRPr>
          </a:p>
          <a:p>
            <a:endParaRPr lang="en-US" altLang="zh-CN" dirty="0">
              <a:sym typeface="+mn-ea"/>
            </a:endParaRPr>
          </a:p>
          <a:p>
            <a:endParaRPr lang="en-US" altLang="zh-CN" dirty="0" smtClean="0">
              <a:sym typeface="+mn-ea"/>
            </a:endParaRPr>
          </a:p>
          <a:p>
            <a:r>
              <a:rPr lang="en-US" altLang="zh-CN" dirty="0"/>
              <a:t>window </a:t>
            </a:r>
            <a:r>
              <a:rPr lang="zh-CN" altLang="en-US" dirty="0"/>
              <a:t>对象是浏览器的顶级对象，它具有双重角色。</a:t>
            </a:r>
          </a:p>
          <a:p>
            <a:pPr lvl="1"/>
            <a:r>
              <a:rPr lang="zh-CN" altLang="en-US" dirty="0"/>
              <a:t>它是 </a:t>
            </a:r>
            <a:r>
              <a:rPr lang="en-US" altLang="zh-CN" dirty="0"/>
              <a:t>JS </a:t>
            </a:r>
            <a:r>
              <a:rPr lang="zh-CN" altLang="en-US" dirty="0"/>
              <a:t>访问浏览器窗口的一个接口。</a:t>
            </a:r>
          </a:p>
          <a:p>
            <a:pPr lvl="1"/>
            <a:r>
              <a:rPr lang="zh-CN" altLang="en-US" dirty="0"/>
              <a:t>它是一个全局对象。定义在全局作用域中的变量、函数都会变成 </a:t>
            </a:r>
            <a:r>
              <a:rPr lang="en-US" altLang="zh-CN" dirty="0"/>
              <a:t>window </a:t>
            </a:r>
            <a:r>
              <a:rPr lang="zh-CN" altLang="en-US" dirty="0"/>
              <a:t>对象的属性和方法。</a:t>
            </a:r>
          </a:p>
          <a:p>
            <a:pPr lvl="1"/>
            <a:r>
              <a:rPr lang="zh-CN" altLang="en-US" dirty="0"/>
              <a:t>在调用的时候可以省略 </a:t>
            </a:r>
            <a:r>
              <a:rPr lang="en-US" altLang="zh-CN" dirty="0"/>
              <a:t>window</a:t>
            </a:r>
            <a:r>
              <a:rPr lang="zh-CN" altLang="en-US" dirty="0"/>
              <a:t>，前面学习的对话框都属于 </a:t>
            </a:r>
            <a:r>
              <a:rPr lang="en-US" altLang="zh-CN" dirty="0"/>
              <a:t>window </a:t>
            </a:r>
            <a:r>
              <a:rPr lang="zh-CN" altLang="en-US" dirty="0"/>
              <a:t>对象方法，如 </a:t>
            </a:r>
            <a:r>
              <a:rPr lang="en-US" altLang="zh-CN" dirty="0"/>
              <a:t>alert()</a:t>
            </a:r>
            <a:r>
              <a:rPr lang="zh-CN" altLang="en-US" dirty="0"/>
              <a:t>、</a:t>
            </a:r>
            <a:r>
              <a:rPr lang="en-US" altLang="zh-CN" dirty="0"/>
              <a:t>prompt() </a:t>
            </a:r>
            <a:r>
              <a:rPr lang="zh-CN" altLang="en-US" dirty="0"/>
              <a:t>等。</a:t>
            </a:r>
          </a:p>
          <a:p>
            <a:endParaRPr lang="zh-CN" altLang="en-US" dirty="0"/>
          </a:p>
        </p:txBody>
      </p:sp>
    </p:spTree>
    <p:extLst>
      <p:ext uri="{BB962C8B-B14F-4D97-AF65-F5344CB8AC3E}">
        <p14:creationId xmlns:p14="http://schemas.microsoft.com/office/powerpoint/2010/main" val="854164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window </a:t>
            </a:r>
            <a:r>
              <a:rPr lang="zh-CN" altLang="en-US" dirty="0"/>
              <a:t>对象的常见事件</a:t>
            </a:r>
          </a:p>
        </p:txBody>
      </p:sp>
      <p:sp>
        <p:nvSpPr>
          <p:cNvPr id="3" name="内容占位符 2"/>
          <p:cNvSpPr>
            <a:spLocks noGrp="1"/>
          </p:cNvSpPr>
          <p:nvPr>
            <p:ph idx="1"/>
          </p:nvPr>
        </p:nvSpPr>
        <p:spPr/>
        <p:txBody>
          <a:bodyPr/>
          <a:lstStyle/>
          <a:p>
            <a:r>
              <a:rPr lang="zh-CN" altLang="en-US" dirty="0"/>
              <a:t>窗口加载事件</a:t>
            </a:r>
            <a:r>
              <a:rPr lang="en-US" altLang="zh-CN" dirty="0"/>
              <a:t> </a:t>
            </a:r>
            <a:endParaRPr lang="zh-CN" altLang="en-US" dirty="0"/>
          </a:p>
          <a:p>
            <a:pPr lvl="1"/>
            <a:r>
              <a:rPr lang="en-US" altLang="zh-CN" dirty="0" err="1" smtClean="0"/>
              <a:t>window.onload</a:t>
            </a:r>
            <a:r>
              <a:rPr lang="en-US" altLang="zh-CN" dirty="0" smtClean="0"/>
              <a:t> </a:t>
            </a:r>
            <a:r>
              <a:rPr lang="en-US" altLang="zh-CN" dirty="0"/>
              <a:t>= function(){}</a:t>
            </a:r>
          </a:p>
          <a:p>
            <a:pPr lvl="2"/>
            <a:r>
              <a:rPr lang="en-US" altLang="zh-CN" dirty="0" err="1"/>
              <a:t>window.onload</a:t>
            </a:r>
            <a:r>
              <a:rPr lang="en-US" altLang="zh-CN" dirty="0"/>
              <a:t> </a:t>
            </a:r>
            <a:r>
              <a:rPr lang="zh-CN" altLang="en-US" dirty="0"/>
              <a:t>是窗口 </a:t>
            </a:r>
            <a:r>
              <a:rPr lang="en-US" altLang="zh-CN" dirty="0"/>
              <a:t>(</a:t>
            </a:r>
            <a:r>
              <a:rPr lang="zh-CN" altLang="en-US" dirty="0"/>
              <a:t>页面）加载事件</a:t>
            </a:r>
            <a:r>
              <a:rPr lang="en-US" altLang="zh-CN" dirty="0"/>
              <a:t>,</a:t>
            </a:r>
            <a:r>
              <a:rPr lang="zh-CN" altLang="en-US" dirty="0"/>
              <a:t>当文档内容完全加载完成会触发该事件</a:t>
            </a:r>
            <a:r>
              <a:rPr lang="en-US" altLang="zh-CN" dirty="0"/>
              <a:t>(</a:t>
            </a:r>
            <a:r>
              <a:rPr lang="zh-CN" altLang="en-US" dirty="0"/>
              <a:t>包括图像、脚本文件、</a:t>
            </a:r>
            <a:r>
              <a:rPr lang="en-US" altLang="zh-CN" dirty="0"/>
              <a:t>CSS </a:t>
            </a:r>
            <a:r>
              <a:rPr lang="zh-CN" altLang="en-US" dirty="0"/>
              <a:t>文件等</a:t>
            </a:r>
            <a:r>
              <a:rPr lang="en-US" altLang="zh-CN" dirty="0"/>
              <a:t>), </a:t>
            </a:r>
            <a:r>
              <a:rPr lang="zh-CN" altLang="en-US" dirty="0"/>
              <a:t>就调用的处理函数。</a:t>
            </a:r>
          </a:p>
          <a:p>
            <a:pPr lvl="2"/>
            <a:r>
              <a:rPr lang="zh-CN" altLang="en-US" dirty="0"/>
              <a:t>有了 </a:t>
            </a:r>
            <a:r>
              <a:rPr lang="en-US" altLang="zh-CN" dirty="0" err="1"/>
              <a:t>window.onload</a:t>
            </a:r>
            <a:r>
              <a:rPr lang="en-US" altLang="zh-CN" dirty="0"/>
              <a:t> </a:t>
            </a:r>
            <a:r>
              <a:rPr lang="zh-CN" altLang="en-US" dirty="0"/>
              <a:t>就可以把 </a:t>
            </a:r>
            <a:r>
              <a:rPr lang="en-US" altLang="zh-CN" dirty="0"/>
              <a:t>JS </a:t>
            </a:r>
            <a:r>
              <a:rPr lang="zh-CN" altLang="en-US" dirty="0"/>
              <a:t>代码写到页面元素的上方，因为 </a:t>
            </a:r>
            <a:r>
              <a:rPr lang="en-US" altLang="zh-CN" dirty="0" err="1"/>
              <a:t>onload</a:t>
            </a:r>
            <a:r>
              <a:rPr lang="en-US" altLang="zh-CN" dirty="0"/>
              <a:t> </a:t>
            </a:r>
            <a:r>
              <a:rPr lang="zh-CN" altLang="en-US" dirty="0"/>
              <a:t>是等页面内容全部加载完毕，再去执行处理函数。</a:t>
            </a:r>
          </a:p>
          <a:p>
            <a:pPr lvl="1"/>
            <a:r>
              <a:rPr lang="en-US" altLang="zh-CN" dirty="0" err="1" smtClean="0"/>
              <a:t>window.onload</a:t>
            </a:r>
            <a:r>
              <a:rPr lang="en-US" altLang="zh-CN" dirty="0" smtClean="0"/>
              <a:t> </a:t>
            </a:r>
            <a:r>
              <a:rPr lang="zh-CN" altLang="en-US" dirty="0"/>
              <a:t>传统注册事件方式 只能写一次，如果有多个，会以最后一个 </a:t>
            </a:r>
            <a:r>
              <a:rPr lang="en-US" altLang="zh-CN" dirty="0" err="1"/>
              <a:t>window.onload</a:t>
            </a:r>
            <a:r>
              <a:rPr lang="en-US" altLang="zh-CN" dirty="0"/>
              <a:t> </a:t>
            </a:r>
            <a:r>
              <a:rPr lang="zh-CN" altLang="en-US" dirty="0"/>
              <a:t>为</a:t>
            </a:r>
            <a:r>
              <a:rPr lang="zh-CN" altLang="en-US" dirty="0" smtClean="0"/>
              <a:t>准</a:t>
            </a:r>
            <a:endParaRPr lang="en-US" altLang="zh-CN" dirty="0" smtClean="0"/>
          </a:p>
          <a:p>
            <a:pPr lvl="2"/>
            <a:r>
              <a:rPr lang="zh-CN" altLang="en-US" dirty="0" smtClean="0"/>
              <a:t>也可以写成</a:t>
            </a:r>
            <a:r>
              <a:rPr lang="en-US" altLang="zh-CN" dirty="0" err="1" smtClean="0"/>
              <a:t>window.addEventListener</a:t>
            </a:r>
            <a:r>
              <a:rPr lang="en-US" altLang="zh-CN" dirty="0" smtClean="0"/>
              <a:t>("</a:t>
            </a:r>
            <a:r>
              <a:rPr lang="en-US" altLang="zh-CN" dirty="0" err="1" smtClean="0"/>
              <a:t>load",function</a:t>
            </a:r>
            <a:r>
              <a:rPr lang="en-US" altLang="zh-CN" dirty="0" smtClean="0"/>
              <a:t>(){});</a:t>
            </a:r>
            <a:r>
              <a:rPr lang="zh-CN" altLang="en-US" dirty="0"/>
              <a:t>如果使用 </a:t>
            </a:r>
            <a:r>
              <a:rPr lang="en-US" altLang="zh-CN" dirty="0" err="1"/>
              <a:t>addEventListener</a:t>
            </a:r>
            <a:r>
              <a:rPr lang="en-US" altLang="zh-CN" dirty="0"/>
              <a:t> </a:t>
            </a:r>
            <a:r>
              <a:rPr lang="zh-CN" altLang="en-US" dirty="0"/>
              <a:t>则没有限制</a:t>
            </a:r>
          </a:p>
          <a:p>
            <a:pPr lvl="2"/>
            <a:endParaRPr lang="en-US" altLang="zh-CN" dirty="0" smtClean="0"/>
          </a:p>
          <a:p>
            <a:pPr lvl="2"/>
            <a:endParaRPr lang="zh-CN" altLang="en-US" dirty="0"/>
          </a:p>
        </p:txBody>
      </p:sp>
    </p:spTree>
    <p:extLst>
      <p:ext uri="{BB962C8B-B14F-4D97-AF65-F5344CB8AC3E}">
        <p14:creationId xmlns:p14="http://schemas.microsoft.com/office/powerpoint/2010/main" val="3674650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en-US" altLang="zh-CN" dirty="0"/>
              <a:t>window </a:t>
            </a:r>
            <a:r>
              <a:rPr lang="zh-CN" altLang="en-US" dirty="0"/>
              <a:t>对象的</a:t>
            </a:r>
            <a:r>
              <a:rPr lang="zh-CN" altLang="en-US" dirty="0" smtClean="0"/>
              <a:t>常见方法</a:t>
            </a:r>
            <a:endParaRPr lang="zh-CN" altLang="en-US" dirty="0"/>
          </a:p>
        </p:txBody>
      </p:sp>
      <p:sp>
        <p:nvSpPr>
          <p:cNvPr id="3" name="内容占位符 2"/>
          <p:cNvSpPr>
            <a:spLocks noGrp="1"/>
          </p:cNvSpPr>
          <p:nvPr>
            <p:ph idx="1"/>
          </p:nvPr>
        </p:nvSpPr>
        <p:spPr/>
        <p:txBody>
          <a:bodyPr/>
          <a:lstStyle/>
          <a:p>
            <a:r>
              <a:rPr lang="en-US" altLang="zh-CN" sz="2000" dirty="0" err="1" smtClean="0"/>
              <a:t>window.setTimeout</a:t>
            </a:r>
            <a:r>
              <a:rPr lang="en-US" altLang="zh-CN" sz="2000" dirty="0"/>
              <a:t>(</a:t>
            </a:r>
            <a:r>
              <a:rPr lang="zh-CN" altLang="en-US" sz="2000" dirty="0"/>
              <a:t>调用函数</a:t>
            </a:r>
            <a:r>
              <a:rPr lang="en-US" altLang="zh-CN" sz="2000" dirty="0"/>
              <a:t>, [</a:t>
            </a:r>
            <a:r>
              <a:rPr lang="zh-CN" altLang="en-US" sz="2000" dirty="0"/>
              <a:t>延迟的毫秒数</a:t>
            </a:r>
            <a:r>
              <a:rPr lang="en-US" altLang="zh-CN" sz="2000" dirty="0"/>
              <a:t>]);</a:t>
            </a:r>
          </a:p>
          <a:p>
            <a:pPr lvl="1"/>
            <a:r>
              <a:rPr lang="en-US" altLang="zh-CN" sz="1800" dirty="0" err="1"/>
              <a:t>setTimeout</a:t>
            </a:r>
            <a:r>
              <a:rPr lang="en-US" altLang="zh-CN" sz="1800" dirty="0"/>
              <a:t>()</a:t>
            </a:r>
            <a:r>
              <a:rPr lang="zh-CN" altLang="en-US" sz="1800" dirty="0"/>
              <a:t> 方法用于设置一个定时器，该定时器在定时器到期后执行调用函数</a:t>
            </a:r>
            <a:r>
              <a:rPr lang="zh-CN" altLang="en-US" sz="1800" dirty="0" smtClean="0"/>
              <a:t>。</a:t>
            </a:r>
            <a:endParaRPr lang="en-US" altLang="zh-CN" sz="1800" dirty="0" smtClean="0"/>
          </a:p>
          <a:p>
            <a:pPr lvl="1"/>
            <a:r>
              <a:rPr lang="en-US" altLang="zh-CN" sz="1800" dirty="0" smtClean="0"/>
              <a:t>window </a:t>
            </a:r>
            <a:r>
              <a:rPr lang="zh-CN" altLang="en-US" sz="1800" dirty="0" smtClean="0"/>
              <a:t>可以省略。</a:t>
            </a:r>
          </a:p>
          <a:p>
            <a:pPr lvl="1"/>
            <a:r>
              <a:rPr lang="zh-CN" altLang="en-US" sz="1800" dirty="0" smtClean="0"/>
              <a:t>这个</a:t>
            </a:r>
            <a:r>
              <a:rPr lang="zh-CN" altLang="en-US" sz="1800" dirty="0">
                <a:solidFill>
                  <a:srgbClr val="0000FF"/>
                </a:solidFill>
              </a:rPr>
              <a:t>调用函数</a:t>
            </a:r>
            <a:r>
              <a:rPr lang="zh-CN" altLang="en-US" sz="1800" dirty="0"/>
              <a:t>可以直接写函数，或者写</a:t>
            </a:r>
            <a:r>
              <a:rPr lang="zh-CN" altLang="en-US" sz="1800" dirty="0">
                <a:solidFill>
                  <a:srgbClr val="0000FF"/>
                </a:solidFill>
              </a:rPr>
              <a:t>函数名</a:t>
            </a:r>
            <a:r>
              <a:rPr lang="zh-CN" altLang="en-US" sz="1800" dirty="0"/>
              <a:t>或者采取</a:t>
            </a:r>
            <a:r>
              <a:rPr lang="zh-CN" altLang="en-US" sz="1800" dirty="0">
                <a:solidFill>
                  <a:srgbClr val="0000FF"/>
                </a:solidFill>
              </a:rPr>
              <a:t>字符串‘函数名</a:t>
            </a:r>
            <a:r>
              <a:rPr lang="en-US" altLang="zh-CN" sz="1800" dirty="0" smtClean="0">
                <a:solidFill>
                  <a:srgbClr val="0000FF"/>
                </a:solidFill>
              </a:rPr>
              <a:t>()‘ </a:t>
            </a:r>
            <a:r>
              <a:rPr lang="zh-CN" altLang="en-US" sz="1800" dirty="0" smtClean="0"/>
              <a:t>三</a:t>
            </a:r>
            <a:r>
              <a:rPr lang="zh-CN" altLang="en-US" sz="1800" dirty="0"/>
              <a:t>种形式。第三种不推荐</a:t>
            </a:r>
          </a:p>
          <a:p>
            <a:pPr lvl="1"/>
            <a:r>
              <a:rPr lang="zh-CN" altLang="en-US" sz="1800" dirty="0" smtClean="0"/>
              <a:t>延迟</a:t>
            </a:r>
            <a:r>
              <a:rPr lang="zh-CN" altLang="en-US" sz="1800" dirty="0"/>
              <a:t>的毫秒数省略默认是 </a:t>
            </a:r>
            <a:r>
              <a:rPr lang="en-US" altLang="zh-CN" sz="1800" dirty="0"/>
              <a:t>0</a:t>
            </a:r>
            <a:r>
              <a:rPr lang="zh-CN" altLang="en-US" sz="1800" dirty="0"/>
              <a:t>，如果写，必须是毫秒。</a:t>
            </a:r>
          </a:p>
          <a:p>
            <a:pPr lvl="1"/>
            <a:r>
              <a:rPr lang="zh-CN" altLang="en-US" sz="1800" dirty="0" smtClean="0"/>
              <a:t>因为</a:t>
            </a:r>
            <a:r>
              <a:rPr lang="zh-CN" altLang="en-US" sz="1800" dirty="0"/>
              <a:t>定时器可能有很多，</a:t>
            </a:r>
            <a:r>
              <a:rPr lang="zh-CN" altLang="en-US" sz="1800" dirty="0" smtClean="0"/>
              <a:t>所以经常</a:t>
            </a:r>
            <a:r>
              <a:rPr lang="zh-CN" altLang="en-US" sz="1800" dirty="0"/>
              <a:t>给定时器赋值一个标识符。</a:t>
            </a:r>
          </a:p>
          <a:p>
            <a:pPr lvl="1"/>
            <a:r>
              <a:rPr lang="en-US" altLang="zh-CN" sz="1800" dirty="0" err="1"/>
              <a:t>setTimeout</a:t>
            </a:r>
            <a:r>
              <a:rPr lang="en-US" altLang="zh-CN" sz="1800" dirty="0"/>
              <a:t>()</a:t>
            </a:r>
            <a:r>
              <a:rPr lang="zh-CN" altLang="en-US" sz="1800" dirty="0"/>
              <a:t>  这个调用函数我们也称为</a:t>
            </a:r>
            <a:r>
              <a:rPr lang="zh-CN" altLang="en-US" sz="1800" dirty="0">
                <a:solidFill>
                  <a:srgbClr val="FF0000"/>
                </a:solidFill>
              </a:rPr>
              <a:t>回调函数 </a:t>
            </a:r>
            <a:r>
              <a:rPr lang="en-US" altLang="zh-CN" sz="1800" dirty="0" smtClean="0">
                <a:solidFill>
                  <a:srgbClr val="FF0000"/>
                </a:solidFill>
              </a:rPr>
              <a:t>callback</a:t>
            </a:r>
            <a:r>
              <a:rPr lang="zh-CN" altLang="en-US" sz="1800" dirty="0" smtClean="0">
                <a:solidFill>
                  <a:srgbClr val="FF0000"/>
                </a:solidFill>
              </a:rPr>
              <a:t>。</a:t>
            </a:r>
            <a:endParaRPr lang="en-US" altLang="zh-CN" sz="1800" dirty="0">
              <a:solidFill>
                <a:srgbClr val="FF0000"/>
              </a:solidFill>
            </a:endParaRPr>
          </a:p>
          <a:p>
            <a:r>
              <a:rPr lang="zh-CN" altLang="en-US" sz="2000" dirty="0" smtClean="0"/>
              <a:t>回调函数：</a:t>
            </a:r>
            <a:endParaRPr lang="en-US" altLang="zh-CN" sz="2000" dirty="0" smtClean="0"/>
          </a:p>
          <a:p>
            <a:pPr lvl="1"/>
            <a:r>
              <a:rPr lang="zh-CN" altLang="en-US" sz="1800" dirty="0"/>
              <a:t>普通函数是按照代码顺序直接调用</a:t>
            </a:r>
            <a:r>
              <a:rPr lang="zh-CN" altLang="en-US" sz="1800" dirty="0" smtClean="0"/>
              <a:t>。而</a:t>
            </a:r>
            <a:r>
              <a:rPr lang="zh-CN" altLang="en-US" sz="1800" dirty="0"/>
              <a:t>这个函数，需要等待时间，时间到了才去调用这个函数，因此称为回调函数。</a:t>
            </a:r>
          </a:p>
          <a:p>
            <a:pPr lvl="1"/>
            <a:r>
              <a:rPr lang="zh-CN" altLang="en-US" sz="1800" dirty="0"/>
              <a:t>简单理解： 回调，就是回头调用的意思。上一件事干完，再回头再调用这个函数。</a:t>
            </a:r>
          </a:p>
          <a:p>
            <a:pPr lvl="1"/>
            <a:endParaRPr lang="zh-CN" altLang="en-US" sz="1800" dirty="0" smtClean="0"/>
          </a:p>
          <a:p>
            <a:endParaRPr lang="zh-CN" altLang="en-US" sz="2000" dirty="0"/>
          </a:p>
        </p:txBody>
      </p:sp>
    </p:spTree>
    <p:extLst>
      <p:ext uri="{BB962C8B-B14F-4D97-AF65-F5344CB8AC3E}">
        <p14:creationId xmlns:p14="http://schemas.microsoft.com/office/powerpoint/2010/main" val="3122941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5.4 </a:t>
            </a:r>
            <a:r>
              <a:rPr lang="en-US" altLang="zh-CN" dirty="0"/>
              <a:t>window </a:t>
            </a:r>
            <a:r>
              <a:rPr lang="zh-CN" altLang="en-US" dirty="0"/>
              <a:t>对象的</a:t>
            </a:r>
            <a:r>
              <a:rPr lang="zh-CN" altLang="en-US" dirty="0" smtClean="0"/>
              <a:t>常见方法</a:t>
            </a:r>
            <a:endParaRPr lang="zh-CN" altLang="en-US" dirty="0"/>
          </a:p>
        </p:txBody>
      </p:sp>
      <p:sp>
        <p:nvSpPr>
          <p:cNvPr id="3" name="内容占位符 2"/>
          <p:cNvSpPr>
            <a:spLocks noGrp="1"/>
          </p:cNvSpPr>
          <p:nvPr>
            <p:ph idx="1"/>
          </p:nvPr>
        </p:nvSpPr>
        <p:spPr/>
        <p:txBody>
          <a:bodyPr/>
          <a:lstStyle/>
          <a:p>
            <a:r>
              <a:rPr lang="en-US" altLang="zh-CN" dirty="0" err="1" smtClean="0"/>
              <a:t>window.clearTimeout</a:t>
            </a:r>
            <a:r>
              <a:rPr lang="en-US" altLang="zh-CN" dirty="0" smtClean="0"/>
              <a:t>(</a:t>
            </a:r>
            <a:r>
              <a:rPr lang="en-US" altLang="zh-CN" dirty="0" err="1" smtClean="0"/>
              <a:t>timeoutID</a:t>
            </a:r>
            <a:r>
              <a:rPr lang="en-US" altLang="zh-CN" dirty="0"/>
              <a:t>)</a:t>
            </a:r>
          </a:p>
          <a:p>
            <a:pPr lvl="1"/>
            <a:r>
              <a:rPr lang="en-US" altLang="zh-CN" dirty="0" err="1"/>
              <a:t>clearTimeout</a:t>
            </a:r>
            <a:r>
              <a:rPr lang="en-US" altLang="zh-CN" dirty="0"/>
              <a:t>()</a:t>
            </a:r>
            <a:r>
              <a:rPr lang="zh-CN" altLang="en-US" dirty="0"/>
              <a:t>方法取消了先前通过调用 </a:t>
            </a:r>
            <a:r>
              <a:rPr lang="en-US" altLang="zh-CN" dirty="0" err="1"/>
              <a:t>setTimeout</a:t>
            </a:r>
            <a:r>
              <a:rPr lang="en-US" altLang="zh-CN" dirty="0"/>
              <a:t>() </a:t>
            </a:r>
            <a:r>
              <a:rPr lang="zh-CN" altLang="en-US" dirty="0"/>
              <a:t>建立的定时器。</a:t>
            </a:r>
          </a:p>
          <a:p>
            <a:pPr lvl="1"/>
            <a:r>
              <a:rPr lang="en-US" altLang="zh-CN" dirty="0" smtClean="0"/>
              <a:t>window </a:t>
            </a:r>
            <a:r>
              <a:rPr lang="zh-CN" altLang="en-US" dirty="0"/>
              <a:t>可以省略。</a:t>
            </a:r>
          </a:p>
          <a:p>
            <a:pPr lvl="1"/>
            <a:r>
              <a:rPr lang="zh-CN" altLang="en-US" dirty="0" smtClean="0"/>
              <a:t>里面</a:t>
            </a:r>
            <a:r>
              <a:rPr lang="zh-CN" altLang="en-US" dirty="0"/>
              <a:t>的参数就是定时器的标识符 。</a:t>
            </a:r>
          </a:p>
          <a:p>
            <a:pPr lvl="1"/>
            <a:endParaRPr lang="zh-CN" altLang="en-US" dirty="0" smtClean="0"/>
          </a:p>
          <a:p>
            <a:endParaRPr lang="zh-CN" altLang="en-US" dirty="0"/>
          </a:p>
        </p:txBody>
      </p:sp>
    </p:spTree>
    <p:extLst>
      <p:ext uri="{BB962C8B-B14F-4D97-AF65-F5344CB8AC3E}">
        <p14:creationId xmlns:p14="http://schemas.microsoft.com/office/powerpoint/2010/main" val="1493478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window </a:t>
            </a:r>
            <a:r>
              <a:rPr lang="zh-CN" altLang="en-US" dirty="0"/>
              <a:t>对象的常见方法</a:t>
            </a:r>
          </a:p>
        </p:txBody>
      </p:sp>
      <p:sp>
        <p:nvSpPr>
          <p:cNvPr id="3" name="内容占位符 2"/>
          <p:cNvSpPr>
            <a:spLocks noGrp="1"/>
          </p:cNvSpPr>
          <p:nvPr>
            <p:ph idx="1"/>
          </p:nvPr>
        </p:nvSpPr>
        <p:spPr/>
        <p:txBody>
          <a:bodyPr/>
          <a:lstStyle/>
          <a:p>
            <a:r>
              <a:rPr lang="en-US" altLang="zh-CN" dirty="0"/>
              <a:t> </a:t>
            </a:r>
            <a:r>
              <a:rPr lang="en-US" altLang="zh-CN" dirty="0" err="1"/>
              <a:t>window.setInterval</a:t>
            </a:r>
            <a:r>
              <a:rPr lang="en-US" altLang="zh-CN" dirty="0"/>
              <a:t>(</a:t>
            </a:r>
            <a:r>
              <a:rPr lang="zh-CN" altLang="en-US" dirty="0"/>
              <a:t>回调函数</a:t>
            </a:r>
            <a:r>
              <a:rPr lang="en-US" altLang="zh-CN" dirty="0"/>
              <a:t>, [</a:t>
            </a:r>
            <a:r>
              <a:rPr lang="zh-CN" altLang="en-US" dirty="0"/>
              <a:t>间隔的毫秒数</a:t>
            </a:r>
            <a:r>
              <a:rPr lang="en-US" altLang="zh-CN" dirty="0"/>
              <a:t>]);</a:t>
            </a:r>
          </a:p>
          <a:p>
            <a:pPr lvl="1"/>
            <a:r>
              <a:rPr lang="en-US" altLang="zh-CN" dirty="0" err="1">
                <a:sym typeface="+mn-ea"/>
              </a:rPr>
              <a:t>setInterval</a:t>
            </a:r>
            <a:r>
              <a:rPr lang="en-US" altLang="zh-CN" dirty="0">
                <a:sym typeface="+mn-ea"/>
              </a:rPr>
              <a:t>() </a:t>
            </a:r>
            <a:r>
              <a:rPr lang="en-US" altLang="zh-CN" dirty="0" err="1">
                <a:sym typeface="+mn-ea"/>
              </a:rPr>
              <a:t>方法重复调用一个函数</a:t>
            </a:r>
            <a:r>
              <a:rPr lang="en-US" altLang="zh-CN" dirty="0">
                <a:sym typeface="+mn-ea"/>
              </a:rPr>
              <a:t>，</a:t>
            </a:r>
            <a:r>
              <a:rPr lang="zh-CN" altLang="en-US" dirty="0">
                <a:sym typeface="+mn-ea"/>
              </a:rPr>
              <a:t>每隔这个时间，就去调用一次回调函数</a:t>
            </a:r>
            <a:r>
              <a:rPr lang="en-US" altLang="zh-CN" dirty="0">
                <a:sym typeface="+mn-ea"/>
              </a:rPr>
              <a:t>。</a:t>
            </a:r>
            <a:endParaRPr lang="en-US" altLang="zh-CN" dirty="0">
              <a:solidFill>
                <a:srgbClr val="FF0000"/>
              </a:solidFill>
              <a:sym typeface="+mn-ea"/>
            </a:endParaRPr>
          </a:p>
          <a:p>
            <a:r>
              <a:rPr lang="en-US" altLang="zh-CN" dirty="0" err="1"/>
              <a:t>window.clearInterval</a:t>
            </a:r>
            <a:r>
              <a:rPr lang="en-US" altLang="zh-CN" dirty="0"/>
              <a:t>(</a:t>
            </a:r>
            <a:r>
              <a:rPr lang="en-US" altLang="zh-CN" dirty="0" err="1"/>
              <a:t>intervalID</a:t>
            </a:r>
            <a:r>
              <a:rPr lang="en-US" altLang="zh-CN" dirty="0"/>
              <a:t>);</a:t>
            </a:r>
          </a:p>
          <a:p>
            <a:pPr lvl="1"/>
            <a:r>
              <a:rPr lang="en-US" altLang="zh-CN" dirty="0" err="1"/>
              <a:t>clearInterval</a:t>
            </a:r>
            <a:r>
              <a:rPr lang="en-US" altLang="zh-CN" dirty="0"/>
              <a:t>()</a:t>
            </a:r>
            <a:r>
              <a:rPr lang="zh-CN" altLang="en-US" dirty="0"/>
              <a:t>方法取消了先前通过调用 </a:t>
            </a:r>
            <a:r>
              <a:rPr lang="en-US" altLang="zh-CN" dirty="0" err="1"/>
              <a:t>setInterval</a:t>
            </a:r>
            <a:r>
              <a:rPr lang="en-US" altLang="zh-CN" dirty="0"/>
              <a:t>()</a:t>
            </a:r>
            <a:r>
              <a:rPr lang="zh-CN" altLang="en-US" dirty="0"/>
              <a:t>建立的定时器。</a:t>
            </a:r>
          </a:p>
          <a:p>
            <a:endParaRPr lang="zh-CN" altLang="en-US" dirty="0"/>
          </a:p>
        </p:txBody>
      </p:sp>
    </p:spTree>
    <p:extLst>
      <p:ext uri="{BB962C8B-B14F-4D97-AF65-F5344CB8AC3E}">
        <p14:creationId xmlns:p14="http://schemas.microsoft.com/office/powerpoint/2010/main" val="236275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今日内容</a:t>
            </a:r>
            <a:endParaRPr lang="zh-CN" altLang="en-US" dirty="0"/>
          </a:p>
        </p:txBody>
      </p:sp>
      <p:sp>
        <p:nvSpPr>
          <p:cNvPr id="3" name="内容占位符 2"/>
          <p:cNvSpPr>
            <a:spLocks noGrp="1"/>
          </p:cNvSpPr>
          <p:nvPr>
            <p:ph idx="1"/>
          </p:nvPr>
        </p:nvSpPr>
        <p:spPr/>
        <p:txBody>
          <a:bodyPr/>
          <a:lstStyle/>
          <a:p>
            <a:r>
              <a:rPr lang="en-US" altLang="zh-CN" dirty="0" smtClean="0"/>
              <a:t>1. DOM</a:t>
            </a:r>
            <a:r>
              <a:rPr lang="zh-CN" altLang="en-US" dirty="0" smtClean="0"/>
              <a:t>简介及元素</a:t>
            </a:r>
            <a:r>
              <a:rPr lang="zh-CN" altLang="en-US" dirty="0"/>
              <a:t>获取</a:t>
            </a:r>
          </a:p>
          <a:p>
            <a:r>
              <a:rPr lang="en-US" altLang="zh-CN" dirty="0" smtClean="0"/>
              <a:t>2. </a:t>
            </a:r>
            <a:r>
              <a:rPr lang="zh-CN" altLang="en-US" dirty="0" smtClean="0"/>
              <a:t>事件</a:t>
            </a:r>
            <a:r>
              <a:rPr lang="zh-CN" altLang="en-US" dirty="0"/>
              <a:t>基础</a:t>
            </a:r>
          </a:p>
          <a:p>
            <a:r>
              <a:rPr lang="en-US" altLang="zh-CN" dirty="0" smtClean="0"/>
              <a:t>3. </a:t>
            </a:r>
            <a:r>
              <a:rPr lang="zh-CN" altLang="en-US" dirty="0" smtClean="0"/>
              <a:t>操作</a:t>
            </a:r>
            <a:r>
              <a:rPr lang="zh-CN" altLang="en-US" dirty="0"/>
              <a:t>元素</a:t>
            </a:r>
          </a:p>
          <a:p>
            <a:r>
              <a:rPr lang="en-US" altLang="zh-CN" dirty="0" smtClean="0"/>
              <a:t>4. </a:t>
            </a:r>
            <a:r>
              <a:rPr lang="zh-CN" altLang="en-US" dirty="0" smtClean="0"/>
              <a:t>节点操作</a:t>
            </a:r>
            <a:endParaRPr lang="en-US" altLang="zh-CN" dirty="0" smtClean="0"/>
          </a:p>
          <a:p>
            <a:r>
              <a:rPr lang="en-US" altLang="zh-CN" dirty="0" smtClean="0"/>
              <a:t>5. BOM</a:t>
            </a:r>
            <a:r>
              <a:rPr lang="zh-CN" altLang="en-US" dirty="0" smtClean="0"/>
              <a:t>简介</a:t>
            </a:r>
            <a:endParaRPr lang="zh-CN" altLang="en-US" dirty="0"/>
          </a:p>
        </p:txBody>
      </p:sp>
    </p:spTree>
    <p:extLst>
      <p:ext uri="{BB962C8B-B14F-4D97-AF65-F5344CB8AC3E}">
        <p14:creationId xmlns:p14="http://schemas.microsoft.com/office/powerpoint/2010/main" val="2094279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5.5 </a:t>
            </a:r>
            <a:r>
              <a:rPr lang="zh-CN" altLang="en-US" dirty="0" smtClean="0"/>
              <a:t>其他对象（用到时讲）</a:t>
            </a:r>
            <a:endParaRPr lang="zh-CN" altLang="en-US" dirty="0"/>
          </a:p>
        </p:txBody>
      </p:sp>
      <p:sp>
        <p:nvSpPr>
          <p:cNvPr id="3" name="内容占位符 2"/>
          <p:cNvSpPr>
            <a:spLocks noGrp="1"/>
          </p:cNvSpPr>
          <p:nvPr>
            <p:ph idx="1"/>
          </p:nvPr>
        </p:nvSpPr>
        <p:spPr/>
        <p:txBody>
          <a:bodyPr/>
          <a:lstStyle/>
          <a:p>
            <a:r>
              <a:rPr lang="en-US" altLang="zh-CN" dirty="0"/>
              <a:t>location </a:t>
            </a:r>
            <a:r>
              <a:rPr lang="zh-CN" altLang="en-US" dirty="0" smtClean="0"/>
              <a:t>对象</a:t>
            </a:r>
            <a:endParaRPr lang="en-US" altLang="zh-CN" dirty="0" smtClean="0"/>
          </a:p>
          <a:p>
            <a:pPr lvl="1"/>
            <a:r>
              <a:rPr lang="en-US" altLang="zh-CN" dirty="0">
                <a:solidFill>
                  <a:prstClr val="black">
                    <a:lumMod val="85000"/>
                    <a:lumOff val="15000"/>
                  </a:prstClr>
                </a:solidFill>
              </a:rPr>
              <a:t>window </a:t>
            </a:r>
            <a:r>
              <a:rPr lang="zh-CN" altLang="en-US" dirty="0">
                <a:solidFill>
                  <a:prstClr val="black">
                    <a:lumMod val="85000"/>
                    <a:lumOff val="15000"/>
                  </a:prstClr>
                </a:solidFill>
              </a:rPr>
              <a:t>对象给我们提供了一个 </a:t>
            </a:r>
            <a:r>
              <a:rPr lang="en-US" altLang="zh-CN" dirty="0">
                <a:solidFill>
                  <a:srgbClr val="FF0000"/>
                </a:solidFill>
              </a:rPr>
              <a:t>location </a:t>
            </a:r>
            <a:r>
              <a:rPr lang="zh-CN" altLang="en-US" dirty="0">
                <a:solidFill>
                  <a:srgbClr val="FF0000"/>
                </a:solidFill>
              </a:rPr>
              <a:t>属性</a:t>
            </a:r>
            <a:r>
              <a:rPr lang="zh-CN" altLang="en-US" dirty="0">
                <a:solidFill>
                  <a:prstClr val="black">
                    <a:lumMod val="85000"/>
                    <a:lumOff val="15000"/>
                  </a:prstClr>
                </a:solidFill>
              </a:rPr>
              <a:t>用于</a:t>
            </a:r>
            <a:r>
              <a:rPr lang="zh-CN" altLang="en-US" dirty="0">
                <a:solidFill>
                  <a:srgbClr val="FF0000"/>
                </a:solidFill>
              </a:rPr>
              <a:t>获取或设置窗体的 URL</a:t>
            </a:r>
            <a:r>
              <a:rPr lang="zh-CN" altLang="en-US" dirty="0">
                <a:solidFill>
                  <a:prstClr val="black">
                    <a:lumMod val="85000"/>
                    <a:lumOff val="15000"/>
                  </a:prstClr>
                </a:solidFill>
              </a:rPr>
              <a:t>，并且可以用于</a:t>
            </a:r>
            <a:r>
              <a:rPr lang="zh-CN" altLang="en-US" dirty="0">
                <a:solidFill>
                  <a:srgbClr val="FF0000"/>
                </a:solidFill>
              </a:rPr>
              <a:t>解析 URL </a:t>
            </a:r>
            <a:r>
              <a:rPr lang="zh-CN" altLang="en-US" dirty="0">
                <a:solidFill>
                  <a:prstClr val="black">
                    <a:lumMod val="85000"/>
                    <a:lumOff val="15000"/>
                  </a:prstClr>
                </a:solidFill>
              </a:rPr>
              <a:t>。 因为这个属性返回的是一个对象，所以我们将这个属性也称为 </a:t>
            </a:r>
            <a:r>
              <a:rPr lang="en-US" altLang="zh-CN" dirty="0">
                <a:solidFill>
                  <a:srgbClr val="FF0000"/>
                </a:solidFill>
              </a:rPr>
              <a:t>location </a:t>
            </a:r>
            <a:r>
              <a:rPr lang="zh-CN" altLang="en-US" dirty="0">
                <a:solidFill>
                  <a:srgbClr val="FF0000"/>
                </a:solidFill>
              </a:rPr>
              <a:t>对象</a:t>
            </a:r>
            <a:r>
              <a:rPr lang="zh-CN" altLang="en-US" dirty="0" smtClean="0">
                <a:solidFill>
                  <a:prstClr val="black">
                    <a:lumMod val="85000"/>
                    <a:lumOff val="15000"/>
                  </a:prstClr>
                </a:solidFill>
              </a:rPr>
              <a:t>。</a:t>
            </a:r>
            <a:endParaRPr lang="zh-CN" altLang="en-US" dirty="0"/>
          </a:p>
          <a:p>
            <a:r>
              <a:rPr lang="en-US" altLang="zh-CN" dirty="0"/>
              <a:t>history </a:t>
            </a:r>
            <a:r>
              <a:rPr lang="zh-CN" altLang="en-US" dirty="0" smtClean="0"/>
              <a:t>对象</a:t>
            </a:r>
            <a:endParaRPr lang="en-US" altLang="zh-CN" dirty="0" smtClean="0"/>
          </a:p>
          <a:p>
            <a:pPr lvl="1"/>
            <a:r>
              <a:rPr lang="zh-CN" altLang="en-US" dirty="0"/>
              <a:t>与浏览器历史记录进行交互。该对象包含用户（在浏览器窗口中）访问过的 </a:t>
            </a:r>
            <a:r>
              <a:rPr lang="en-US" altLang="zh-CN" dirty="0"/>
              <a:t>URL</a:t>
            </a:r>
            <a:r>
              <a:rPr lang="zh-CN" altLang="en-US" dirty="0"/>
              <a:t>。</a:t>
            </a:r>
            <a:endParaRPr lang="en-US" altLang="zh-CN" dirty="0"/>
          </a:p>
          <a:p>
            <a:pPr lvl="1"/>
            <a:endParaRPr lang="zh-CN" altLang="en-US" dirty="0">
              <a:sym typeface="+mn-ea"/>
            </a:endParaRPr>
          </a:p>
          <a:p>
            <a:endParaRPr lang="zh-CN" altLang="en-US" dirty="0"/>
          </a:p>
        </p:txBody>
      </p:sp>
    </p:spTree>
    <p:extLst>
      <p:ext uri="{BB962C8B-B14F-4D97-AF65-F5344CB8AC3E}">
        <p14:creationId xmlns:p14="http://schemas.microsoft.com/office/powerpoint/2010/main" val="3526472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ctrTitle"/>
          </p:nvPr>
        </p:nvSpPr>
        <p:spPr>
          <a:xfrm>
            <a:off x="684213" y="2130425"/>
            <a:ext cx="7773987" cy="2378075"/>
          </a:xfrm>
        </p:spPr>
        <p:txBody>
          <a:bodyPr/>
          <a:lstStyle/>
          <a:p>
            <a:r>
              <a:rPr lang="en-US" altLang="zh-CN" sz="2800" b="1" dirty="0" smtClean="0"/>
              <a:t>1</a:t>
            </a:r>
            <a:r>
              <a:rPr lang="en-US" altLang="zh-CN" sz="2800" b="1" dirty="0"/>
              <a:t>. </a:t>
            </a:r>
            <a:r>
              <a:rPr lang="en-US" altLang="zh-CN" sz="2800" b="1" dirty="0" smtClean="0"/>
              <a:t>DOM</a:t>
            </a:r>
            <a:r>
              <a:rPr lang="zh-CN" altLang="en-US" sz="2800" b="1" dirty="0" smtClean="0"/>
              <a:t>及标签元素获取</a:t>
            </a:r>
            <a:r>
              <a:rPr lang="en-US" altLang="zh-CN" sz="2800" b="1" dirty="0" smtClean="0">
                <a:solidFill>
                  <a:srgbClr val="0000FF"/>
                </a:solidFill>
              </a:rPr>
              <a:t/>
            </a:r>
            <a:br>
              <a:rPr lang="en-US" altLang="zh-CN" sz="2800" b="1" dirty="0" smtClean="0">
                <a:solidFill>
                  <a:srgbClr val="0000FF"/>
                </a:solidFill>
              </a:rPr>
            </a:br>
            <a:r>
              <a:rPr lang="zh-CN" altLang="en-US" sz="2400" dirty="0" smtClean="0">
                <a:solidFill>
                  <a:schemeClr val="tx1"/>
                </a:solidFill>
              </a:rPr>
              <a:t>什么是</a:t>
            </a:r>
            <a:r>
              <a:rPr lang="en-US" altLang="zh-CN" sz="2400" dirty="0" smtClean="0">
                <a:solidFill>
                  <a:schemeClr val="tx1"/>
                </a:solidFill>
              </a:rPr>
              <a:t>DOM;HTML</a:t>
            </a:r>
            <a:r>
              <a:rPr lang="zh-CN" altLang="en-US" sz="2400" dirty="0" smtClean="0">
                <a:solidFill>
                  <a:schemeClr val="tx1"/>
                </a:solidFill>
              </a:rPr>
              <a:t>如何转为</a:t>
            </a:r>
            <a:r>
              <a:rPr lang="en-US" altLang="zh-CN" sz="2400" dirty="0" smtClean="0">
                <a:solidFill>
                  <a:schemeClr val="tx1"/>
                </a:solidFill>
              </a:rPr>
              <a:t>DOM</a:t>
            </a:r>
            <a:r>
              <a:rPr lang="zh-CN" altLang="en-US" sz="2400" dirty="0" smtClean="0">
                <a:solidFill>
                  <a:schemeClr val="tx1"/>
                </a:solidFill>
              </a:rPr>
              <a:t>；</a:t>
            </a:r>
            <a:r>
              <a:rPr lang="en-US" altLang="zh-CN" sz="2400" dirty="0" smtClean="0">
                <a:solidFill>
                  <a:schemeClr val="tx1"/>
                </a:solidFill>
              </a:rPr>
              <a:t>DOM</a:t>
            </a:r>
            <a:r>
              <a:rPr lang="zh-CN" altLang="en-US" sz="2400" dirty="0" smtClean="0">
                <a:solidFill>
                  <a:schemeClr val="tx1"/>
                </a:solidFill>
              </a:rPr>
              <a:t>树介绍；</a:t>
            </a:r>
            <a:r>
              <a:rPr lang="en-US" altLang="zh-CN" sz="2400" dirty="0" smtClean="0">
                <a:solidFill>
                  <a:schemeClr val="tx1"/>
                </a:solidFill>
              </a:rPr>
              <a:t>DOM</a:t>
            </a:r>
            <a:r>
              <a:rPr lang="zh-CN" altLang="en-US" sz="2400" dirty="0" smtClean="0">
                <a:solidFill>
                  <a:schemeClr val="tx1"/>
                </a:solidFill>
              </a:rPr>
              <a:t>元素获取</a:t>
            </a:r>
            <a:endParaRPr lang="en-US" altLang="zh-CN" sz="2400" dirty="0">
              <a:solidFill>
                <a:schemeClr val="tx1"/>
              </a:solidFill>
            </a:endParaRPr>
          </a:p>
        </p:txBody>
      </p:sp>
    </p:spTree>
    <p:extLst>
      <p:ext uri="{BB962C8B-B14F-4D97-AF65-F5344CB8AC3E}">
        <p14:creationId xmlns:p14="http://schemas.microsoft.com/office/powerpoint/2010/main" val="513092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什么是 </a:t>
            </a:r>
            <a:r>
              <a:rPr lang="en-US" altLang="zh-CN" dirty="0" smtClean="0"/>
              <a:t>DOM</a:t>
            </a:r>
            <a:endParaRPr lang="zh-CN" altLang="en-US" dirty="0"/>
          </a:p>
        </p:txBody>
      </p:sp>
      <p:sp>
        <p:nvSpPr>
          <p:cNvPr id="3" name="内容占位符 2"/>
          <p:cNvSpPr>
            <a:spLocks noGrp="1"/>
          </p:cNvSpPr>
          <p:nvPr>
            <p:ph idx="1"/>
          </p:nvPr>
        </p:nvSpPr>
        <p:spPr/>
        <p:txBody>
          <a:bodyPr/>
          <a:lstStyle/>
          <a:p>
            <a:r>
              <a:rPr lang="en-US" altLang="zh-CN" dirty="0" smtClean="0"/>
              <a:t>Document </a:t>
            </a:r>
            <a:r>
              <a:rPr lang="en-US" altLang="zh-CN" dirty="0"/>
              <a:t>Object Model</a:t>
            </a:r>
            <a:r>
              <a:rPr lang="zh-CN" altLang="en-US" dirty="0" smtClean="0"/>
              <a:t>，</a:t>
            </a:r>
            <a:r>
              <a:rPr lang="en-US" altLang="zh-CN" dirty="0" smtClean="0">
                <a:solidFill>
                  <a:srgbClr val="0000FF"/>
                </a:solidFill>
              </a:rPr>
              <a:t>DOM</a:t>
            </a:r>
            <a:r>
              <a:rPr lang="zh-CN" altLang="en-US" dirty="0" smtClean="0"/>
              <a:t>，</a:t>
            </a:r>
            <a:r>
              <a:rPr lang="zh-CN" altLang="en-US" dirty="0"/>
              <a:t>是 </a:t>
            </a:r>
            <a:r>
              <a:rPr lang="en-US" altLang="zh-CN" dirty="0"/>
              <a:t>W3C </a:t>
            </a:r>
            <a:r>
              <a:rPr lang="zh-CN" altLang="en-US" dirty="0"/>
              <a:t>组织推荐的处理可扩展标记语言（</a:t>
            </a:r>
            <a:r>
              <a:rPr lang="en-US" altLang="zh-CN" dirty="0">
                <a:solidFill>
                  <a:srgbClr val="0000FF"/>
                </a:solidFill>
              </a:rPr>
              <a:t>HTML</a:t>
            </a:r>
            <a:r>
              <a:rPr lang="zh-CN" altLang="en-US" dirty="0">
                <a:solidFill>
                  <a:srgbClr val="0000FF"/>
                </a:solidFill>
              </a:rPr>
              <a:t>或者</a:t>
            </a:r>
            <a:r>
              <a:rPr lang="en-US" altLang="zh-CN" dirty="0">
                <a:solidFill>
                  <a:srgbClr val="0000FF"/>
                </a:solidFill>
              </a:rPr>
              <a:t>XML</a:t>
            </a:r>
            <a:r>
              <a:rPr lang="zh-CN" altLang="en-US" dirty="0"/>
              <a:t>）的标准编程</a:t>
            </a:r>
            <a:r>
              <a:rPr lang="zh-CN" altLang="en-US" dirty="0" smtClean="0"/>
              <a:t>接口</a:t>
            </a:r>
            <a:endParaRPr lang="zh-CN" altLang="en-US" dirty="0"/>
          </a:p>
          <a:p>
            <a:r>
              <a:rPr lang="en-US" altLang="zh-CN" dirty="0"/>
              <a:t>W3C </a:t>
            </a:r>
            <a:r>
              <a:rPr lang="zh-CN" altLang="en-US" dirty="0"/>
              <a:t>已经定义了一系列的 </a:t>
            </a:r>
            <a:r>
              <a:rPr lang="en-US" altLang="zh-CN" dirty="0"/>
              <a:t>DOM </a:t>
            </a:r>
            <a:r>
              <a:rPr lang="zh-CN" altLang="en-US" dirty="0"/>
              <a:t>接口，通过这些 </a:t>
            </a:r>
            <a:r>
              <a:rPr lang="en-US" altLang="zh-CN" dirty="0"/>
              <a:t>DOM </a:t>
            </a:r>
            <a:r>
              <a:rPr lang="zh-CN" altLang="en-US" dirty="0"/>
              <a:t>接口可以改变网页的</a:t>
            </a:r>
            <a:r>
              <a:rPr lang="zh-CN" altLang="en-US" dirty="0">
                <a:solidFill>
                  <a:srgbClr val="0000FF"/>
                </a:solidFill>
              </a:rPr>
              <a:t>内容、结构和样式</a:t>
            </a:r>
            <a:r>
              <a:rPr lang="zh-CN" altLang="en-US" dirty="0"/>
              <a:t>。</a:t>
            </a:r>
          </a:p>
          <a:p>
            <a:endParaRPr lang="zh-CN" altLang="en-US" dirty="0"/>
          </a:p>
        </p:txBody>
      </p:sp>
    </p:spTree>
    <p:extLst>
      <p:ext uri="{BB962C8B-B14F-4D97-AF65-F5344CB8AC3E}">
        <p14:creationId xmlns:p14="http://schemas.microsoft.com/office/powerpoint/2010/main" val="89749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en-US" altLang="zh-CN" dirty="0" smtClean="0"/>
              <a:t>HTML -&gt; DOM</a:t>
            </a:r>
            <a:endParaRPr lang="zh-CN" altLang="en-US" dirty="0"/>
          </a:p>
        </p:txBody>
      </p:sp>
      <p:pic>
        <p:nvPicPr>
          <p:cNvPr id="7" name="图片 6"/>
          <p:cNvPicPr>
            <a:picLocks noChangeAspect="1"/>
          </p:cNvPicPr>
          <p:nvPr/>
        </p:nvPicPr>
        <p:blipFill>
          <a:blip r:embed="rId2"/>
          <a:stretch>
            <a:fillRect/>
          </a:stretch>
        </p:blipFill>
        <p:spPr>
          <a:xfrm>
            <a:off x="3635996" y="2071693"/>
            <a:ext cx="5400500" cy="2988807"/>
          </a:xfrm>
          <a:prstGeom prst="rect">
            <a:avLst/>
          </a:prstGeom>
        </p:spPr>
      </p:pic>
      <p:pic>
        <p:nvPicPr>
          <p:cNvPr id="8" name="图片 7"/>
          <p:cNvPicPr>
            <a:picLocks noChangeAspect="1"/>
          </p:cNvPicPr>
          <p:nvPr/>
        </p:nvPicPr>
        <p:blipFill>
          <a:blip r:embed="rId3"/>
          <a:stretch>
            <a:fillRect/>
          </a:stretch>
        </p:blipFill>
        <p:spPr>
          <a:xfrm>
            <a:off x="395636" y="2285674"/>
            <a:ext cx="3086100" cy="2990850"/>
          </a:xfrm>
          <a:prstGeom prst="rect">
            <a:avLst/>
          </a:prstGeom>
        </p:spPr>
      </p:pic>
      <p:cxnSp>
        <p:nvCxnSpPr>
          <p:cNvPr id="10" name="直接箭头连接符 9"/>
          <p:cNvCxnSpPr>
            <a:stCxn id="8" idx="3"/>
          </p:cNvCxnSpPr>
          <p:nvPr/>
        </p:nvCxnSpPr>
        <p:spPr>
          <a:xfrm>
            <a:off x="3481736" y="3781099"/>
            <a:ext cx="51430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26618" y="1988840"/>
            <a:ext cx="1224136"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Html</a:t>
            </a:r>
            <a:r>
              <a:rPr lang="zh-CN" altLang="en-US" sz="1600" dirty="0" smtClean="0">
                <a:solidFill>
                  <a:srgbClr val="FF0000"/>
                </a:solidFill>
                <a:latin typeface="微软雅黑" panose="020B0503020204020204" pitchFamily="34" charset="-122"/>
                <a:ea typeface="微软雅黑" panose="020B0503020204020204" pitchFamily="34" charset="-122"/>
              </a:rPr>
              <a:t>文档</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940202" y="1947120"/>
            <a:ext cx="792088" cy="338554"/>
          </a:xfrm>
          <a:prstGeom prst="rect">
            <a:avLst/>
          </a:prstGeom>
          <a:noFill/>
        </p:spPr>
        <p:txBody>
          <a:bodyPr wrap="square" rtlCol="0">
            <a:spAutoFit/>
          </a:bodyPr>
          <a:lstStyle/>
          <a:p>
            <a:r>
              <a:rPr lang="en-US" altLang="zh-CN" sz="1600" dirty="0" smtClean="0">
                <a:solidFill>
                  <a:srgbClr val="FF0000"/>
                </a:solidFill>
                <a:latin typeface="微软雅黑" panose="020B0503020204020204" pitchFamily="34" charset="-122"/>
                <a:ea typeface="微软雅黑" panose="020B0503020204020204" pitchFamily="34" charset="-122"/>
              </a:rPr>
              <a:t>DOM</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49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63739" y="1196752"/>
            <a:ext cx="8016521" cy="4338008"/>
          </a:xfrm>
          <a:prstGeom prst="rect">
            <a:avLst/>
          </a:prstGeom>
        </p:spPr>
      </p:pic>
      <p:sp>
        <p:nvSpPr>
          <p:cNvPr id="2" name="标题 1"/>
          <p:cNvSpPr>
            <a:spLocks noGrp="1"/>
          </p:cNvSpPr>
          <p:nvPr>
            <p:ph type="title"/>
          </p:nvPr>
        </p:nvSpPr>
        <p:spPr/>
        <p:txBody>
          <a:bodyPr/>
          <a:lstStyle/>
          <a:p>
            <a:r>
              <a:rPr lang="en-US" altLang="zh-CN" dirty="0" smtClean="0"/>
              <a:t>1.3 DOM </a:t>
            </a:r>
            <a:r>
              <a:rPr lang="zh-CN" altLang="en-US" dirty="0" smtClean="0"/>
              <a:t>树</a:t>
            </a:r>
            <a:endParaRPr lang="zh-CN" altLang="en-US" dirty="0"/>
          </a:p>
        </p:txBody>
      </p:sp>
      <p:sp>
        <p:nvSpPr>
          <p:cNvPr id="6" name="矩形 5"/>
          <p:cNvSpPr/>
          <p:nvPr/>
        </p:nvSpPr>
        <p:spPr>
          <a:xfrm>
            <a:off x="5474366" y="1537841"/>
            <a:ext cx="3096344"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文档：一个页面就是一个文档，</a:t>
            </a:r>
            <a:r>
              <a:rPr lang="en-US" altLang="zh-CN" sz="1600" dirty="0">
                <a:latin typeface="微软雅黑" panose="020B0503020204020204" pitchFamily="34" charset="-122"/>
                <a:ea typeface="微软雅黑" panose="020B0503020204020204" pitchFamily="34" charset="-122"/>
              </a:rPr>
              <a:t>DOM </a:t>
            </a:r>
            <a:r>
              <a:rPr lang="zh-CN" altLang="en-US" sz="1600" dirty="0">
                <a:latin typeface="微软雅黑" panose="020B0503020204020204" pitchFamily="34" charset="-122"/>
                <a:ea typeface="微软雅黑" panose="020B0503020204020204" pitchFamily="34" charset="-122"/>
              </a:rPr>
              <a:t>中使用 </a:t>
            </a:r>
            <a:r>
              <a:rPr lang="en-US" altLang="zh-CN" sz="1600" dirty="0">
                <a:solidFill>
                  <a:srgbClr val="0000FF"/>
                </a:solidFill>
                <a:latin typeface="微软雅黑" panose="020B0503020204020204" pitchFamily="34" charset="-122"/>
                <a:ea typeface="微软雅黑" panose="020B0503020204020204" pitchFamily="34" charset="-122"/>
              </a:rPr>
              <a:t>document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表示</a:t>
            </a:r>
          </a:p>
        </p:txBody>
      </p:sp>
      <p:sp>
        <p:nvSpPr>
          <p:cNvPr id="8" name="矩形 7"/>
          <p:cNvSpPr/>
          <p:nvPr/>
        </p:nvSpPr>
        <p:spPr>
          <a:xfrm>
            <a:off x="548137" y="2257921"/>
            <a:ext cx="3141687"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元素：页面中的所有标签都是元素，</a:t>
            </a:r>
            <a:r>
              <a:rPr lang="en-US" altLang="zh-CN" sz="1600" dirty="0">
                <a:latin typeface="微软雅黑" panose="020B0503020204020204" pitchFamily="34" charset="-122"/>
                <a:ea typeface="微软雅黑" panose="020B0503020204020204" pitchFamily="34" charset="-122"/>
              </a:rPr>
              <a:t>DOM </a:t>
            </a:r>
            <a:r>
              <a:rPr lang="zh-CN" altLang="en-US" sz="1600" dirty="0">
                <a:latin typeface="微软雅黑" panose="020B0503020204020204" pitchFamily="34" charset="-122"/>
                <a:ea typeface="微软雅黑" panose="020B0503020204020204" pitchFamily="34" charset="-122"/>
              </a:rPr>
              <a:t>中使用 </a:t>
            </a:r>
            <a:r>
              <a:rPr lang="en-US" altLang="zh-CN" sz="1600" dirty="0">
                <a:solidFill>
                  <a:srgbClr val="0000FF"/>
                </a:solidFill>
                <a:latin typeface="微软雅黑" panose="020B0503020204020204" pitchFamily="34" charset="-122"/>
                <a:ea typeface="微软雅黑" panose="020B0503020204020204" pitchFamily="34" charset="-122"/>
              </a:rPr>
              <a:t>element</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表示</a:t>
            </a:r>
          </a:p>
        </p:txBody>
      </p:sp>
      <p:sp>
        <p:nvSpPr>
          <p:cNvPr id="9" name="矩形 8"/>
          <p:cNvSpPr/>
          <p:nvPr/>
        </p:nvSpPr>
        <p:spPr>
          <a:xfrm>
            <a:off x="905814" y="5325442"/>
            <a:ext cx="7677894" cy="58477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节点</a:t>
            </a:r>
            <a:r>
              <a:rPr lang="zh-CN" altLang="en-US" sz="1600" dirty="0">
                <a:latin typeface="微软雅黑" panose="020B0503020204020204" pitchFamily="34" charset="-122"/>
                <a:ea typeface="微软雅黑" panose="020B0503020204020204" pitchFamily="34" charset="-122"/>
              </a:rPr>
              <a:t>：网页中的所有内容都是节点（标签、属性、文本、注释等），</a:t>
            </a:r>
            <a:r>
              <a:rPr lang="en-US" altLang="zh-CN" sz="1600" dirty="0">
                <a:latin typeface="微软雅黑" panose="020B0503020204020204" pitchFamily="34" charset="-122"/>
                <a:ea typeface="微软雅黑" panose="020B0503020204020204" pitchFamily="34" charset="-122"/>
              </a:rPr>
              <a:t>DOM </a:t>
            </a:r>
            <a:r>
              <a:rPr lang="zh-CN" altLang="en-US" sz="1600" dirty="0">
                <a:latin typeface="微软雅黑" panose="020B0503020204020204" pitchFamily="34" charset="-122"/>
                <a:ea typeface="微软雅黑" panose="020B0503020204020204" pitchFamily="34" charset="-122"/>
              </a:rPr>
              <a:t>中使用 </a:t>
            </a:r>
            <a:r>
              <a:rPr lang="en-US" altLang="zh-CN" sz="1600" dirty="0">
                <a:solidFill>
                  <a:srgbClr val="0000FF"/>
                </a:solidFill>
                <a:latin typeface="微软雅黑" panose="020B0503020204020204" pitchFamily="34" charset="-122"/>
                <a:ea typeface="微软雅黑" panose="020B0503020204020204" pitchFamily="34" charset="-122"/>
              </a:rPr>
              <a:t>node</a:t>
            </a:r>
            <a:r>
              <a:rPr lang="en-US" altLang="zh-CN"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表示。</a:t>
            </a:r>
            <a:r>
              <a:rPr lang="en-US" altLang="zh-CN" sz="1600" dirty="0">
                <a:solidFill>
                  <a:srgbClr val="0000FF"/>
                </a:solidFill>
                <a:latin typeface="微软雅黑" panose="020B0503020204020204" pitchFamily="34" charset="-122"/>
                <a:ea typeface="微软雅黑" panose="020B0503020204020204" pitchFamily="34" charset="-122"/>
              </a:rPr>
              <a:t>DOM </a:t>
            </a:r>
            <a:r>
              <a:rPr lang="zh-CN" altLang="en-US" sz="1600" dirty="0">
                <a:solidFill>
                  <a:srgbClr val="0000FF"/>
                </a:solidFill>
                <a:latin typeface="微软雅黑" panose="020B0503020204020204" pitchFamily="34" charset="-122"/>
                <a:ea typeface="微软雅黑" panose="020B0503020204020204" pitchFamily="34" charset="-122"/>
              </a:rPr>
              <a:t>把以上内容都看做是</a:t>
            </a:r>
            <a:r>
              <a:rPr lang="zh-CN" altLang="en-US" sz="1600" dirty="0" smtClean="0">
                <a:solidFill>
                  <a:srgbClr val="0000FF"/>
                </a:solidFill>
                <a:latin typeface="微软雅黑" panose="020B0503020204020204" pitchFamily="34" charset="-122"/>
                <a:ea typeface="微软雅黑" panose="020B0503020204020204" pitchFamily="34" charset="-122"/>
              </a:rPr>
              <a:t>对象</a:t>
            </a:r>
            <a:endParaRPr lang="zh-CN" altLang="en-US" sz="1600"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905814" y="5910217"/>
            <a:ext cx="3786614" cy="338554"/>
          </a:xfrm>
          <a:prstGeom prst="rect">
            <a:avLst/>
          </a:prstGeom>
        </p:spPr>
        <p:txBody>
          <a:bodyPr wrap="none">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DOM</a:t>
            </a:r>
            <a:r>
              <a:rPr lang="zh-CN" altLang="en-US" sz="1600" dirty="0" smtClean="0">
                <a:solidFill>
                  <a:srgbClr val="FF0000"/>
                </a:solidFill>
                <a:latin typeface="微软雅黑" panose="020B0503020204020204" pitchFamily="34" charset="-122"/>
                <a:ea typeface="微软雅黑" panose="020B0503020204020204" pitchFamily="34" charset="-122"/>
              </a:rPr>
              <a:t>在实际</a:t>
            </a:r>
            <a:r>
              <a:rPr lang="zh-CN" altLang="en-US" sz="1600" dirty="0">
                <a:solidFill>
                  <a:srgbClr val="FF0000"/>
                </a:solidFill>
                <a:latin typeface="微软雅黑" panose="020B0503020204020204" pitchFamily="34" charset="-122"/>
                <a:ea typeface="微软雅黑" panose="020B0503020204020204" pitchFamily="34" charset="-122"/>
              </a:rPr>
              <a:t>开发中主要用来操作元素。</a:t>
            </a:r>
          </a:p>
        </p:txBody>
      </p:sp>
    </p:spTree>
    <p:extLst>
      <p:ext uri="{BB962C8B-B14F-4D97-AF65-F5344CB8AC3E}">
        <p14:creationId xmlns:p14="http://schemas.microsoft.com/office/powerpoint/2010/main" val="264229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en-US" dirty="0"/>
              <a:t>如何获取页面</a:t>
            </a:r>
            <a:r>
              <a:rPr lang="zh-CN" altLang="en-US" dirty="0" smtClean="0"/>
              <a:t>元素？</a:t>
            </a:r>
            <a:endParaRPr lang="zh-CN" altLang="en-US" dirty="0"/>
          </a:p>
        </p:txBody>
      </p:sp>
      <p:sp>
        <p:nvSpPr>
          <p:cNvPr id="3" name="内容占位符 2"/>
          <p:cNvSpPr>
            <a:spLocks noGrp="1"/>
          </p:cNvSpPr>
          <p:nvPr>
            <p:ph idx="1"/>
          </p:nvPr>
        </p:nvSpPr>
        <p:spPr/>
        <p:txBody>
          <a:bodyPr/>
          <a:lstStyle/>
          <a:p>
            <a:r>
              <a:rPr lang="zh-CN" altLang="en-US" dirty="0" smtClean="0"/>
              <a:t>要想操作页面元素（标签），首先需要获取元素</a:t>
            </a:r>
            <a:endParaRPr lang="en-US" altLang="zh-CN" dirty="0" smtClean="0"/>
          </a:p>
          <a:p>
            <a:pPr lvl="1"/>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76763881"/>
              </p:ext>
            </p:extLst>
          </p:nvPr>
        </p:nvGraphicFramePr>
        <p:xfrm>
          <a:off x="611560" y="2204864"/>
          <a:ext cx="8075240" cy="3696418"/>
        </p:xfrm>
        <a:graphic>
          <a:graphicData uri="http://schemas.openxmlformats.org/drawingml/2006/table">
            <a:tbl>
              <a:tblPr firstRow="1" bandRow="1"/>
              <a:tblGrid>
                <a:gridCol w="1342490"/>
                <a:gridCol w="4634174"/>
                <a:gridCol w="2098576"/>
              </a:tblGrid>
              <a:tr h="142639">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获取方式</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ctr"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api</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或者属性</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p>
                      <a:pPr marL="0" marR="0" indent="0" algn="ctr"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说明</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4098">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根据 </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ID </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获取</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document.getElementById</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 id‘ );</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返回单个元素对象</a:t>
                      </a: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74098">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根据标签名获取</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document.getElementsByTagName</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标签名</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返回元素对象的集合</a:t>
                      </a: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89560">
                <a:tc rowSpan="3">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通过 </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HTML5 </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新增的方法获取</a:t>
                      </a: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等线"/>
                          <a:ea typeface=""/>
                          <a:cs typeface=""/>
                        </a:defRPr>
                      </a:lvl1pPr>
                      <a:lvl2pPr marL="457200" algn="l" defTabSz="914400" rtl="0" eaLnBrk="1" latinLnBrk="0" hangingPunct="1">
                        <a:defRPr sz="1800" kern="1200">
                          <a:solidFill>
                            <a:schemeClr val="tx1"/>
                          </a:solidFill>
                          <a:latin typeface="等线"/>
                          <a:ea typeface=""/>
                          <a:cs typeface=""/>
                        </a:defRPr>
                      </a:lvl2pPr>
                      <a:lvl3pPr marL="914400" algn="l" defTabSz="914400" rtl="0" eaLnBrk="1" latinLnBrk="0" hangingPunct="1">
                        <a:defRPr sz="1800" kern="1200">
                          <a:solidFill>
                            <a:schemeClr val="tx1"/>
                          </a:solidFill>
                          <a:latin typeface="等线"/>
                          <a:ea typeface=""/>
                          <a:cs typeface=""/>
                        </a:defRPr>
                      </a:lvl3pPr>
                      <a:lvl4pPr marL="1371600" algn="l" defTabSz="914400" rtl="0" eaLnBrk="1" latinLnBrk="0" hangingPunct="1">
                        <a:defRPr sz="1800" kern="1200">
                          <a:solidFill>
                            <a:schemeClr val="tx1"/>
                          </a:solidFill>
                          <a:latin typeface="等线"/>
                          <a:ea typeface=""/>
                          <a:cs typeface=""/>
                        </a:defRPr>
                      </a:lvl4pPr>
                      <a:lvl5pPr marL="1828800" algn="l" defTabSz="914400" rtl="0" eaLnBrk="1" latinLnBrk="0" hangingPunct="1">
                        <a:defRPr sz="1800" kern="1200">
                          <a:solidFill>
                            <a:schemeClr val="tx1"/>
                          </a:solidFill>
                          <a:latin typeface="等线"/>
                          <a:ea typeface=""/>
                          <a:cs typeface=""/>
                        </a:defRPr>
                      </a:lvl5pPr>
                      <a:lvl6pPr marL="2286000" algn="l" defTabSz="914400" rtl="0" eaLnBrk="1" latinLnBrk="0" hangingPunct="1">
                        <a:defRPr sz="1800" kern="1200">
                          <a:solidFill>
                            <a:schemeClr val="tx1"/>
                          </a:solidFill>
                          <a:latin typeface="等线"/>
                          <a:ea typeface=""/>
                          <a:cs typeface=""/>
                        </a:defRPr>
                      </a:lvl6pPr>
                      <a:lvl7pPr marL="2743200" algn="l" defTabSz="914400" rtl="0" eaLnBrk="1" latinLnBrk="0" hangingPunct="1">
                        <a:defRPr sz="1800" kern="1200">
                          <a:solidFill>
                            <a:schemeClr val="tx1"/>
                          </a:solidFill>
                          <a:latin typeface="等线"/>
                          <a:ea typeface=""/>
                          <a:cs typeface=""/>
                        </a:defRPr>
                      </a:lvl7pPr>
                      <a:lvl8pPr marL="3200400" algn="l" defTabSz="914400" rtl="0" eaLnBrk="1" latinLnBrk="0" hangingPunct="1">
                        <a:defRPr sz="1800" kern="1200">
                          <a:solidFill>
                            <a:schemeClr val="tx1"/>
                          </a:solidFill>
                          <a:latin typeface="等线"/>
                          <a:ea typeface=""/>
                          <a:cs typeface=""/>
                        </a:defRPr>
                      </a:lvl8pPr>
                      <a:lvl9pPr marL="3657600" algn="l" defTabSz="914400" rtl="0" eaLnBrk="1" latinLnBrk="0" hangingPunct="1">
                        <a:defRPr sz="1800" kern="1200">
                          <a:solidFill>
                            <a:schemeClr val="tx1"/>
                          </a:solidFill>
                          <a:latin typeface="等线"/>
                          <a:ea typeface=""/>
                          <a:cs typeface=""/>
                        </a:defRPr>
                      </a:lvl9p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document.getElementsByClassName</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类名</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a:t>
                      </a:r>
                      <a:endParaRPr lang="zh-CN" altLang="en-US" sz="160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ysClr val="windowText" lastClr="000000"/>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noProof="1" smtClean="0">
                          <a:solidFill>
                            <a:schemeClr val="tx1"/>
                          </a:solidFill>
                          <a:latin typeface="Courier New" panose="02070309020205020404" charset="0"/>
                          <a:ea typeface="微软雅黑" panose="020B0503020204020204" pitchFamily="34" charset="-122"/>
                          <a:cs typeface="Courier New" panose="02070309020205020404" charset="0"/>
                          <a:sym typeface="+mn-ea"/>
                        </a:rPr>
                        <a:t>根据类名返回元素对象集合</a:t>
                      </a:r>
                      <a:endParaRPr lang="zh-CN" altLang="en-US" sz="1600" kern="1200" dirty="0" smtClean="0">
                        <a:solidFill>
                          <a:srgbClr val="0000FF"/>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167640">
                <a:tc vMerge="1">
                  <a:txBody>
                    <a:bodyPr/>
                    <a:lstStyle/>
                    <a:p>
                      <a:endParaRPr lang="zh-CN" altLang="en-US"/>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document.querySelector</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选择器</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a:t>
                      </a:r>
                      <a:endParaRPr lang="zh-CN" altLang="en-US" sz="160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noProof="1" smtClean="0">
                          <a:solidFill>
                            <a:schemeClr val="tx1"/>
                          </a:solidFill>
                          <a:latin typeface="Courier New" panose="02070309020205020404" charset="0"/>
                          <a:ea typeface="微软雅黑" panose="020B0503020204020204" pitchFamily="34" charset="-122"/>
                          <a:cs typeface="Courier New" panose="02070309020205020404" charset="0"/>
                          <a:sym typeface="+mn-ea"/>
                        </a:rPr>
                        <a:t>根据指定选择器返回第一个元素对象</a:t>
                      </a:r>
                      <a:endParaRPr lang="zh-CN" altLang="en-US" sz="1600" kern="1200" dirty="0" smtClean="0">
                        <a:solidFill>
                          <a:srgbClr val="0000FF"/>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167640">
                <a:tc vMerge="1">
                  <a:txBody>
                    <a:bodyPr/>
                    <a:lstStyle/>
                    <a:p>
                      <a:endParaRPr lang="zh-CN" altLang="en-US"/>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document.querySelectorAll</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选择器</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a:t>
                      </a:r>
                      <a:endParaRPr lang="zh-CN" altLang="en-US" sz="160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根据指定选择器返回对象集合</a:t>
                      </a: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r h="187049">
                <a:tc rowSpan="2">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特殊元素获取</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mpd="sng">
                      <a:solidFill>
                        <a:sysClr val="windowText" lastClr="000000"/>
                      </a:solid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doucumnet.body</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 </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返回</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body</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元素对象</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mpd="sng">
                      <a:solidFill>
                        <a:sysClr val="windowText" lastClr="000000"/>
                      </a:solid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187049">
                <a:tc vMerge="1">
                  <a:txBody>
                    <a:bodyPr/>
                    <a:lstStyle/>
                    <a:p>
                      <a:endParaRPr lang="zh-CN" altLang="en-US"/>
                    </a:p>
                  </a:txBody>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en-US" altLang="zh-CN" sz="1600" kern="1200" dirty="0" err="1" smtClean="0">
                          <a:solidFill>
                            <a:schemeClr val="tx1"/>
                          </a:solidFill>
                          <a:latin typeface="微软雅黑" panose="020B0503020204020204" pitchFamily="34" charset="-122"/>
                          <a:ea typeface="微软雅黑" panose="020B0503020204020204" pitchFamily="34" charset="-122"/>
                          <a:cs typeface="+mn-cs"/>
                        </a:rPr>
                        <a:t>document.documentElement</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ysClr val="windowText" lastClr="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309"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返回</a:t>
                      </a:r>
                      <a:r>
                        <a:rPr lang="en-US" altLang="zh-CN" sz="1600" kern="1200" dirty="0" smtClean="0">
                          <a:solidFill>
                            <a:schemeClr val="tx1"/>
                          </a:solidFill>
                          <a:latin typeface="微软雅黑" panose="020B0503020204020204" pitchFamily="34" charset="-122"/>
                          <a:ea typeface="微软雅黑" panose="020B0503020204020204" pitchFamily="34" charset="-122"/>
                          <a:cs typeface="+mn-cs"/>
                        </a:rPr>
                        <a:t>html</a:t>
                      </a:r>
                      <a:r>
                        <a:rPr lang="zh-CN" altLang="en-US" sz="1600" kern="1200" dirty="0" smtClean="0">
                          <a:solidFill>
                            <a:schemeClr val="tx1"/>
                          </a:solidFill>
                          <a:latin typeface="微软雅黑" panose="020B0503020204020204" pitchFamily="34" charset="-122"/>
                          <a:ea typeface="微软雅黑" panose="020B0503020204020204" pitchFamily="34" charset="-122"/>
                          <a:cs typeface="+mn-cs"/>
                        </a:rPr>
                        <a:t>元素对象</a:t>
                      </a:r>
                      <a:endParaRPr lang="zh-CN" altLang="en-US" sz="1600" kern="1200" dirty="0">
                        <a:solidFill>
                          <a:schemeClr val="tx1"/>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Tree>
    <p:extLst>
      <p:ext uri="{BB962C8B-B14F-4D97-AF65-F5344CB8AC3E}">
        <p14:creationId xmlns:p14="http://schemas.microsoft.com/office/powerpoint/2010/main" val="32383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17270</TotalTime>
  <Words>2451</Words>
  <Application>Microsoft Office PowerPoint</Application>
  <PresentationFormat>全屏显示(4:3)</PresentationFormat>
  <Paragraphs>301</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等线</vt:lpstr>
      <vt:lpstr>宋体</vt:lpstr>
      <vt:lpstr>微软雅黑</vt:lpstr>
      <vt:lpstr>Arial</vt:lpstr>
      <vt:lpstr>Calibri</vt:lpstr>
      <vt:lpstr>Consolas</vt:lpstr>
      <vt:lpstr>Courier New</vt:lpstr>
      <vt:lpstr>Wingdings</vt:lpstr>
      <vt:lpstr>1_默认设计模板</vt:lpstr>
      <vt:lpstr>Day04：Web APIs</vt:lpstr>
      <vt:lpstr>JavaScript = ECMAScript + DOM +BOM</vt:lpstr>
      <vt:lpstr>API 和 Web API</vt:lpstr>
      <vt:lpstr>今日内容</vt:lpstr>
      <vt:lpstr>1. DOM及标签元素获取 什么是DOM;HTML如何转为DOM；DOM树介绍；DOM元素获取</vt:lpstr>
      <vt:lpstr>1.1 什么是 DOM</vt:lpstr>
      <vt:lpstr>1.2 HTML -&gt; DOM</vt:lpstr>
      <vt:lpstr>1.3 DOM 树</vt:lpstr>
      <vt:lpstr>1.4 如何获取页面元素？</vt:lpstr>
      <vt:lpstr>2.事件基础 事件概述；事件三要素</vt:lpstr>
      <vt:lpstr>2.1 什么是事件</vt:lpstr>
      <vt:lpstr>2.2 事件三要素</vt:lpstr>
      <vt:lpstr>2.3 常见的鼠标事件</vt:lpstr>
      <vt:lpstr>2.4 灯泡开关案例</vt:lpstr>
      <vt:lpstr>3. 操作元素 DOM改变元素内容、元素属性及样式属性操作</vt:lpstr>
      <vt:lpstr>3.1 改变元素内容（获取或设置）</vt:lpstr>
      <vt:lpstr>3.2 操作元素的属性</vt:lpstr>
      <vt:lpstr>3.3 样式属性操作</vt:lpstr>
      <vt:lpstr>3.4 操作元素总结</vt:lpstr>
      <vt:lpstr>4. 节点操作 DOM改变元素内容、元素属性及样式属性操作</vt:lpstr>
      <vt:lpstr>4.1 为什么学节点操作</vt:lpstr>
      <vt:lpstr>4.2 节点概述</vt:lpstr>
      <vt:lpstr>4.3 节点层级</vt:lpstr>
      <vt:lpstr>4.3 节点层级</vt:lpstr>
      <vt:lpstr>4.3 节点层级</vt:lpstr>
      <vt:lpstr>4.3 节点层级</vt:lpstr>
      <vt:lpstr>4.3 节点层级</vt:lpstr>
      <vt:lpstr>4.4 节点操作</vt:lpstr>
      <vt:lpstr>4.5 三种动态创建元素区别</vt:lpstr>
      <vt:lpstr>4.5 DOM 重点核心总结</vt:lpstr>
      <vt:lpstr>4.5 DOM 重点核心总结</vt:lpstr>
      <vt:lpstr>4.5 DOM 重点核心总结</vt:lpstr>
      <vt:lpstr>5. BOM简介</vt:lpstr>
      <vt:lpstr>5.1 什么是 BOM </vt:lpstr>
      <vt:lpstr>5.2 BOM的构成</vt:lpstr>
      <vt:lpstr>5.3 window 对象的常见事件</vt:lpstr>
      <vt:lpstr>5.4 window 对象的常见方法</vt:lpstr>
      <vt:lpstr>5.4 window 对象的常见方法</vt:lpstr>
      <vt:lpstr>5.4 window 对象的常见方法</vt:lpstr>
      <vt:lpstr>5.5 其他对象（用到时讲）</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HG</dc:creator>
  <cp:lastModifiedBy>Microsoft 帐户</cp:lastModifiedBy>
  <cp:revision>1602</cp:revision>
  <dcterms:created xsi:type="dcterms:W3CDTF">2015-02-25T13:04:39Z</dcterms:created>
  <dcterms:modified xsi:type="dcterms:W3CDTF">2022-04-27T02:52:59Z</dcterms:modified>
</cp:coreProperties>
</file>