
<file path=[Content_Types].xml><?xml version="1.0" encoding="utf-8"?>
<Types xmlns="http://schemas.openxmlformats.org/package/2006/content-types">
  <Default Extension="jpeg" ContentType="image/jpeg"/>
  <Default Extension="png" ContentType="image/png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</p:sldMasterIdLst>
  <p:notesMasterIdLst>
    <p:notesMasterId r:id="rId5"/>
  </p:notesMasterIdLst>
  <p:sldIdLst>
    <p:sldId id="384" r:id="rId4"/>
    <p:sldId id="378" r:id="rId6"/>
    <p:sldId id="382" r:id="rId7"/>
    <p:sldId id="340" r:id="rId8"/>
    <p:sldId id="355" r:id="rId9"/>
    <p:sldId id="294" r:id="rId10"/>
    <p:sldId id="411" r:id="rId11"/>
    <p:sldId id="381" r:id="rId12"/>
    <p:sldId id="361" r:id="rId13"/>
    <p:sldId id="343" r:id="rId14"/>
    <p:sldId id="380" r:id="rId15"/>
    <p:sldId id="429" r:id="rId16"/>
    <p:sldId id="274" r:id="rId17"/>
    <p:sldId id="435" r:id="rId18"/>
    <p:sldId id="436" r:id="rId19"/>
    <p:sldId id="439" r:id="rId20"/>
    <p:sldId id="438" r:id="rId21"/>
    <p:sldId id="440" r:id="rId22"/>
    <p:sldId id="441" r:id="rId23"/>
    <p:sldId id="442" r:id="rId24"/>
    <p:sldId id="444" r:id="rId25"/>
    <p:sldId id="379" r:id="rId26"/>
    <p:sldId id="357" r:id="rId27"/>
    <p:sldId id="383" r:id="rId28"/>
  </p:sldIdLst>
  <p:sldSz cx="12192000" cy="6858000"/>
  <p:notesSz cx="6858000" cy="9144000"/>
  <p:custDataLst>
    <p:tags r:id="rId3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AF00"/>
    <a:srgbClr val="322CA3"/>
    <a:srgbClr val="FF9409"/>
    <a:srgbClr val="FF9501"/>
    <a:srgbClr val="0D5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57" autoAdjust="0"/>
    <p:restoredTop sz="94660"/>
  </p:normalViewPr>
  <p:slideViewPr>
    <p:cSldViewPr snapToGrid="0">
      <p:cViewPr varScale="1">
        <p:scale>
          <a:sx n="83" d="100"/>
          <a:sy n="83" d="100"/>
        </p:scale>
        <p:origin x="94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2" Type="http://schemas.openxmlformats.org/officeDocument/2006/relationships/tags" Target="tags/tag8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0826B-D42A-9844-8E6E-DB15A56B180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0826B-D42A-9844-8E6E-DB15A56B180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0826B-D42A-9844-8E6E-DB15A56B180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0826B-D42A-9844-8E6E-DB15A56B180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0826B-D42A-9844-8E6E-DB15A56B180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0826B-D42A-9844-8E6E-DB15A56B180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0826B-D42A-9844-8E6E-DB15A56B180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0826B-D42A-9844-8E6E-DB15A56B180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9B9EB2-0717-409A-B1C1-EC7F80FF8E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2DDA3C-55E3-436C-8907-1B92F441DF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9B9EB2-0717-409A-B1C1-EC7F80FF8E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2DDA3C-55E3-436C-8907-1B92F441DF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9B9EB2-0717-409A-B1C1-EC7F80FF8E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2DDA3C-55E3-436C-8907-1B92F441DF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9B9EB2-0717-409A-B1C1-EC7F80FF8E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2DDA3C-55E3-436C-8907-1B92F441DF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9B9EB2-0717-409A-B1C1-EC7F80FF8E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2DDA3C-55E3-436C-8907-1B92F441DF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9B9EB2-0717-409A-B1C1-EC7F80FF8E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2DDA3C-55E3-436C-8907-1B92F441DF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9B9EB2-0717-409A-B1C1-EC7F80FF8E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2DDA3C-55E3-436C-8907-1B92F441DF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9B9EB2-0717-409A-B1C1-EC7F80FF8E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2DDA3C-55E3-436C-8907-1B92F441DF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9B9EB2-0717-409A-B1C1-EC7F80FF8E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2DDA3C-55E3-436C-8907-1B92F441DF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9B9EB2-0717-409A-B1C1-EC7F80FF8E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2DDA3C-55E3-436C-8907-1B92F441DF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5109170" y="2772674"/>
            <a:ext cx="1859590" cy="1859590"/>
          </a:xfrm>
          <a:custGeom>
            <a:avLst/>
            <a:gdLst>
              <a:gd name="connsiteX0" fmla="*/ 929795 w 1859590"/>
              <a:gd name="connsiteY0" fmla="*/ 0 h 1859590"/>
              <a:gd name="connsiteX1" fmla="*/ 1859590 w 1859590"/>
              <a:gd name="connsiteY1" fmla="*/ 929795 h 1859590"/>
              <a:gd name="connsiteX2" fmla="*/ 929795 w 1859590"/>
              <a:gd name="connsiteY2" fmla="*/ 1859590 h 1859590"/>
              <a:gd name="connsiteX3" fmla="*/ 0 w 1859590"/>
              <a:gd name="connsiteY3" fmla="*/ 929795 h 1859590"/>
              <a:gd name="connsiteX4" fmla="*/ 929795 w 1859590"/>
              <a:gd name="connsiteY4" fmla="*/ 0 h 1859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9590" h="1859590">
                <a:moveTo>
                  <a:pt x="929795" y="0"/>
                </a:moveTo>
                <a:cubicBezTo>
                  <a:pt x="1443307" y="0"/>
                  <a:pt x="1859590" y="416283"/>
                  <a:pt x="1859590" y="929795"/>
                </a:cubicBezTo>
                <a:cubicBezTo>
                  <a:pt x="1859590" y="1443307"/>
                  <a:pt x="1443307" y="1859590"/>
                  <a:pt x="929795" y="1859590"/>
                </a:cubicBezTo>
                <a:cubicBezTo>
                  <a:pt x="416283" y="1859590"/>
                  <a:pt x="0" y="1443307"/>
                  <a:pt x="0" y="929795"/>
                </a:cubicBezTo>
                <a:cubicBezTo>
                  <a:pt x="0" y="416283"/>
                  <a:pt x="416283" y="0"/>
                  <a:pt x="92979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7165096" y="2430266"/>
            <a:ext cx="4245855" cy="3337808"/>
          </a:xfrm>
          <a:custGeom>
            <a:avLst/>
            <a:gdLst>
              <a:gd name="connsiteX0" fmla="*/ 601407 w 4245855"/>
              <a:gd name="connsiteY0" fmla="*/ 2605431 h 3337808"/>
              <a:gd name="connsiteX1" fmla="*/ 3995310 w 4245855"/>
              <a:gd name="connsiteY1" fmla="*/ 2605431 h 3337808"/>
              <a:gd name="connsiteX2" fmla="*/ 3995310 w 4245855"/>
              <a:gd name="connsiteY2" fmla="*/ 3337808 h 3337808"/>
              <a:gd name="connsiteX3" fmla="*/ 601407 w 4245855"/>
              <a:gd name="connsiteY3" fmla="*/ 3337808 h 3337808"/>
              <a:gd name="connsiteX4" fmla="*/ 0 w 4245855"/>
              <a:gd name="connsiteY4" fmla="*/ 1736954 h 3337808"/>
              <a:gd name="connsiteX5" fmla="*/ 3422366 w 4245855"/>
              <a:gd name="connsiteY5" fmla="*/ 1736954 h 3337808"/>
              <a:gd name="connsiteX6" fmla="*/ 3422366 w 4245855"/>
              <a:gd name="connsiteY6" fmla="*/ 2469331 h 3337808"/>
              <a:gd name="connsiteX7" fmla="*/ 0 w 4245855"/>
              <a:gd name="connsiteY7" fmla="*/ 2469331 h 3337808"/>
              <a:gd name="connsiteX8" fmla="*/ 851951 w 4245855"/>
              <a:gd name="connsiteY8" fmla="*/ 868477 h 3337808"/>
              <a:gd name="connsiteX9" fmla="*/ 4245855 w 4245855"/>
              <a:gd name="connsiteY9" fmla="*/ 868477 h 3337808"/>
              <a:gd name="connsiteX10" fmla="*/ 4245855 w 4245855"/>
              <a:gd name="connsiteY10" fmla="*/ 1600854 h 3337808"/>
              <a:gd name="connsiteX11" fmla="*/ 851951 w 4245855"/>
              <a:gd name="connsiteY11" fmla="*/ 1600854 h 3337808"/>
              <a:gd name="connsiteX12" fmla="*/ 347193 w 4245855"/>
              <a:gd name="connsiteY12" fmla="*/ 0 h 3337808"/>
              <a:gd name="connsiteX13" fmla="*/ 3741097 w 4245855"/>
              <a:gd name="connsiteY13" fmla="*/ 0 h 3337808"/>
              <a:gd name="connsiteX14" fmla="*/ 3741097 w 4245855"/>
              <a:gd name="connsiteY14" fmla="*/ 732377 h 3337808"/>
              <a:gd name="connsiteX15" fmla="*/ 347193 w 4245855"/>
              <a:gd name="connsiteY15" fmla="*/ 732377 h 3337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245855" h="3337808">
                <a:moveTo>
                  <a:pt x="601407" y="2605431"/>
                </a:moveTo>
                <a:lnTo>
                  <a:pt x="3995310" y="2605431"/>
                </a:lnTo>
                <a:lnTo>
                  <a:pt x="3995310" y="3337808"/>
                </a:lnTo>
                <a:lnTo>
                  <a:pt x="601407" y="3337808"/>
                </a:lnTo>
                <a:close/>
                <a:moveTo>
                  <a:pt x="0" y="1736954"/>
                </a:moveTo>
                <a:lnTo>
                  <a:pt x="3422366" y="1736954"/>
                </a:lnTo>
                <a:lnTo>
                  <a:pt x="3422366" y="2469331"/>
                </a:lnTo>
                <a:lnTo>
                  <a:pt x="0" y="2469331"/>
                </a:lnTo>
                <a:close/>
                <a:moveTo>
                  <a:pt x="851951" y="868477"/>
                </a:moveTo>
                <a:lnTo>
                  <a:pt x="4245855" y="868477"/>
                </a:lnTo>
                <a:lnTo>
                  <a:pt x="4245855" y="1600854"/>
                </a:lnTo>
                <a:lnTo>
                  <a:pt x="851951" y="1600854"/>
                </a:lnTo>
                <a:close/>
                <a:moveTo>
                  <a:pt x="347193" y="0"/>
                </a:moveTo>
                <a:lnTo>
                  <a:pt x="3741097" y="0"/>
                </a:lnTo>
                <a:lnTo>
                  <a:pt x="3741097" y="732377"/>
                </a:lnTo>
                <a:lnTo>
                  <a:pt x="347193" y="73237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9160218" y="1334185"/>
            <a:ext cx="1698282" cy="1464033"/>
          </a:xfrm>
          <a:custGeom>
            <a:avLst/>
            <a:gdLst>
              <a:gd name="connsiteX0" fmla="*/ 366008 w 1698282"/>
              <a:gd name="connsiteY0" fmla="*/ 0 h 1464033"/>
              <a:gd name="connsiteX1" fmla="*/ 1332274 w 1698282"/>
              <a:gd name="connsiteY1" fmla="*/ 0 h 1464033"/>
              <a:gd name="connsiteX2" fmla="*/ 1698282 w 1698282"/>
              <a:gd name="connsiteY2" fmla="*/ 732016 h 1464033"/>
              <a:gd name="connsiteX3" fmla="*/ 1332274 w 1698282"/>
              <a:gd name="connsiteY3" fmla="*/ 1464033 h 1464033"/>
              <a:gd name="connsiteX4" fmla="*/ 366008 w 1698282"/>
              <a:gd name="connsiteY4" fmla="*/ 1464033 h 1464033"/>
              <a:gd name="connsiteX5" fmla="*/ 0 w 1698282"/>
              <a:gd name="connsiteY5" fmla="*/ 732016 h 1464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98282" h="1464033">
                <a:moveTo>
                  <a:pt x="366008" y="0"/>
                </a:moveTo>
                <a:lnTo>
                  <a:pt x="1332274" y="0"/>
                </a:lnTo>
                <a:lnTo>
                  <a:pt x="1698282" y="732016"/>
                </a:lnTo>
                <a:lnTo>
                  <a:pt x="1332274" y="1464033"/>
                </a:lnTo>
                <a:lnTo>
                  <a:pt x="366008" y="1464033"/>
                </a:lnTo>
                <a:lnTo>
                  <a:pt x="0" y="7320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9160215" y="3095897"/>
            <a:ext cx="1698282" cy="1464033"/>
          </a:xfrm>
          <a:custGeom>
            <a:avLst/>
            <a:gdLst>
              <a:gd name="connsiteX0" fmla="*/ 366008 w 1698282"/>
              <a:gd name="connsiteY0" fmla="*/ 0 h 1464033"/>
              <a:gd name="connsiteX1" fmla="*/ 1332274 w 1698282"/>
              <a:gd name="connsiteY1" fmla="*/ 0 h 1464033"/>
              <a:gd name="connsiteX2" fmla="*/ 1698282 w 1698282"/>
              <a:gd name="connsiteY2" fmla="*/ 732016 h 1464033"/>
              <a:gd name="connsiteX3" fmla="*/ 1332274 w 1698282"/>
              <a:gd name="connsiteY3" fmla="*/ 1464033 h 1464033"/>
              <a:gd name="connsiteX4" fmla="*/ 366008 w 1698282"/>
              <a:gd name="connsiteY4" fmla="*/ 1464033 h 1464033"/>
              <a:gd name="connsiteX5" fmla="*/ 0 w 1698282"/>
              <a:gd name="connsiteY5" fmla="*/ 732016 h 1464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98282" h="1464033">
                <a:moveTo>
                  <a:pt x="366008" y="0"/>
                </a:moveTo>
                <a:lnTo>
                  <a:pt x="1332274" y="0"/>
                </a:lnTo>
                <a:lnTo>
                  <a:pt x="1698282" y="732016"/>
                </a:lnTo>
                <a:lnTo>
                  <a:pt x="1332274" y="1464033"/>
                </a:lnTo>
                <a:lnTo>
                  <a:pt x="366008" y="1464033"/>
                </a:lnTo>
                <a:lnTo>
                  <a:pt x="0" y="7320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9160213" y="4857611"/>
            <a:ext cx="1698282" cy="1464033"/>
          </a:xfrm>
          <a:custGeom>
            <a:avLst/>
            <a:gdLst>
              <a:gd name="connsiteX0" fmla="*/ 366008 w 1698282"/>
              <a:gd name="connsiteY0" fmla="*/ 0 h 1464033"/>
              <a:gd name="connsiteX1" fmla="*/ 1332274 w 1698282"/>
              <a:gd name="connsiteY1" fmla="*/ 0 h 1464033"/>
              <a:gd name="connsiteX2" fmla="*/ 1698282 w 1698282"/>
              <a:gd name="connsiteY2" fmla="*/ 732016 h 1464033"/>
              <a:gd name="connsiteX3" fmla="*/ 1332274 w 1698282"/>
              <a:gd name="connsiteY3" fmla="*/ 1464033 h 1464033"/>
              <a:gd name="connsiteX4" fmla="*/ 366008 w 1698282"/>
              <a:gd name="connsiteY4" fmla="*/ 1464033 h 1464033"/>
              <a:gd name="connsiteX5" fmla="*/ 0 w 1698282"/>
              <a:gd name="connsiteY5" fmla="*/ 732016 h 1464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98282" h="1464033">
                <a:moveTo>
                  <a:pt x="366008" y="0"/>
                </a:moveTo>
                <a:lnTo>
                  <a:pt x="1332274" y="0"/>
                </a:lnTo>
                <a:lnTo>
                  <a:pt x="1698282" y="732016"/>
                </a:lnTo>
                <a:lnTo>
                  <a:pt x="1332274" y="1464033"/>
                </a:lnTo>
                <a:lnTo>
                  <a:pt x="366008" y="1464033"/>
                </a:lnTo>
                <a:lnTo>
                  <a:pt x="0" y="7320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546942" y="1989138"/>
            <a:ext cx="2261660" cy="2261660"/>
          </a:xfrm>
          <a:custGeom>
            <a:avLst/>
            <a:gdLst>
              <a:gd name="connsiteX0" fmla="*/ 1130830 w 2261660"/>
              <a:gd name="connsiteY0" fmla="*/ 0 h 2261660"/>
              <a:gd name="connsiteX1" fmla="*/ 2261660 w 2261660"/>
              <a:gd name="connsiteY1" fmla="*/ 1130830 h 2261660"/>
              <a:gd name="connsiteX2" fmla="*/ 1130830 w 2261660"/>
              <a:gd name="connsiteY2" fmla="*/ 2261660 h 2261660"/>
              <a:gd name="connsiteX3" fmla="*/ 0 w 2261660"/>
              <a:gd name="connsiteY3" fmla="*/ 1130830 h 2261660"/>
              <a:gd name="connsiteX4" fmla="*/ 1130830 w 2261660"/>
              <a:gd name="connsiteY4" fmla="*/ 0 h 226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1660" h="2261660">
                <a:moveTo>
                  <a:pt x="1130830" y="0"/>
                </a:moveTo>
                <a:cubicBezTo>
                  <a:pt x="1755370" y="0"/>
                  <a:pt x="2261660" y="506290"/>
                  <a:pt x="2261660" y="1130830"/>
                </a:cubicBezTo>
                <a:cubicBezTo>
                  <a:pt x="2261660" y="1755370"/>
                  <a:pt x="1755370" y="2261660"/>
                  <a:pt x="1130830" y="2261660"/>
                </a:cubicBezTo>
                <a:cubicBezTo>
                  <a:pt x="506290" y="2261660"/>
                  <a:pt x="0" y="1755370"/>
                  <a:pt x="0" y="1130830"/>
                </a:cubicBezTo>
                <a:cubicBezTo>
                  <a:pt x="0" y="506290"/>
                  <a:pt x="506290" y="0"/>
                  <a:pt x="1130830" y="0"/>
                </a:cubicBezTo>
                <a:close/>
              </a:path>
            </a:pathLst>
          </a:custGeom>
          <a:noFill/>
          <a:ln w="44450">
            <a:gradFill flip="none" rotWithShape="1">
              <a:gsLst>
                <a:gs pos="0">
                  <a:schemeClr val="bg1">
                    <a:lumMod val="97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1"/>
              <a:tileRect/>
            </a:gradFill>
          </a:ln>
          <a:effectLst>
            <a:outerShdw blurRad="241300" dist="76200" dir="810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 dirty="0">
                <a:solidFill>
                  <a:schemeClr val="lt1"/>
                </a:solidFill>
              </a:defRPr>
            </a:lvl1pPr>
          </a:lstStyle>
          <a:p>
            <a:pPr marL="0" lvl="0" algn="ctr" defTabSz="457200"/>
            <a:endParaRPr lang="zh-CN" altLang="en-US" dirty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4965264" y="1989138"/>
            <a:ext cx="2261660" cy="2261660"/>
          </a:xfrm>
          <a:custGeom>
            <a:avLst/>
            <a:gdLst>
              <a:gd name="connsiteX0" fmla="*/ 1130830 w 2261660"/>
              <a:gd name="connsiteY0" fmla="*/ 0 h 2261660"/>
              <a:gd name="connsiteX1" fmla="*/ 2261660 w 2261660"/>
              <a:gd name="connsiteY1" fmla="*/ 1130830 h 2261660"/>
              <a:gd name="connsiteX2" fmla="*/ 1130830 w 2261660"/>
              <a:gd name="connsiteY2" fmla="*/ 2261660 h 2261660"/>
              <a:gd name="connsiteX3" fmla="*/ 0 w 2261660"/>
              <a:gd name="connsiteY3" fmla="*/ 1130830 h 2261660"/>
              <a:gd name="connsiteX4" fmla="*/ 1130830 w 2261660"/>
              <a:gd name="connsiteY4" fmla="*/ 0 h 226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1660" h="2261660">
                <a:moveTo>
                  <a:pt x="1130830" y="0"/>
                </a:moveTo>
                <a:cubicBezTo>
                  <a:pt x="1755370" y="0"/>
                  <a:pt x="2261660" y="506290"/>
                  <a:pt x="2261660" y="1130830"/>
                </a:cubicBezTo>
                <a:cubicBezTo>
                  <a:pt x="2261660" y="1755370"/>
                  <a:pt x="1755370" y="2261660"/>
                  <a:pt x="1130830" y="2261660"/>
                </a:cubicBezTo>
                <a:cubicBezTo>
                  <a:pt x="506290" y="2261660"/>
                  <a:pt x="0" y="1755370"/>
                  <a:pt x="0" y="1130830"/>
                </a:cubicBezTo>
                <a:cubicBezTo>
                  <a:pt x="0" y="506290"/>
                  <a:pt x="506290" y="0"/>
                  <a:pt x="1130830" y="0"/>
                </a:cubicBezTo>
                <a:close/>
              </a:path>
            </a:pathLst>
          </a:custGeom>
          <a:noFill/>
          <a:ln w="44450">
            <a:gradFill flip="none" rotWithShape="1">
              <a:gsLst>
                <a:gs pos="0">
                  <a:schemeClr val="bg1">
                    <a:lumMod val="97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1"/>
              <a:tileRect/>
            </a:gradFill>
          </a:ln>
          <a:effectLst>
            <a:outerShdw blurRad="241300" dist="76200" dir="810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 dirty="0">
                <a:solidFill>
                  <a:schemeClr val="lt1"/>
                </a:solidFill>
              </a:defRPr>
            </a:lvl1pPr>
          </a:lstStyle>
          <a:p>
            <a:pPr marL="0" lvl="0" algn="ctr" defTabSz="457200"/>
            <a:endParaRPr lang="zh-CN" altLang="en-US" dirty="0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383586" y="1989138"/>
            <a:ext cx="2261660" cy="2261660"/>
          </a:xfrm>
          <a:custGeom>
            <a:avLst/>
            <a:gdLst>
              <a:gd name="connsiteX0" fmla="*/ 1130830 w 2261660"/>
              <a:gd name="connsiteY0" fmla="*/ 0 h 2261660"/>
              <a:gd name="connsiteX1" fmla="*/ 2261660 w 2261660"/>
              <a:gd name="connsiteY1" fmla="*/ 1130830 h 2261660"/>
              <a:gd name="connsiteX2" fmla="*/ 1130830 w 2261660"/>
              <a:gd name="connsiteY2" fmla="*/ 2261660 h 2261660"/>
              <a:gd name="connsiteX3" fmla="*/ 0 w 2261660"/>
              <a:gd name="connsiteY3" fmla="*/ 1130830 h 2261660"/>
              <a:gd name="connsiteX4" fmla="*/ 1130830 w 2261660"/>
              <a:gd name="connsiteY4" fmla="*/ 0 h 226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1660" h="2261660">
                <a:moveTo>
                  <a:pt x="1130830" y="0"/>
                </a:moveTo>
                <a:cubicBezTo>
                  <a:pt x="1755370" y="0"/>
                  <a:pt x="2261660" y="506290"/>
                  <a:pt x="2261660" y="1130830"/>
                </a:cubicBezTo>
                <a:cubicBezTo>
                  <a:pt x="2261660" y="1755370"/>
                  <a:pt x="1755370" y="2261660"/>
                  <a:pt x="1130830" y="2261660"/>
                </a:cubicBezTo>
                <a:cubicBezTo>
                  <a:pt x="506290" y="2261660"/>
                  <a:pt x="0" y="1755370"/>
                  <a:pt x="0" y="1130830"/>
                </a:cubicBezTo>
                <a:cubicBezTo>
                  <a:pt x="0" y="506290"/>
                  <a:pt x="506290" y="0"/>
                  <a:pt x="1130830" y="0"/>
                </a:cubicBezTo>
                <a:close/>
              </a:path>
            </a:pathLst>
          </a:custGeom>
          <a:noFill/>
          <a:ln w="44450">
            <a:gradFill flip="none" rotWithShape="1">
              <a:gsLst>
                <a:gs pos="0">
                  <a:schemeClr val="bg1">
                    <a:lumMod val="97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1"/>
              <a:tileRect/>
            </a:gradFill>
          </a:ln>
          <a:effectLst>
            <a:outerShdw blurRad="241300" dist="76200" dir="810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 dirty="0">
                <a:solidFill>
                  <a:schemeClr val="lt1"/>
                </a:solidFill>
              </a:defRPr>
            </a:lvl1pPr>
          </a:lstStyle>
          <a:p>
            <a:pPr marL="0" lvl="0" algn="ctr" defTabSz="457200"/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1397329" y="1812067"/>
            <a:ext cx="4425733" cy="3698629"/>
          </a:xfrm>
          <a:custGeom>
            <a:avLst/>
            <a:gdLst>
              <a:gd name="connsiteX0" fmla="*/ 4224357 w 4425733"/>
              <a:gd name="connsiteY0" fmla="*/ 2324590 h 3698629"/>
              <a:gd name="connsiteX1" fmla="*/ 4382088 w 4425733"/>
              <a:gd name="connsiteY1" fmla="*/ 2980423 h 3698629"/>
              <a:gd name="connsiteX2" fmla="*/ 1395833 w 4425733"/>
              <a:gd name="connsiteY2" fmla="*/ 3698629 h 3698629"/>
              <a:gd name="connsiteX3" fmla="*/ 1238102 w 4425733"/>
              <a:gd name="connsiteY3" fmla="*/ 3042796 h 3698629"/>
              <a:gd name="connsiteX4" fmla="*/ 3427243 w 4425733"/>
              <a:gd name="connsiteY4" fmla="*/ 1696615 h 3698629"/>
              <a:gd name="connsiteX5" fmla="*/ 3584974 w 4425733"/>
              <a:gd name="connsiteY5" fmla="*/ 2352449 h 3698629"/>
              <a:gd name="connsiteX6" fmla="*/ 211770 w 4425733"/>
              <a:gd name="connsiteY6" fmla="*/ 3163718 h 3698629"/>
              <a:gd name="connsiteX7" fmla="*/ 54040 w 4425733"/>
              <a:gd name="connsiteY7" fmla="*/ 2507884 h 3698629"/>
              <a:gd name="connsiteX8" fmla="*/ 4268002 w 4425733"/>
              <a:gd name="connsiteY8" fmla="*/ 674727 h 3698629"/>
              <a:gd name="connsiteX9" fmla="*/ 4425733 w 4425733"/>
              <a:gd name="connsiteY9" fmla="*/ 1330560 h 3698629"/>
              <a:gd name="connsiteX10" fmla="*/ 595531 w 4425733"/>
              <a:gd name="connsiteY10" fmla="*/ 2251739 h 3698629"/>
              <a:gd name="connsiteX11" fmla="*/ 437800 w 4425733"/>
              <a:gd name="connsiteY11" fmla="*/ 1595906 h 3698629"/>
              <a:gd name="connsiteX12" fmla="*/ 3665284 w 4425733"/>
              <a:gd name="connsiteY12" fmla="*/ 0 h 3698629"/>
              <a:gd name="connsiteX13" fmla="*/ 3823015 w 4425733"/>
              <a:gd name="connsiteY13" fmla="*/ 655834 h 3698629"/>
              <a:gd name="connsiteX14" fmla="*/ 157731 w 4425733"/>
              <a:gd name="connsiteY14" fmla="*/ 1537349 h 3698629"/>
              <a:gd name="connsiteX15" fmla="*/ 0 w 4425733"/>
              <a:gd name="connsiteY15" fmla="*/ 881516 h 369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25733" h="3698629">
                <a:moveTo>
                  <a:pt x="4224357" y="2324590"/>
                </a:moveTo>
                <a:lnTo>
                  <a:pt x="4382088" y="2980423"/>
                </a:lnTo>
                <a:lnTo>
                  <a:pt x="1395833" y="3698629"/>
                </a:lnTo>
                <a:lnTo>
                  <a:pt x="1238102" y="3042796"/>
                </a:lnTo>
                <a:close/>
                <a:moveTo>
                  <a:pt x="3427243" y="1696615"/>
                </a:moveTo>
                <a:lnTo>
                  <a:pt x="3584974" y="2352449"/>
                </a:lnTo>
                <a:lnTo>
                  <a:pt x="211770" y="3163718"/>
                </a:lnTo>
                <a:lnTo>
                  <a:pt x="54040" y="2507884"/>
                </a:lnTo>
                <a:close/>
                <a:moveTo>
                  <a:pt x="4268002" y="674727"/>
                </a:moveTo>
                <a:lnTo>
                  <a:pt x="4425733" y="1330560"/>
                </a:lnTo>
                <a:lnTo>
                  <a:pt x="595531" y="2251739"/>
                </a:lnTo>
                <a:lnTo>
                  <a:pt x="437800" y="1595906"/>
                </a:lnTo>
                <a:close/>
                <a:moveTo>
                  <a:pt x="3665284" y="0"/>
                </a:moveTo>
                <a:lnTo>
                  <a:pt x="3823015" y="655834"/>
                </a:lnTo>
                <a:lnTo>
                  <a:pt x="157731" y="1537349"/>
                </a:lnTo>
                <a:lnTo>
                  <a:pt x="0" y="8815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9B9EB2-0717-409A-B1C1-EC7F80FF8E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2DDA3C-55E3-436C-8907-1B92F441DF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1909192" y="2652141"/>
            <a:ext cx="74066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noFill/>
                <a:effectLst>
                  <a:outerShdw sx="1000" sy="1000" algn="ctr" rotWithShape="0">
                    <a:schemeClr val="tx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雷锋</a:t>
            </a:r>
            <a:r>
              <a:rPr lang="en-US" altLang="zh-CN" sz="900" dirty="0">
                <a:noFill/>
                <a:effectLst>
                  <a:outerShdw sx="1000" sy="1000" algn="ctr" rotWithShape="0">
                    <a:schemeClr val="tx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900" dirty="0">
                <a:noFill/>
                <a:effectLst>
                  <a:outerShdw sx="1000" sy="1000" algn="ctr" rotWithShape="0">
                    <a:schemeClr val="tx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网</a:t>
            </a:r>
            <a:r>
              <a:rPr lang="en-US" altLang="zh-CN" sz="900" dirty="0">
                <a:noFill/>
                <a:effectLst>
                  <a:outerShdw sx="1000" sy="1000" algn="ctr" rotWithShape="0">
                    <a:schemeClr val="tx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-WWW.LFPPT.COM</a:t>
            </a:r>
            <a:r>
              <a:rPr lang="zh-CN" altLang="en-US" sz="900" dirty="0">
                <a:noFill/>
                <a:effectLst>
                  <a:outerShdw sx="1000" sy="1000" algn="ctr" rotWithShape="0">
                    <a:schemeClr val="tx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免费</a:t>
            </a:r>
            <a:r>
              <a:rPr lang="en-US" altLang="zh-CN" sz="900" dirty="0">
                <a:noFill/>
                <a:effectLst>
                  <a:outerShdw sx="1000" sy="1000" algn="ctr" rotWithShape="0">
                    <a:schemeClr val="tx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900" dirty="0">
                <a:noFill/>
                <a:effectLst>
                  <a:outerShdw sx="1000" sy="1000" algn="ctr" rotWithShape="0">
                    <a:schemeClr val="tx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模板下载，精品</a:t>
            </a:r>
            <a:r>
              <a:rPr lang="en-US" altLang="zh-CN" sz="900" dirty="0">
                <a:noFill/>
                <a:effectLst>
                  <a:outerShdw sx="1000" sy="1000" algn="ctr" rotWithShape="0">
                    <a:schemeClr val="tx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900" dirty="0">
                <a:noFill/>
                <a:effectLst>
                  <a:outerShdw sx="1000" sy="1000" algn="ctr" rotWithShape="0">
                    <a:schemeClr val="tx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模板，雷锋</a:t>
            </a:r>
            <a:r>
              <a:rPr lang="en-US" altLang="zh-CN" sz="900" dirty="0">
                <a:noFill/>
                <a:effectLst>
                  <a:outerShdw sx="1000" sy="1000" algn="ctr" rotWithShape="0">
                    <a:schemeClr val="tx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900" dirty="0">
                <a:noFill/>
                <a:effectLst>
                  <a:outerShdw sx="1000" sy="1000" algn="ctr" rotWithShape="0">
                    <a:schemeClr val="tx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网</a:t>
            </a:r>
            <a:r>
              <a:rPr lang="en-US" altLang="zh-CN" sz="900" dirty="0">
                <a:noFill/>
                <a:effectLst>
                  <a:outerShdw sx="1000" sy="1000" algn="ctr" rotWithShape="0">
                    <a:schemeClr val="tx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-WWW.LFPPT.COM</a:t>
            </a:r>
            <a:r>
              <a:rPr lang="zh-CN" altLang="en-US" sz="900" dirty="0">
                <a:noFill/>
                <a:effectLst>
                  <a:outerShdw sx="1000" sy="1000" algn="ctr" rotWithShape="0">
                    <a:schemeClr val="tx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每天更新</a:t>
            </a:r>
            <a:r>
              <a:rPr lang="en-US" altLang="zh-CN" sz="900" dirty="0">
                <a:noFill/>
                <a:effectLst>
                  <a:outerShdw sx="1000" sy="1000" algn="ctr" rotWithShape="0">
                    <a:schemeClr val="tx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900" dirty="0">
                <a:noFill/>
                <a:effectLst>
                  <a:outerShdw sx="1000" sy="1000" algn="ctr" rotWithShape="0">
                    <a:schemeClr val="tx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模板</a:t>
            </a:r>
            <a:endParaRPr lang="zh-CN" altLang="en-US" sz="900" dirty="0">
              <a:noFill/>
              <a:effectLst>
                <a:outerShdw sx="1000" sy="1000" algn="ctr" rotWithShape="0">
                  <a:schemeClr val="tx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3" Type="http://schemas.microsoft.com/office/2007/relationships/media" Target="../media/media1.mp3"/><Relationship Id="rId2" Type="http://schemas.openxmlformats.org/officeDocument/2006/relationships/audio" Target="../media/media1.mp3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0" Type="http://schemas.openxmlformats.org/officeDocument/2006/relationships/notesSlide" Target="../notesSlides/notesSlide12.xml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1" y="6282999"/>
            <a:ext cx="12191999" cy="582256"/>
            <a:chOff x="1" y="6282999"/>
            <a:chExt cx="12191999" cy="582256"/>
          </a:xfrm>
        </p:grpSpPr>
        <p:sp>
          <p:nvSpPr>
            <p:cNvPr id="67" name="任意多边形: 形状 66"/>
            <p:cNvSpPr/>
            <p:nvPr/>
          </p:nvSpPr>
          <p:spPr bwMode="auto">
            <a:xfrm>
              <a:off x="9963063" y="6282999"/>
              <a:ext cx="2228937" cy="582256"/>
            </a:xfrm>
            <a:custGeom>
              <a:avLst/>
              <a:gdLst>
                <a:gd name="connsiteX0" fmla="*/ 0 w 2228937"/>
                <a:gd name="connsiteY0" fmla="*/ 0 h 582256"/>
                <a:gd name="connsiteX1" fmla="*/ 2228937 w 2228937"/>
                <a:gd name="connsiteY1" fmla="*/ 0 h 582256"/>
                <a:gd name="connsiteX2" fmla="*/ 2228937 w 2228937"/>
                <a:gd name="connsiteY2" fmla="*/ 582256 h 582256"/>
                <a:gd name="connsiteX3" fmla="*/ 693684 w 2228937"/>
                <a:gd name="connsiteY3" fmla="*/ 582256 h 582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8937" h="582256">
                  <a:moveTo>
                    <a:pt x="0" y="0"/>
                  </a:moveTo>
                  <a:lnTo>
                    <a:pt x="2228937" y="0"/>
                  </a:lnTo>
                  <a:lnTo>
                    <a:pt x="2228937" y="582256"/>
                  </a:lnTo>
                  <a:lnTo>
                    <a:pt x="693684" y="582256"/>
                  </a:lnTo>
                  <a:close/>
                </a:path>
              </a:pathLst>
            </a:custGeom>
            <a:solidFill>
              <a:srgbClr val="FF95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68" name="任意多边形: 形状 67"/>
            <p:cNvSpPr/>
            <p:nvPr/>
          </p:nvSpPr>
          <p:spPr bwMode="auto">
            <a:xfrm>
              <a:off x="1" y="6282999"/>
              <a:ext cx="10246827" cy="582256"/>
            </a:xfrm>
            <a:custGeom>
              <a:avLst/>
              <a:gdLst>
                <a:gd name="connsiteX0" fmla="*/ 0 w 10246827"/>
                <a:gd name="connsiteY0" fmla="*/ 0 h 582256"/>
                <a:gd name="connsiteX1" fmla="*/ 133350 w 10246827"/>
                <a:gd name="connsiteY1" fmla="*/ 0 h 582256"/>
                <a:gd name="connsiteX2" fmla="*/ 9405329 w 10246827"/>
                <a:gd name="connsiteY2" fmla="*/ 0 h 582256"/>
                <a:gd name="connsiteX3" fmla="*/ 9538679 w 10246827"/>
                <a:gd name="connsiteY3" fmla="*/ 0 h 582256"/>
                <a:gd name="connsiteX4" fmla="*/ 10246827 w 10246827"/>
                <a:gd name="connsiteY4" fmla="*/ 582256 h 582256"/>
                <a:gd name="connsiteX5" fmla="*/ 0 w 10246827"/>
                <a:gd name="connsiteY5" fmla="*/ 582256 h 582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246827" h="582256">
                  <a:moveTo>
                    <a:pt x="0" y="0"/>
                  </a:moveTo>
                  <a:lnTo>
                    <a:pt x="133350" y="0"/>
                  </a:lnTo>
                  <a:lnTo>
                    <a:pt x="9405329" y="0"/>
                  </a:lnTo>
                  <a:lnTo>
                    <a:pt x="9538679" y="0"/>
                  </a:lnTo>
                  <a:lnTo>
                    <a:pt x="10246827" y="582256"/>
                  </a:lnTo>
                  <a:lnTo>
                    <a:pt x="0" y="582256"/>
                  </a:lnTo>
                  <a:close/>
                </a:path>
              </a:pathLst>
            </a:custGeom>
            <a:solidFill>
              <a:srgbClr val="FF95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75" name="任意多边形: 形状 74"/>
          <p:cNvSpPr/>
          <p:nvPr/>
        </p:nvSpPr>
        <p:spPr bwMode="auto">
          <a:xfrm>
            <a:off x="-3175" y="0"/>
            <a:ext cx="8834250" cy="6858000"/>
          </a:xfrm>
          <a:custGeom>
            <a:avLst/>
            <a:gdLst>
              <a:gd name="connsiteX0" fmla="*/ 2420506 w 8834250"/>
              <a:gd name="connsiteY0" fmla="*/ 0 h 6858000"/>
              <a:gd name="connsiteX1" fmla="*/ 3106772 w 8834250"/>
              <a:gd name="connsiteY1" fmla="*/ 0 h 6858000"/>
              <a:gd name="connsiteX2" fmla="*/ 8834250 w 8834250"/>
              <a:gd name="connsiteY2" fmla="*/ 6858000 h 6858000"/>
              <a:gd name="connsiteX3" fmla="*/ 8147984 w 8834250"/>
              <a:gd name="connsiteY3" fmla="*/ 6858000 h 6858000"/>
              <a:gd name="connsiteX4" fmla="*/ 0 w 8834250"/>
              <a:gd name="connsiteY4" fmla="*/ 0 h 6858000"/>
              <a:gd name="connsiteX5" fmla="*/ 2064185 w 8834250"/>
              <a:gd name="connsiteY5" fmla="*/ 0 h 6858000"/>
              <a:gd name="connsiteX6" fmla="*/ 7791663 w 8834250"/>
              <a:gd name="connsiteY6" fmla="*/ 6858000 h 6858000"/>
              <a:gd name="connsiteX7" fmla="*/ 3709335 w 8834250"/>
              <a:gd name="connsiteY7" fmla="*/ 6858000 h 6858000"/>
              <a:gd name="connsiteX8" fmla="*/ 0 w 8834250"/>
              <a:gd name="connsiteY8" fmla="*/ 241649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34250" h="6858000">
                <a:moveTo>
                  <a:pt x="2420506" y="0"/>
                </a:moveTo>
                <a:lnTo>
                  <a:pt x="3106772" y="0"/>
                </a:lnTo>
                <a:lnTo>
                  <a:pt x="8834250" y="6858000"/>
                </a:lnTo>
                <a:lnTo>
                  <a:pt x="8147984" y="6858000"/>
                </a:lnTo>
                <a:close/>
                <a:moveTo>
                  <a:pt x="0" y="0"/>
                </a:moveTo>
                <a:lnTo>
                  <a:pt x="2064185" y="0"/>
                </a:lnTo>
                <a:lnTo>
                  <a:pt x="7791663" y="6858000"/>
                </a:lnTo>
                <a:lnTo>
                  <a:pt x="3709335" y="6858000"/>
                </a:lnTo>
                <a:lnTo>
                  <a:pt x="0" y="2416496"/>
                </a:lnTo>
                <a:close/>
              </a:path>
            </a:pathLst>
          </a:custGeom>
          <a:blipFill>
            <a:blip r:embed="rId1" cstate="screen"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14" name="Freeform 44"/>
          <p:cNvSpPr/>
          <p:nvPr/>
        </p:nvSpPr>
        <p:spPr bwMode="auto">
          <a:xfrm>
            <a:off x="-3175" y="3689648"/>
            <a:ext cx="5123622" cy="2112168"/>
          </a:xfrm>
          <a:custGeom>
            <a:avLst/>
            <a:gdLst>
              <a:gd name="T0" fmla="*/ 0 w 2222"/>
              <a:gd name="T1" fmla="*/ 0 h 916"/>
              <a:gd name="T2" fmla="*/ 0 w 2222"/>
              <a:gd name="T3" fmla="*/ 916 h 916"/>
              <a:gd name="T4" fmla="*/ 2222 w 2222"/>
              <a:gd name="T5" fmla="*/ 916 h 916"/>
              <a:gd name="T6" fmla="*/ 1457 w 2222"/>
              <a:gd name="T7" fmla="*/ 0 h 916"/>
              <a:gd name="T8" fmla="*/ 0 w 2222"/>
              <a:gd name="T9" fmla="*/ 0 h 9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22" h="916">
                <a:moveTo>
                  <a:pt x="0" y="0"/>
                </a:moveTo>
                <a:lnTo>
                  <a:pt x="0" y="916"/>
                </a:lnTo>
                <a:lnTo>
                  <a:pt x="2222" y="916"/>
                </a:lnTo>
                <a:lnTo>
                  <a:pt x="1457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D5C97"/>
              </a:gs>
              <a:gs pos="100000">
                <a:srgbClr val="322CA3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任意多边形: 形状 47"/>
          <p:cNvSpPr/>
          <p:nvPr/>
        </p:nvSpPr>
        <p:spPr bwMode="auto">
          <a:xfrm>
            <a:off x="7714210" y="0"/>
            <a:ext cx="2233730" cy="661884"/>
          </a:xfrm>
          <a:custGeom>
            <a:avLst/>
            <a:gdLst>
              <a:gd name="connsiteX0" fmla="*/ 0 w 1066148"/>
              <a:gd name="connsiteY0" fmla="*/ 0 h 315914"/>
              <a:gd name="connsiteX1" fmla="*/ 1066148 w 1066148"/>
              <a:gd name="connsiteY1" fmla="*/ 0 h 315914"/>
              <a:gd name="connsiteX2" fmla="*/ 1035525 w 1066148"/>
              <a:gd name="connsiteY2" fmla="*/ 52713 h 315914"/>
              <a:gd name="connsiteX3" fmla="*/ 950915 w 1066148"/>
              <a:gd name="connsiteY3" fmla="*/ 198361 h 315914"/>
              <a:gd name="connsiteX4" fmla="*/ 750099 w 1066148"/>
              <a:gd name="connsiteY4" fmla="*/ 314650 h 315914"/>
              <a:gd name="connsiteX5" fmla="*/ 325732 w 1066148"/>
              <a:gd name="connsiteY5" fmla="*/ 315914 h 315914"/>
              <a:gd name="connsiteX6" fmla="*/ 127442 w 1066148"/>
              <a:gd name="connsiteY6" fmla="*/ 205945 h 315914"/>
              <a:gd name="connsiteX7" fmla="*/ 6985 w 1066148"/>
              <a:gd name="connsiteY7" fmla="*/ 11287 h 31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148" h="315914">
                <a:moveTo>
                  <a:pt x="0" y="0"/>
                </a:moveTo>
                <a:lnTo>
                  <a:pt x="1066148" y="0"/>
                </a:lnTo>
                <a:lnTo>
                  <a:pt x="1035525" y="52713"/>
                </a:lnTo>
                <a:cubicBezTo>
                  <a:pt x="950915" y="198361"/>
                  <a:pt x="950915" y="198361"/>
                  <a:pt x="950915" y="198361"/>
                </a:cubicBezTo>
                <a:cubicBezTo>
                  <a:pt x="909236" y="270410"/>
                  <a:pt x="833456" y="314650"/>
                  <a:pt x="750099" y="314650"/>
                </a:cubicBezTo>
                <a:cubicBezTo>
                  <a:pt x="325732" y="315914"/>
                  <a:pt x="325732" y="315914"/>
                  <a:pt x="325732" y="315914"/>
                </a:cubicBezTo>
                <a:cubicBezTo>
                  <a:pt x="244901" y="315914"/>
                  <a:pt x="170384" y="274202"/>
                  <a:pt x="127442" y="205945"/>
                </a:cubicBezTo>
                <a:cubicBezTo>
                  <a:pt x="58609" y="94712"/>
                  <a:pt x="24193" y="39096"/>
                  <a:pt x="6985" y="11287"/>
                </a:cubicBezTo>
                <a:close/>
              </a:path>
            </a:pathLst>
          </a:custGeom>
          <a:gradFill>
            <a:gsLst>
              <a:gs pos="0">
                <a:srgbClr val="0D5C97"/>
              </a:gs>
              <a:gs pos="100000">
                <a:srgbClr val="322CA3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5953125" y="1886585"/>
            <a:ext cx="5755640" cy="24917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30000"/>
              </a:lnSpc>
            </a:pPr>
            <a:r>
              <a:rPr lang="zh-CN" altLang="en-US" sz="6000" dirty="0">
                <a:latin typeface="Century Gothic" panose="020B0502020202020204" pitchFamily="34" charset="0"/>
                <a:ea typeface="微软雅黑" panose="020B0503020204020204" pitchFamily="34" charset="-122"/>
              </a:rPr>
              <a:t>皖之南物流平台</a:t>
            </a:r>
            <a:endParaRPr lang="zh-CN" altLang="en-US" sz="6000" dirty="0">
              <a:latin typeface="Century Gothic" panose="020B0502020202020204" pitchFamily="34" charset="0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6000" b="1" dirty="0">
                <a:solidFill>
                  <a:srgbClr val="322CA3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建设方案</a:t>
            </a:r>
            <a:endParaRPr lang="zh-CN" altLang="en-US" sz="6000" b="1" dirty="0">
              <a:solidFill>
                <a:srgbClr val="322CA3"/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6096000" y="1443038"/>
            <a:ext cx="521615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2800" dirty="0">
                <a:latin typeface="Century Gothic" panose="020B0502020202020204" pitchFamily="34" charset="0"/>
                <a:ea typeface="微软雅黑" panose="020B0503020204020204" pitchFamily="34" charset="-122"/>
                <a:sym typeface="+mn-ea"/>
              </a:rPr>
              <a:t>PROJECT PLAN</a:t>
            </a:r>
            <a:endParaRPr lang="en-US" altLang="zh-CN" sz="2800" dirty="0">
              <a:effectLst/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726474" y="4546115"/>
            <a:ext cx="2321526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zh-CN" altLang="en-US" sz="20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时  间：</a:t>
            </a:r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2020</a:t>
            </a:r>
            <a:r>
              <a:rPr lang="zh-CN" altLang="en-US" sz="20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年</a:t>
            </a:r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月</a:t>
            </a:r>
            <a:endParaRPr lang="zh-CN" altLang="en-US" sz="20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93" name="59ca621161ad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26474" y="5947228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>
                <p:cTn id="33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3"/>
                </p:tgtEl>
              </p:cMediaNode>
            </p:audio>
          </p:childTnLst>
        </p:cTn>
      </p:par>
    </p:tnLst>
    <p:bldLst>
      <p:bldP spid="75" grpId="0" animBg="1"/>
      <p:bldP spid="14" grpId="0" animBg="1"/>
      <p:bldP spid="48" grpId="0" animBg="1"/>
      <p:bldP spid="72" grpId="0"/>
      <p:bldP spid="7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16"/>
          <p:cNvSpPr/>
          <p:nvPr/>
        </p:nvSpPr>
        <p:spPr bwMode="auto">
          <a:xfrm>
            <a:off x="129037" y="1"/>
            <a:ext cx="1242564" cy="368188"/>
          </a:xfrm>
          <a:custGeom>
            <a:avLst/>
            <a:gdLst>
              <a:gd name="connsiteX0" fmla="*/ 0 w 1066148"/>
              <a:gd name="connsiteY0" fmla="*/ 0 h 315914"/>
              <a:gd name="connsiteX1" fmla="*/ 1066148 w 1066148"/>
              <a:gd name="connsiteY1" fmla="*/ 0 h 315914"/>
              <a:gd name="connsiteX2" fmla="*/ 1035525 w 1066148"/>
              <a:gd name="connsiteY2" fmla="*/ 52713 h 315914"/>
              <a:gd name="connsiteX3" fmla="*/ 950915 w 1066148"/>
              <a:gd name="connsiteY3" fmla="*/ 198361 h 315914"/>
              <a:gd name="connsiteX4" fmla="*/ 750099 w 1066148"/>
              <a:gd name="connsiteY4" fmla="*/ 314650 h 315914"/>
              <a:gd name="connsiteX5" fmla="*/ 325732 w 1066148"/>
              <a:gd name="connsiteY5" fmla="*/ 315914 h 315914"/>
              <a:gd name="connsiteX6" fmla="*/ 127442 w 1066148"/>
              <a:gd name="connsiteY6" fmla="*/ 205945 h 315914"/>
              <a:gd name="connsiteX7" fmla="*/ 6985 w 1066148"/>
              <a:gd name="connsiteY7" fmla="*/ 11287 h 31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148" h="315914">
                <a:moveTo>
                  <a:pt x="0" y="0"/>
                </a:moveTo>
                <a:lnTo>
                  <a:pt x="1066148" y="0"/>
                </a:lnTo>
                <a:lnTo>
                  <a:pt x="1035525" y="52713"/>
                </a:lnTo>
                <a:cubicBezTo>
                  <a:pt x="950915" y="198361"/>
                  <a:pt x="950915" y="198361"/>
                  <a:pt x="950915" y="198361"/>
                </a:cubicBezTo>
                <a:cubicBezTo>
                  <a:pt x="909236" y="270410"/>
                  <a:pt x="833456" y="314650"/>
                  <a:pt x="750099" y="314650"/>
                </a:cubicBezTo>
                <a:cubicBezTo>
                  <a:pt x="325732" y="315914"/>
                  <a:pt x="325732" y="315914"/>
                  <a:pt x="325732" y="315914"/>
                </a:cubicBezTo>
                <a:cubicBezTo>
                  <a:pt x="244901" y="315914"/>
                  <a:pt x="170384" y="274202"/>
                  <a:pt x="127442" y="205945"/>
                </a:cubicBezTo>
                <a:cubicBezTo>
                  <a:pt x="58609" y="94712"/>
                  <a:pt x="24193" y="39096"/>
                  <a:pt x="6985" y="11287"/>
                </a:cubicBezTo>
                <a:close/>
              </a:path>
            </a:pathLst>
          </a:custGeom>
          <a:gradFill>
            <a:gsLst>
              <a:gs pos="0">
                <a:srgbClr val="0D5C97"/>
              </a:gs>
              <a:gs pos="100000">
                <a:srgbClr val="322CA3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019175" y="451485"/>
            <a:ext cx="261366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项目架构图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892810" y="2889885"/>
            <a:ext cx="1079500" cy="539750"/>
            <a:chOff x="2018" y="3541"/>
            <a:chExt cx="1700" cy="850"/>
          </a:xfrm>
        </p:grpSpPr>
        <p:sp>
          <p:nvSpPr>
            <p:cNvPr id="4" name="流程图: 可选过程 3"/>
            <p:cNvSpPr/>
            <p:nvPr/>
          </p:nvSpPr>
          <p:spPr>
            <a:xfrm>
              <a:off x="2018" y="3541"/>
              <a:ext cx="1701" cy="850"/>
            </a:xfrm>
            <a:prstGeom prst="flowChartAlternateProcess">
              <a:avLst/>
            </a:prstGeom>
            <a:solidFill>
              <a:srgbClr val="322CA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276" y="3676"/>
              <a:ext cx="11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 fontAlgn="ctr"/>
              <a:r>
                <a:rPr lang="zh-CN" altLang="en-US">
                  <a:solidFill>
                    <a:schemeClr val="bg1"/>
                  </a:solidFill>
                </a:rPr>
                <a:t>客户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892810" y="3625850"/>
            <a:ext cx="1079500" cy="539750"/>
            <a:chOff x="2018" y="3541"/>
            <a:chExt cx="1700" cy="850"/>
          </a:xfrm>
        </p:grpSpPr>
        <p:sp>
          <p:nvSpPr>
            <p:cNvPr id="38" name="流程图: 可选过程 37"/>
            <p:cNvSpPr/>
            <p:nvPr/>
          </p:nvSpPr>
          <p:spPr>
            <a:xfrm>
              <a:off x="2018" y="3541"/>
              <a:ext cx="1701" cy="850"/>
            </a:xfrm>
            <a:prstGeom prst="flowChartAlternateProcess">
              <a:avLst/>
            </a:prstGeom>
            <a:solidFill>
              <a:srgbClr val="322CA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276" y="3676"/>
              <a:ext cx="11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 fontAlgn="ctr"/>
              <a:r>
                <a:rPr lang="zh-CN" altLang="en-US">
                  <a:solidFill>
                    <a:schemeClr val="bg1"/>
                  </a:solidFill>
                </a:rPr>
                <a:t>客户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892810" y="4361815"/>
            <a:ext cx="1079500" cy="539750"/>
            <a:chOff x="2018" y="3541"/>
            <a:chExt cx="1700" cy="850"/>
          </a:xfrm>
        </p:grpSpPr>
        <p:sp>
          <p:nvSpPr>
            <p:cNvPr id="41" name="流程图: 可选过程 40"/>
            <p:cNvSpPr/>
            <p:nvPr/>
          </p:nvSpPr>
          <p:spPr>
            <a:xfrm>
              <a:off x="2018" y="3541"/>
              <a:ext cx="1701" cy="850"/>
            </a:xfrm>
            <a:prstGeom prst="flowChartAlternateProcess">
              <a:avLst/>
            </a:prstGeom>
            <a:solidFill>
              <a:srgbClr val="322CA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2276" y="3676"/>
              <a:ext cx="11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 fontAlgn="ctr"/>
              <a:r>
                <a:rPr lang="zh-CN" altLang="en-US">
                  <a:solidFill>
                    <a:schemeClr val="bg1"/>
                  </a:solidFill>
                </a:rPr>
                <a:t>客户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865755" y="3177540"/>
            <a:ext cx="1439545" cy="1440000"/>
            <a:chOff x="4353" y="4183"/>
            <a:chExt cx="2267" cy="2268"/>
          </a:xfrm>
        </p:grpSpPr>
        <p:sp>
          <p:nvSpPr>
            <p:cNvPr id="7" name="流程图: 可选过程 6"/>
            <p:cNvSpPr/>
            <p:nvPr/>
          </p:nvSpPr>
          <p:spPr>
            <a:xfrm>
              <a:off x="4353" y="4183"/>
              <a:ext cx="2267" cy="2268"/>
            </a:xfrm>
            <a:prstGeom prst="flowChartAlternateProcess">
              <a:avLst/>
            </a:prstGeom>
            <a:solidFill>
              <a:srgbClr val="FEA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4622" y="4722"/>
              <a:ext cx="1728" cy="11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>
                <a:lnSpc>
                  <a:spcPct val="120000"/>
                </a:lnSpc>
              </a:pPr>
              <a:r>
                <a:rPr lang="zh-CN" altLang="en-US" b="1">
                  <a:solidFill>
                    <a:schemeClr val="bg1"/>
                  </a:solidFill>
                </a:rPr>
                <a:t>专线联盟</a:t>
              </a:r>
              <a:endParaRPr lang="zh-CN" altLang="en-US" b="1">
                <a:solidFill>
                  <a:schemeClr val="bg1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b="1">
                  <a:solidFill>
                    <a:schemeClr val="bg1"/>
                  </a:solidFill>
                </a:rPr>
                <a:t>平台</a:t>
              </a:r>
              <a:endParaRPr lang="zh-CN" altLang="en-US" b="1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10219690" y="2889885"/>
            <a:ext cx="1080135" cy="539750"/>
            <a:chOff x="2018" y="3541"/>
            <a:chExt cx="1701" cy="850"/>
          </a:xfrm>
        </p:grpSpPr>
        <p:sp>
          <p:nvSpPr>
            <p:cNvPr id="63" name="流程图: 可选过程 62"/>
            <p:cNvSpPr/>
            <p:nvPr/>
          </p:nvSpPr>
          <p:spPr>
            <a:xfrm>
              <a:off x="2018" y="3541"/>
              <a:ext cx="1701" cy="850"/>
            </a:xfrm>
            <a:prstGeom prst="flowChartAlternateProcess">
              <a:avLst/>
            </a:prstGeom>
            <a:solidFill>
              <a:srgbClr val="322CA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2276" y="3676"/>
              <a:ext cx="11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 fontAlgn="ctr"/>
              <a:r>
                <a:rPr lang="zh-CN" altLang="en-US">
                  <a:solidFill>
                    <a:schemeClr val="bg1"/>
                  </a:solidFill>
                </a:rPr>
                <a:t>货车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10219690" y="3625850"/>
            <a:ext cx="1080135" cy="539750"/>
            <a:chOff x="2018" y="3541"/>
            <a:chExt cx="1701" cy="850"/>
          </a:xfrm>
        </p:grpSpPr>
        <p:sp>
          <p:nvSpPr>
            <p:cNvPr id="66" name="流程图: 可选过程 65"/>
            <p:cNvSpPr/>
            <p:nvPr/>
          </p:nvSpPr>
          <p:spPr>
            <a:xfrm>
              <a:off x="2018" y="3541"/>
              <a:ext cx="1701" cy="850"/>
            </a:xfrm>
            <a:prstGeom prst="flowChartAlternateProcess">
              <a:avLst/>
            </a:prstGeom>
            <a:solidFill>
              <a:srgbClr val="322CA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2276" y="3676"/>
              <a:ext cx="11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 fontAlgn="ctr"/>
              <a:r>
                <a:rPr lang="zh-CN" altLang="en-US">
                  <a:solidFill>
                    <a:schemeClr val="bg1"/>
                  </a:solidFill>
                </a:rPr>
                <a:t>货车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10219690" y="4361815"/>
            <a:ext cx="1080135" cy="539750"/>
            <a:chOff x="2018" y="3541"/>
            <a:chExt cx="1701" cy="850"/>
          </a:xfrm>
        </p:grpSpPr>
        <p:sp>
          <p:nvSpPr>
            <p:cNvPr id="69" name="流程图: 可选过程 68"/>
            <p:cNvSpPr/>
            <p:nvPr/>
          </p:nvSpPr>
          <p:spPr>
            <a:xfrm>
              <a:off x="2018" y="3541"/>
              <a:ext cx="1701" cy="850"/>
            </a:xfrm>
            <a:prstGeom prst="flowChartAlternateProcess">
              <a:avLst/>
            </a:prstGeom>
            <a:solidFill>
              <a:srgbClr val="322CA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2276" y="3676"/>
              <a:ext cx="11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 fontAlgn="ctr"/>
              <a:r>
                <a:rPr lang="zh-CN" altLang="en-US">
                  <a:solidFill>
                    <a:schemeClr val="bg1"/>
                  </a:solidFill>
                </a:rPr>
                <a:t>货车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7887970" y="3175635"/>
            <a:ext cx="1439545" cy="1440000"/>
            <a:chOff x="4353" y="4183"/>
            <a:chExt cx="2267" cy="2268"/>
          </a:xfrm>
        </p:grpSpPr>
        <p:sp>
          <p:nvSpPr>
            <p:cNvPr id="72" name="流程图: 可选过程 71"/>
            <p:cNvSpPr/>
            <p:nvPr/>
          </p:nvSpPr>
          <p:spPr>
            <a:xfrm>
              <a:off x="4353" y="4183"/>
              <a:ext cx="2267" cy="2268"/>
            </a:xfrm>
            <a:prstGeom prst="flowChartAlternateProcess">
              <a:avLst/>
            </a:prstGeom>
            <a:solidFill>
              <a:srgbClr val="FEA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4622" y="4722"/>
              <a:ext cx="1728" cy="11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>
                <a:lnSpc>
                  <a:spcPct val="120000"/>
                </a:lnSpc>
              </a:pPr>
              <a:r>
                <a:rPr lang="zh-CN" altLang="en-US" b="1">
                  <a:solidFill>
                    <a:schemeClr val="bg1"/>
                  </a:solidFill>
                </a:rPr>
                <a:t>网络货运</a:t>
              </a:r>
              <a:endParaRPr lang="zh-CN" altLang="en-US" b="1">
                <a:solidFill>
                  <a:schemeClr val="bg1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b="1">
                  <a:solidFill>
                    <a:schemeClr val="bg1"/>
                  </a:solidFill>
                </a:rPr>
                <a:t>平台</a:t>
              </a:r>
              <a:endParaRPr lang="zh-CN" altLang="en-US" b="1">
                <a:solidFill>
                  <a:schemeClr val="bg1"/>
                </a:solidFill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5018405" y="1439545"/>
            <a:ext cx="2160270" cy="539750"/>
            <a:chOff x="7899" y="9136"/>
            <a:chExt cx="3402" cy="850"/>
          </a:xfrm>
        </p:grpSpPr>
        <p:sp>
          <p:nvSpPr>
            <p:cNvPr id="83" name="流程图: 可选过程 82"/>
            <p:cNvSpPr/>
            <p:nvPr/>
          </p:nvSpPr>
          <p:spPr>
            <a:xfrm>
              <a:off x="7899" y="9136"/>
              <a:ext cx="3402" cy="850"/>
            </a:xfrm>
            <a:prstGeom prst="flowChartAlternateProcess">
              <a:avLst/>
            </a:prstGeom>
            <a:solidFill>
              <a:srgbClr val="322CA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8234" y="9271"/>
              <a:ext cx="273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 fontAlgn="ctr"/>
              <a:r>
                <a:rPr lang="zh-CN" altLang="en-US">
                  <a:solidFill>
                    <a:schemeClr val="bg1"/>
                  </a:solidFill>
                </a:rPr>
                <a:t>总部分析平台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5199380" y="2277745"/>
            <a:ext cx="1799590" cy="3240000"/>
            <a:chOff x="8188" y="2586"/>
            <a:chExt cx="2834" cy="5102"/>
          </a:xfrm>
        </p:grpSpPr>
        <p:sp>
          <p:nvSpPr>
            <p:cNvPr id="10" name="流程图: 可选过程 9"/>
            <p:cNvSpPr/>
            <p:nvPr/>
          </p:nvSpPr>
          <p:spPr>
            <a:xfrm>
              <a:off x="8188" y="2586"/>
              <a:ext cx="2834" cy="5102"/>
            </a:xfrm>
            <a:prstGeom prst="flowChartAlternateProcess">
              <a:avLst/>
            </a:prstGeom>
            <a:solidFill>
              <a:srgbClr val="FEAF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45" name="组合 44"/>
            <p:cNvGrpSpPr/>
            <p:nvPr/>
          </p:nvGrpSpPr>
          <p:grpSpPr>
            <a:xfrm rot="0">
              <a:off x="8751" y="6533"/>
              <a:ext cx="1701" cy="680"/>
              <a:chOff x="2018" y="1306"/>
              <a:chExt cx="1701" cy="850"/>
            </a:xfrm>
          </p:grpSpPr>
          <p:sp>
            <p:nvSpPr>
              <p:cNvPr id="46" name="流程图: 可选过程 45"/>
              <p:cNvSpPr/>
              <p:nvPr/>
            </p:nvSpPr>
            <p:spPr>
              <a:xfrm>
                <a:off x="2018" y="1306"/>
                <a:ext cx="1701" cy="850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2276" y="1441"/>
                <a:ext cx="1185" cy="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dist" fontAlgn="ctr">
                  <a:lnSpc>
                    <a:spcPct val="80000"/>
                  </a:lnSpc>
                </a:pPr>
                <a:r>
                  <a:rPr lang="zh-CN" altLang="en-US">
                    <a:solidFill>
                      <a:srgbClr val="FEAF00"/>
                    </a:solidFill>
                  </a:rPr>
                  <a:t>专线</a:t>
                </a:r>
                <a:endParaRPr lang="zh-CN" altLang="en-US">
                  <a:solidFill>
                    <a:srgbClr val="FEAF00"/>
                  </a:solidFill>
                </a:endParaRPr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8634" y="2958"/>
              <a:ext cx="1932" cy="1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>
                <a:lnSpc>
                  <a:spcPct val="120000"/>
                </a:lnSpc>
              </a:pPr>
              <a:r>
                <a:rPr lang="zh-CN" altLang="en-US" sz="2000" b="1">
                  <a:solidFill>
                    <a:schemeClr val="bg1"/>
                  </a:solidFill>
                </a:rPr>
                <a:t>专线</a:t>
              </a:r>
              <a:r>
                <a:rPr lang="en-US" altLang="zh-CN" sz="2000" b="1">
                  <a:solidFill>
                    <a:schemeClr val="bg1"/>
                  </a:solidFill>
                </a:rPr>
                <a:t>TMS</a:t>
              </a:r>
              <a:endParaRPr lang="en-US" altLang="zh-CN" sz="2000" b="1">
                <a:solidFill>
                  <a:schemeClr val="bg1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2000" b="1">
                  <a:solidFill>
                    <a:schemeClr val="bg1"/>
                  </a:solidFill>
                </a:rPr>
                <a:t>系统</a:t>
              </a:r>
              <a:endParaRPr lang="zh-CN" altLang="en-US" sz="2000" b="1">
                <a:solidFill>
                  <a:schemeClr val="bg1"/>
                </a:solidFill>
              </a:endParaRPr>
            </a:p>
          </p:txBody>
        </p:sp>
        <p:grpSp>
          <p:nvGrpSpPr>
            <p:cNvPr id="86" name="组合 85"/>
            <p:cNvGrpSpPr/>
            <p:nvPr/>
          </p:nvGrpSpPr>
          <p:grpSpPr>
            <a:xfrm rot="0">
              <a:off x="8751" y="5645"/>
              <a:ext cx="1701" cy="680"/>
              <a:chOff x="2018" y="1306"/>
              <a:chExt cx="1701" cy="850"/>
            </a:xfrm>
          </p:grpSpPr>
          <p:sp>
            <p:nvSpPr>
              <p:cNvPr id="87" name="流程图: 可选过程 86"/>
              <p:cNvSpPr/>
              <p:nvPr/>
            </p:nvSpPr>
            <p:spPr>
              <a:xfrm>
                <a:off x="2018" y="1306"/>
                <a:ext cx="1701" cy="850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8" name="文本框 87"/>
              <p:cNvSpPr txBox="1"/>
              <p:nvPr/>
            </p:nvSpPr>
            <p:spPr>
              <a:xfrm>
                <a:off x="2276" y="1441"/>
                <a:ext cx="1185" cy="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dist" fontAlgn="ctr">
                  <a:lnSpc>
                    <a:spcPct val="80000"/>
                  </a:lnSpc>
                </a:pPr>
                <a:r>
                  <a:rPr lang="zh-CN" altLang="en-US">
                    <a:solidFill>
                      <a:srgbClr val="FEAF00"/>
                    </a:solidFill>
                  </a:rPr>
                  <a:t>专线</a:t>
                </a:r>
                <a:endParaRPr lang="zh-CN" altLang="en-US">
                  <a:solidFill>
                    <a:srgbClr val="FEAF00"/>
                  </a:solidFill>
                </a:endParaRPr>
              </a:p>
            </p:txBody>
          </p:sp>
        </p:grpSp>
        <p:grpSp>
          <p:nvGrpSpPr>
            <p:cNvPr id="89" name="组合 88"/>
            <p:cNvGrpSpPr/>
            <p:nvPr/>
          </p:nvGrpSpPr>
          <p:grpSpPr>
            <a:xfrm rot="0">
              <a:off x="8749" y="4780"/>
              <a:ext cx="1701" cy="680"/>
              <a:chOff x="2018" y="1306"/>
              <a:chExt cx="1701" cy="850"/>
            </a:xfrm>
          </p:grpSpPr>
          <p:sp>
            <p:nvSpPr>
              <p:cNvPr id="90" name="流程图: 可选过程 89"/>
              <p:cNvSpPr/>
              <p:nvPr/>
            </p:nvSpPr>
            <p:spPr>
              <a:xfrm>
                <a:off x="2018" y="1306"/>
                <a:ext cx="1701" cy="850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2276" y="1441"/>
                <a:ext cx="1185" cy="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dist" fontAlgn="ctr">
                  <a:lnSpc>
                    <a:spcPct val="80000"/>
                  </a:lnSpc>
                </a:pPr>
                <a:r>
                  <a:rPr lang="zh-CN" altLang="en-US">
                    <a:solidFill>
                      <a:srgbClr val="FEAF00"/>
                    </a:solidFill>
                  </a:rPr>
                  <a:t>专线</a:t>
                </a:r>
                <a:endParaRPr lang="zh-CN" altLang="en-US">
                  <a:solidFill>
                    <a:srgbClr val="FEAF00"/>
                  </a:solidFill>
                </a:endParaRPr>
              </a:p>
            </p:txBody>
          </p:sp>
        </p:grpSp>
      </p:grpSp>
      <p:cxnSp>
        <p:nvCxnSpPr>
          <p:cNvPr id="95" name="肘形连接符 94"/>
          <p:cNvCxnSpPr/>
          <p:nvPr/>
        </p:nvCxnSpPr>
        <p:spPr>
          <a:xfrm>
            <a:off x="1972945" y="3159760"/>
            <a:ext cx="892810" cy="7378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肘形连接符 95"/>
          <p:cNvCxnSpPr/>
          <p:nvPr/>
        </p:nvCxnSpPr>
        <p:spPr>
          <a:xfrm>
            <a:off x="1972945" y="3895725"/>
            <a:ext cx="892810" cy="190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肘形连接符 96"/>
          <p:cNvCxnSpPr/>
          <p:nvPr/>
        </p:nvCxnSpPr>
        <p:spPr>
          <a:xfrm flipV="1">
            <a:off x="1978025" y="3895725"/>
            <a:ext cx="887730" cy="66865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肘形连接符 98"/>
          <p:cNvCxnSpPr/>
          <p:nvPr/>
        </p:nvCxnSpPr>
        <p:spPr>
          <a:xfrm>
            <a:off x="4305300" y="3897630"/>
            <a:ext cx="894080" cy="31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肘形连接符 99"/>
          <p:cNvCxnSpPr/>
          <p:nvPr/>
        </p:nvCxnSpPr>
        <p:spPr>
          <a:xfrm flipV="1">
            <a:off x="6998970" y="3895725"/>
            <a:ext cx="889000" cy="190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肘形连接符 100"/>
          <p:cNvCxnSpPr/>
          <p:nvPr/>
        </p:nvCxnSpPr>
        <p:spPr>
          <a:xfrm flipV="1">
            <a:off x="9327515" y="3159760"/>
            <a:ext cx="892175" cy="735965"/>
          </a:xfrm>
          <a:prstGeom prst="bentConnector3">
            <a:avLst>
              <a:gd name="adj1" fmla="val 5003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肘形连接符 101"/>
          <p:cNvCxnSpPr/>
          <p:nvPr/>
        </p:nvCxnSpPr>
        <p:spPr>
          <a:xfrm>
            <a:off x="9340215" y="3894455"/>
            <a:ext cx="879475" cy="3175"/>
          </a:xfrm>
          <a:prstGeom prst="bentConnector3">
            <a:avLst>
              <a:gd name="adj1" fmla="val 5003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肘形连接符 102"/>
          <p:cNvCxnSpPr/>
          <p:nvPr/>
        </p:nvCxnSpPr>
        <p:spPr>
          <a:xfrm>
            <a:off x="9349740" y="3883660"/>
            <a:ext cx="869950" cy="717550"/>
          </a:xfrm>
          <a:prstGeom prst="bentConnector3">
            <a:avLst>
              <a:gd name="adj1" fmla="val 5007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肘形连接符 103"/>
          <p:cNvCxnSpPr/>
          <p:nvPr/>
        </p:nvCxnSpPr>
        <p:spPr>
          <a:xfrm rot="5400000">
            <a:off x="7638415" y="3996690"/>
            <a:ext cx="350520" cy="158813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肘形连接符 104"/>
          <p:cNvCxnSpPr/>
          <p:nvPr/>
        </p:nvCxnSpPr>
        <p:spPr>
          <a:xfrm rot="10800000">
            <a:off x="3585845" y="4617085"/>
            <a:ext cx="1605280" cy="3778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肘形连接符 107"/>
          <p:cNvCxnSpPr>
            <a:stCxn id="7" idx="0"/>
            <a:endCxn id="83" idx="1"/>
          </p:cNvCxnSpPr>
          <p:nvPr/>
        </p:nvCxnSpPr>
        <p:spPr>
          <a:xfrm rot="16200000">
            <a:off x="3568065" y="1727200"/>
            <a:ext cx="1468120" cy="14325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肘形连接符 108"/>
          <p:cNvCxnSpPr>
            <a:stCxn id="72" idx="0"/>
            <a:endCxn id="83" idx="3"/>
          </p:cNvCxnSpPr>
          <p:nvPr/>
        </p:nvCxnSpPr>
        <p:spPr>
          <a:xfrm rot="16200000" flipV="1">
            <a:off x="7160260" y="1727835"/>
            <a:ext cx="1466215" cy="142938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10" idx="0"/>
            <a:endCxn id="83" idx="2"/>
          </p:cNvCxnSpPr>
          <p:nvPr/>
        </p:nvCxnSpPr>
        <p:spPr>
          <a:xfrm flipH="1" flipV="1">
            <a:off x="6098540" y="1979295"/>
            <a:ext cx="635" cy="298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任意多边形: 形状 66"/>
          <p:cNvSpPr/>
          <p:nvPr/>
        </p:nvSpPr>
        <p:spPr bwMode="auto">
          <a:xfrm>
            <a:off x="9963063" y="6282999"/>
            <a:ext cx="2228937" cy="582256"/>
          </a:xfrm>
          <a:custGeom>
            <a:avLst/>
            <a:gdLst>
              <a:gd name="connsiteX0" fmla="*/ 0 w 2228937"/>
              <a:gd name="connsiteY0" fmla="*/ 0 h 582256"/>
              <a:gd name="connsiteX1" fmla="*/ 2228937 w 2228937"/>
              <a:gd name="connsiteY1" fmla="*/ 0 h 582256"/>
              <a:gd name="connsiteX2" fmla="*/ 2228937 w 2228937"/>
              <a:gd name="connsiteY2" fmla="*/ 582256 h 582256"/>
              <a:gd name="connsiteX3" fmla="*/ 693684 w 2228937"/>
              <a:gd name="connsiteY3" fmla="*/ 582256 h 58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8937" h="582256">
                <a:moveTo>
                  <a:pt x="0" y="0"/>
                </a:moveTo>
                <a:lnTo>
                  <a:pt x="2228937" y="0"/>
                </a:lnTo>
                <a:lnTo>
                  <a:pt x="2228937" y="582256"/>
                </a:lnTo>
                <a:lnTo>
                  <a:pt x="693684" y="582256"/>
                </a:lnTo>
                <a:close/>
              </a:path>
            </a:pathLst>
          </a:custGeom>
          <a:solidFill>
            <a:srgbClr val="FF950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68" name="任意多边形: 形状 67"/>
          <p:cNvSpPr/>
          <p:nvPr/>
        </p:nvSpPr>
        <p:spPr bwMode="auto">
          <a:xfrm>
            <a:off x="1" y="6282999"/>
            <a:ext cx="10246827" cy="582256"/>
          </a:xfrm>
          <a:custGeom>
            <a:avLst/>
            <a:gdLst>
              <a:gd name="connsiteX0" fmla="*/ 0 w 10246827"/>
              <a:gd name="connsiteY0" fmla="*/ 0 h 582256"/>
              <a:gd name="connsiteX1" fmla="*/ 133350 w 10246827"/>
              <a:gd name="connsiteY1" fmla="*/ 0 h 582256"/>
              <a:gd name="connsiteX2" fmla="*/ 9405329 w 10246827"/>
              <a:gd name="connsiteY2" fmla="*/ 0 h 582256"/>
              <a:gd name="connsiteX3" fmla="*/ 9538679 w 10246827"/>
              <a:gd name="connsiteY3" fmla="*/ 0 h 582256"/>
              <a:gd name="connsiteX4" fmla="*/ 10246827 w 10246827"/>
              <a:gd name="connsiteY4" fmla="*/ 582256 h 582256"/>
              <a:gd name="connsiteX5" fmla="*/ 0 w 10246827"/>
              <a:gd name="connsiteY5" fmla="*/ 582256 h 58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46827" h="582256">
                <a:moveTo>
                  <a:pt x="0" y="0"/>
                </a:moveTo>
                <a:lnTo>
                  <a:pt x="133350" y="0"/>
                </a:lnTo>
                <a:lnTo>
                  <a:pt x="9405329" y="0"/>
                </a:lnTo>
                <a:lnTo>
                  <a:pt x="9538679" y="0"/>
                </a:lnTo>
                <a:lnTo>
                  <a:pt x="10246827" y="582256"/>
                </a:lnTo>
                <a:lnTo>
                  <a:pt x="0" y="582256"/>
                </a:lnTo>
                <a:close/>
              </a:path>
            </a:pathLst>
          </a:custGeom>
          <a:solidFill>
            <a:srgbClr val="FF950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75" name="任意多边形: 形状 74"/>
          <p:cNvSpPr/>
          <p:nvPr/>
        </p:nvSpPr>
        <p:spPr bwMode="auto">
          <a:xfrm flipH="1">
            <a:off x="3357750" y="0"/>
            <a:ext cx="8834250" cy="6858000"/>
          </a:xfrm>
          <a:custGeom>
            <a:avLst/>
            <a:gdLst>
              <a:gd name="connsiteX0" fmla="*/ 2420506 w 8834250"/>
              <a:gd name="connsiteY0" fmla="*/ 0 h 6858000"/>
              <a:gd name="connsiteX1" fmla="*/ 3106772 w 8834250"/>
              <a:gd name="connsiteY1" fmla="*/ 0 h 6858000"/>
              <a:gd name="connsiteX2" fmla="*/ 8834250 w 8834250"/>
              <a:gd name="connsiteY2" fmla="*/ 6858000 h 6858000"/>
              <a:gd name="connsiteX3" fmla="*/ 8147984 w 8834250"/>
              <a:gd name="connsiteY3" fmla="*/ 6858000 h 6858000"/>
              <a:gd name="connsiteX4" fmla="*/ 0 w 8834250"/>
              <a:gd name="connsiteY4" fmla="*/ 0 h 6858000"/>
              <a:gd name="connsiteX5" fmla="*/ 2064185 w 8834250"/>
              <a:gd name="connsiteY5" fmla="*/ 0 h 6858000"/>
              <a:gd name="connsiteX6" fmla="*/ 7791663 w 8834250"/>
              <a:gd name="connsiteY6" fmla="*/ 6858000 h 6858000"/>
              <a:gd name="connsiteX7" fmla="*/ 3709335 w 8834250"/>
              <a:gd name="connsiteY7" fmla="*/ 6858000 h 6858000"/>
              <a:gd name="connsiteX8" fmla="*/ 0 w 8834250"/>
              <a:gd name="connsiteY8" fmla="*/ 241649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34250" h="6858000">
                <a:moveTo>
                  <a:pt x="2420506" y="0"/>
                </a:moveTo>
                <a:lnTo>
                  <a:pt x="3106772" y="0"/>
                </a:lnTo>
                <a:lnTo>
                  <a:pt x="8834250" y="6858000"/>
                </a:lnTo>
                <a:lnTo>
                  <a:pt x="8147984" y="6858000"/>
                </a:lnTo>
                <a:close/>
                <a:moveTo>
                  <a:pt x="0" y="0"/>
                </a:moveTo>
                <a:lnTo>
                  <a:pt x="2064185" y="0"/>
                </a:lnTo>
                <a:lnTo>
                  <a:pt x="7791663" y="6858000"/>
                </a:lnTo>
                <a:lnTo>
                  <a:pt x="3709335" y="6858000"/>
                </a:lnTo>
                <a:lnTo>
                  <a:pt x="0" y="2416496"/>
                </a:lnTo>
                <a:close/>
              </a:path>
            </a:pathLst>
          </a:custGeom>
          <a:blipFill>
            <a:blip r:embed="rId1" cstate="screen"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14" name="Freeform 44"/>
          <p:cNvSpPr/>
          <p:nvPr/>
        </p:nvSpPr>
        <p:spPr bwMode="auto">
          <a:xfrm flipH="1">
            <a:off x="7068378" y="3689648"/>
            <a:ext cx="5123622" cy="2112168"/>
          </a:xfrm>
          <a:custGeom>
            <a:avLst/>
            <a:gdLst>
              <a:gd name="T0" fmla="*/ 0 w 2222"/>
              <a:gd name="T1" fmla="*/ 0 h 916"/>
              <a:gd name="T2" fmla="*/ 0 w 2222"/>
              <a:gd name="T3" fmla="*/ 916 h 916"/>
              <a:gd name="T4" fmla="*/ 2222 w 2222"/>
              <a:gd name="T5" fmla="*/ 916 h 916"/>
              <a:gd name="T6" fmla="*/ 1457 w 2222"/>
              <a:gd name="T7" fmla="*/ 0 h 916"/>
              <a:gd name="T8" fmla="*/ 0 w 2222"/>
              <a:gd name="T9" fmla="*/ 0 h 9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22" h="916">
                <a:moveTo>
                  <a:pt x="0" y="0"/>
                </a:moveTo>
                <a:lnTo>
                  <a:pt x="0" y="916"/>
                </a:lnTo>
                <a:lnTo>
                  <a:pt x="2222" y="916"/>
                </a:lnTo>
                <a:lnTo>
                  <a:pt x="1457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D5C97"/>
              </a:gs>
              <a:gs pos="100000">
                <a:srgbClr val="322CA3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任意多边形: 形状 47"/>
          <p:cNvSpPr/>
          <p:nvPr/>
        </p:nvSpPr>
        <p:spPr bwMode="auto">
          <a:xfrm rot="16200000">
            <a:off x="-573040" y="1745872"/>
            <a:ext cx="1628681" cy="482600"/>
          </a:xfrm>
          <a:custGeom>
            <a:avLst/>
            <a:gdLst>
              <a:gd name="connsiteX0" fmla="*/ 0 w 1066148"/>
              <a:gd name="connsiteY0" fmla="*/ 0 h 315914"/>
              <a:gd name="connsiteX1" fmla="*/ 1066148 w 1066148"/>
              <a:gd name="connsiteY1" fmla="*/ 0 h 315914"/>
              <a:gd name="connsiteX2" fmla="*/ 1035525 w 1066148"/>
              <a:gd name="connsiteY2" fmla="*/ 52713 h 315914"/>
              <a:gd name="connsiteX3" fmla="*/ 950915 w 1066148"/>
              <a:gd name="connsiteY3" fmla="*/ 198361 h 315914"/>
              <a:gd name="connsiteX4" fmla="*/ 750099 w 1066148"/>
              <a:gd name="connsiteY4" fmla="*/ 314650 h 315914"/>
              <a:gd name="connsiteX5" fmla="*/ 325732 w 1066148"/>
              <a:gd name="connsiteY5" fmla="*/ 315914 h 315914"/>
              <a:gd name="connsiteX6" fmla="*/ 127442 w 1066148"/>
              <a:gd name="connsiteY6" fmla="*/ 205945 h 315914"/>
              <a:gd name="connsiteX7" fmla="*/ 6985 w 1066148"/>
              <a:gd name="connsiteY7" fmla="*/ 11287 h 31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148" h="315914">
                <a:moveTo>
                  <a:pt x="0" y="0"/>
                </a:moveTo>
                <a:lnTo>
                  <a:pt x="1066148" y="0"/>
                </a:lnTo>
                <a:lnTo>
                  <a:pt x="1035525" y="52713"/>
                </a:lnTo>
                <a:cubicBezTo>
                  <a:pt x="950915" y="198361"/>
                  <a:pt x="950915" y="198361"/>
                  <a:pt x="950915" y="198361"/>
                </a:cubicBezTo>
                <a:cubicBezTo>
                  <a:pt x="909236" y="270410"/>
                  <a:pt x="833456" y="314650"/>
                  <a:pt x="750099" y="314650"/>
                </a:cubicBezTo>
                <a:cubicBezTo>
                  <a:pt x="325732" y="315914"/>
                  <a:pt x="325732" y="315914"/>
                  <a:pt x="325732" y="315914"/>
                </a:cubicBezTo>
                <a:cubicBezTo>
                  <a:pt x="244901" y="315914"/>
                  <a:pt x="170384" y="274202"/>
                  <a:pt x="127442" y="205945"/>
                </a:cubicBezTo>
                <a:cubicBezTo>
                  <a:pt x="58609" y="94712"/>
                  <a:pt x="24193" y="39096"/>
                  <a:pt x="6985" y="11287"/>
                </a:cubicBezTo>
                <a:close/>
              </a:path>
            </a:pathLst>
          </a:custGeom>
          <a:gradFill>
            <a:gsLst>
              <a:gs pos="0">
                <a:srgbClr val="0D5C97"/>
              </a:gs>
              <a:gs pos="100000">
                <a:srgbClr val="322CA3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1164958" y="1674673"/>
            <a:ext cx="4385583" cy="1752918"/>
            <a:chOff x="8574746" y="714231"/>
            <a:chExt cx="4385583" cy="1752918"/>
          </a:xfrm>
        </p:grpSpPr>
        <p:grpSp>
          <p:nvGrpSpPr>
            <p:cNvPr id="19" name="组合 18"/>
            <p:cNvGrpSpPr/>
            <p:nvPr/>
          </p:nvGrpSpPr>
          <p:grpSpPr>
            <a:xfrm>
              <a:off x="8574746" y="1472658"/>
              <a:ext cx="4385583" cy="994491"/>
              <a:chOff x="8574746" y="906772"/>
              <a:chExt cx="4385583" cy="994491"/>
            </a:xfrm>
          </p:grpSpPr>
          <p:sp>
            <p:nvSpPr>
              <p:cNvPr id="21" name="文本框 20"/>
              <p:cNvSpPr txBox="1"/>
              <p:nvPr/>
            </p:nvSpPr>
            <p:spPr>
              <a:xfrm>
                <a:off x="8574746" y="906772"/>
                <a:ext cx="2732314" cy="768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dist"/>
                <a:r>
                  <a:rPr lang="zh-CN" altLang="en-US" sz="4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需求功能</a:t>
                </a:r>
                <a:endParaRPr lang="zh-CN" altLang="en-US" sz="44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 bwMode="auto">
              <a:xfrm>
                <a:off x="8593796" y="1625673"/>
                <a:ext cx="4366533" cy="275590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endPara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endParaRPr>
              </a:p>
            </p:txBody>
          </p:sp>
        </p:grpSp>
        <p:sp>
          <p:nvSpPr>
            <p:cNvPr id="20" name="文本框 19"/>
            <p:cNvSpPr txBox="1"/>
            <p:nvPr/>
          </p:nvSpPr>
          <p:spPr>
            <a:xfrm>
              <a:off x="8581096" y="714231"/>
              <a:ext cx="27078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3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PART 03</a:t>
              </a:r>
              <a:endPara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cxnSp>
        <p:nvCxnSpPr>
          <p:cNvPr id="23" name="直接连接符 22"/>
          <p:cNvCxnSpPr/>
          <p:nvPr/>
        </p:nvCxnSpPr>
        <p:spPr>
          <a:xfrm>
            <a:off x="1282433" y="2335518"/>
            <a:ext cx="464457" cy="0"/>
          </a:xfrm>
          <a:prstGeom prst="line">
            <a:avLst/>
          </a:prstGeom>
          <a:ln w="57150">
            <a:solidFill>
              <a:srgbClr val="FF94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876935" y="2096857"/>
            <a:ext cx="2338773" cy="3400885"/>
            <a:chOff x="1019175" y="2343149"/>
            <a:chExt cx="2338773" cy="3400885"/>
          </a:xfrm>
        </p:grpSpPr>
        <p:sp>
          <p:nvSpPr>
            <p:cNvPr id="2" name="矩形: 圆角 1"/>
            <p:cNvSpPr/>
            <p:nvPr/>
          </p:nvSpPr>
          <p:spPr>
            <a:xfrm>
              <a:off x="1019175" y="2343149"/>
              <a:ext cx="2338773" cy="3276601"/>
            </a:xfrm>
            <a:prstGeom prst="roundRect">
              <a:avLst>
                <a:gd name="adj" fmla="val 4401"/>
              </a:avLst>
            </a:prstGeom>
            <a:solidFill>
              <a:srgbClr val="322C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26" name="矩形: 圆角 25"/>
            <p:cNvSpPr/>
            <p:nvPr/>
          </p:nvSpPr>
          <p:spPr>
            <a:xfrm>
              <a:off x="1521083" y="4975644"/>
              <a:ext cx="1334958" cy="34350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30" name="PA-文本框 8"/>
            <p:cNvSpPr txBox="1"/>
            <p:nvPr>
              <p:custDataLst>
                <p:tags r:id="rId1"/>
              </p:custDataLst>
            </p:nvPr>
          </p:nvSpPr>
          <p:spPr>
            <a:xfrm>
              <a:off x="1789252" y="4987019"/>
              <a:ext cx="7986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dirty="0">
                  <a:solidFill>
                    <a:srgbClr val="322CA3"/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NO.01</a:t>
              </a:r>
              <a:endParaRPr lang="zh-CN" altLang="en-US" sz="1600" dirty="0">
                <a:solidFill>
                  <a:srgbClr val="322CA3"/>
                </a:solidFill>
                <a:latin typeface="Century Gothic" panose="020B0502020202020204" pitchFamily="34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1188754" y="3693846"/>
              <a:ext cx="1999615" cy="2050188"/>
              <a:chOff x="2215541" y="2352404"/>
              <a:chExt cx="2296414" cy="2050188"/>
            </a:xfrm>
          </p:grpSpPr>
          <p:sp>
            <p:nvSpPr>
              <p:cNvPr id="23" name="文本框 22"/>
              <p:cNvSpPr txBox="1"/>
              <p:nvPr/>
            </p:nvSpPr>
            <p:spPr>
              <a:xfrm>
                <a:off x="2215541" y="2352404"/>
                <a:ext cx="2296414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dist"/>
                <a:r>
                  <a:rPr lang="zh-CN" altLang="en-US" sz="20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微软雅黑" panose="020B0503020204020204" pitchFamily="34" charset="-122"/>
                  </a:rPr>
                  <a:t>专线联盟平台</a:t>
                </a:r>
                <a:endParaRPr lang="zh-CN" altLang="en-US" sz="2000" b="1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2245476" y="2786027"/>
                <a:ext cx="2236541" cy="1616565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defRPr/>
                </a:pPr>
                <a:r>
                  <a:rPr lang="zh-CN" altLang="en-US" sz="1000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微软雅黑" panose="020B0503020204020204" pitchFamily="34" charset="-122"/>
                  </a:rPr>
                  <a:t>专线联盟统一对外接业务，通过联盟系统分配给联盟内专线，向客户开发票，并向专线获取进项发票</a:t>
                </a:r>
                <a:endParaRPr lang="zh-CN" altLang="en-US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3519994" y="2096769"/>
            <a:ext cx="2338773" cy="3276601"/>
            <a:chOff x="3624134" y="2343149"/>
            <a:chExt cx="2338773" cy="3276601"/>
          </a:xfrm>
        </p:grpSpPr>
        <p:sp>
          <p:nvSpPr>
            <p:cNvPr id="3" name="矩形: 圆角 2"/>
            <p:cNvSpPr/>
            <p:nvPr/>
          </p:nvSpPr>
          <p:spPr>
            <a:xfrm>
              <a:off x="3624134" y="2343149"/>
              <a:ext cx="2338773" cy="3276601"/>
            </a:xfrm>
            <a:prstGeom prst="roundRect">
              <a:avLst>
                <a:gd name="adj" fmla="val 631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27" name="矩形: 圆角 26"/>
            <p:cNvSpPr/>
            <p:nvPr/>
          </p:nvSpPr>
          <p:spPr>
            <a:xfrm>
              <a:off x="4126042" y="4975644"/>
              <a:ext cx="1334958" cy="34350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31" name="PA-文本框 8"/>
            <p:cNvSpPr txBox="1"/>
            <p:nvPr>
              <p:custDataLst>
                <p:tags r:id="rId2"/>
              </p:custDataLst>
            </p:nvPr>
          </p:nvSpPr>
          <p:spPr>
            <a:xfrm>
              <a:off x="4394211" y="4987019"/>
              <a:ext cx="7986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dirty="0">
                  <a:solidFill>
                    <a:schemeClr val="accent2"/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NO.02</a:t>
              </a:r>
              <a:endParaRPr lang="zh-CN" altLang="en-US" sz="1600" dirty="0">
                <a:solidFill>
                  <a:schemeClr val="accent2"/>
                </a:solidFill>
                <a:latin typeface="Century Gothic" panose="020B0502020202020204" pitchFamily="34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3819779" y="3693846"/>
              <a:ext cx="1947480" cy="1385760"/>
              <a:chOff x="2245476" y="2352404"/>
              <a:chExt cx="2236541" cy="1385760"/>
            </a:xfrm>
          </p:grpSpPr>
          <p:sp>
            <p:nvSpPr>
              <p:cNvPr id="42" name="文本框 41"/>
              <p:cNvSpPr txBox="1"/>
              <p:nvPr/>
            </p:nvSpPr>
            <p:spPr>
              <a:xfrm>
                <a:off x="2264766" y="2352404"/>
                <a:ext cx="2197965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dist"/>
                <a:r>
                  <a:rPr lang="zh-CN" altLang="en-US" sz="20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微软雅黑" panose="020B0503020204020204" pitchFamily="34" charset="-122"/>
                  </a:rPr>
                  <a:t>专线</a:t>
                </a:r>
                <a:r>
                  <a:rPr lang="en-US" altLang="zh-CN" sz="20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微软雅黑" panose="020B0503020204020204" pitchFamily="34" charset="-122"/>
                  </a:rPr>
                  <a:t>TMS</a:t>
                </a:r>
                <a:r>
                  <a:rPr lang="zh-CN" altLang="en-US" sz="20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微软雅黑" panose="020B0503020204020204" pitchFamily="34" charset="-122"/>
                  </a:rPr>
                  <a:t>系统</a:t>
                </a:r>
                <a:endParaRPr lang="zh-CN" altLang="en-US" sz="2000" b="1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2245476" y="2786027"/>
                <a:ext cx="2236541" cy="952137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defRPr/>
                </a:pPr>
                <a:r>
                  <a:rPr lang="zh-CN" altLang="en-US" sz="1000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微软雅黑" panose="020B0503020204020204" pitchFamily="34" charset="-122"/>
                  </a:rPr>
                  <a:t>各个专线在</a:t>
                </a:r>
                <a:r>
                  <a:rPr lang="en-US" altLang="zh-CN" sz="1000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微软雅黑" panose="020B0503020204020204" pitchFamily="34" charset="-122"/>
                  </a:rPr>
                  <a:t>TMS</a:t>
                </a:r>
                <a:r>
                  <a:rPr lang="zh-CN" altLang="en-US" sz="1000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微软雅黑" panose="020B0503020204020204" pitchFamily="34" charset="-122"/>
                  </a:rPr>
                  <a:t>上接联盟业务或自有业务，在</a:t>
                </a:r>
                <a:r>
                  <a:rPr lang="en-US" altLang="zh-CN" sz="1000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微软雅黑" panose="020B0503020204020204" pitchFamily="34" charset="-122"/>
                  </a:rPr>
                  <a:t>TMS</a:t>
                </a:r>
                <a:r>
                  <a:rPr lang="zh-CN" altLang="en-US" sz="1000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微软雅黑" panose="020B0503020204020204" pitchFamily="34" charset="-122"/>
                  </a:rPr>
                  <a:t>系统上进行拆拼、中转等操作，形成整车发运。</a:t>
                </a:r>
                <a:endParaRPr lang="zh-CN" altLang="en-US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8784967" y="2096769"/>
            <a:ext cx="2338773" cy="3276601"/>
            <a:chOff x="6229092" y="2343149"/>
            <a:chExt cx="2338773" cy="3276601"/>
          </a:xfrm>
        </p:grpSpPr>
        <p:sp>
          <p:nvSpPr>
            <p:cNvPr id="4" name="矩形: 圆角 3"/>
            <p:cNvSpPr/>
            <p:nvPr/>
          </p:nvSpPr>
          <p:spPr>
            <a:xfrm>
              <a:off x="6229092" y="2343149"/>
              <a:ext cx="2338773" cy="3276601"/>
            </a:xfrm>
            <a:prstGeom prst="roundRect">
              <a:avLst>
                <a:gd name="adj" fmla="val 5934"/>
              </a:avLst>
            </a:prstGeom>
            <a:solidFill>
              <a:srgbClr val="FEA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28" name="矩形: 圆角 27"/>
            <p:cNvSpPr/>
            <p:nvPr/>
          </p:nvSpPr>
          <p:spPr>
            <a:xfrm>
              <a:off x="6731000" y="4975644"/>
              <a:ext cx="1334958" cy="34350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32" name="PA-文本框 8"/>
            <p:cNvSpPr txBox="1"/>
            <p:nvPr>
              <p:custDataLst>
                <p:tags r:id="rId3"/>
              </p:custDataLst>
            </p:nvPr>
          </p:nvSpPr>
          <p:spPr>
            <a:xfrm>
              <a:off x="7022876" y="4987019"/>
              <a:ext cx="751205" cy="33718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dirty="0">
                  <a:solidFill>
                    <a:srgbClr val="FEAF00"/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NO.04</a:t>
              </a:r>
              <a:endParaRPr lang="en-US" altLang="zh-CN" sz="1600" dirty="0">
                <a:solidFill>
                  <a:srgbClr val="FEAF00"/>
                </a:solidFill>
                <a:latin typeface="Century Gothic" panose="020B0502020202020204" pitchFamily="34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6424738" y="3693846"/>
              <a:ext cx="1947480" cy="1140378"/>
              <a:chOff x="2245476" y="2352404"/>
              <a:chExt cx="2236541" cy="1140378"/>
            </a:xfrm>
          </p:grpSpPr>
          <p:sp>
            <p:nvSpPr>
              <p:cNvPr id="45" name="文本框 44"/>
              <p:cNvSpPr txBox="1"/>
              <p:nvPr/>
            </p:nvSpPr>
            <p:spPr>
              <a:xfrm>
                <a:off x="2245804" y="2352404"/>
                <a:ext cx="2235886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dist"/>
                <a:r>
                  <a:rPr lang="zh-CN" altLang="en-US" sz="20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微软雅黑" panose="020B0503020204020204" pitchFamily="34" charset="-122"/>
                  </a:rPr>
                  <a:t>网络货运平台</a:t>
                </a:r>
                <a:endParaRPr lang="zh-CN" altLang="en-US" sz="2000" b="1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2245476" y="2786027"/>
                <a:ext cx="2236541" cy="706755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defRPr/>
                </a:pPr>
                <a:r>
                  <a:rPr lang="zh-CN" altLang="en-US" sz="1000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微软雅黑" panose="020B0503020204020204" pitchFamily="34" charset="-122"/>
                  </a:rPr>
                  <a:t>专线的发整车，发运上对接到网络货运平台，实现透明化、智能化管理，网络货运平台替司机向专线开具发票</a:t>
                </a:r>
                <a:endParaRPr lang="zh-CN" altLang="en-US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8" name="任意多边形: 形状 37"/>
          <p:cNvSpPr/>
          <p:nvPr/>
        </p:nvSpPr>
        <p:spPr bwMode="auto">
          <a:xfrm>
            <a:off x="129037" y="1"/>
            <a:ext cx="1242564" cy="368188"/>
          </a:xfrm>
          <a:custGeom>
            <a:avLst/>
            <a:gdLst>
              <a:gd name="connsiteX0" fmla="*/ 0 w 1066148"/>
              <a:gd name="connsiteY0" fmla="*/ 0 h 315914"/>
              <a:gd name="connsiteX1" fmla="*/ 1066148 w 1066148"/>
              <a:gd name="connsiteY1" fmla="*/ 0 h 315914"/>
              <a:gd name="connsiteX2" fmla="*/ 1035525 w 1066148"/>
              <a:gd name="connsiteY2" fmla="*/ 52713 h 315914"/>
              <a:gd name="connsiteX3" fmla="*/ 950915 w 1066148"/>
              <a:gd name="connsiteY3" fmla="*/ 198361 h 315914"/>
              <a:gd name="connsiteX4" fmla="*/ 750099 w 1066148"/>
              <a:gd name="connsiteY4" fmla="*/ 314650 h 315914"/>
              <a:gd name="connsiteX5" fmla="*/ 325732 w 1066148"/>
              <a:gd name="connsiteY5" fmla="*/ 315914 h 315914"/>
              <a:gd name="connsiteX6" fmla="*/ 127442 w 1066148"/>
              <a:gd name="connsiteY6" fmla="*/ 205945 h 315914"/>
              <a:gd name="connsiteX7" fmla="*/ 6985 w 1066148"/>
              <a:gd name="connsiteY7" fmla="*/ 11287 h 31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148" h="315914">
                <a:moveTo>
                  <a:pt x="0" y="0"/>
                </a:moveTo>
                <a:lnTo>
                  <a:pt x="1066148" y="0"/>
                </a:lnTo>
                <a:lnTo>
                  <a:pt x="1035525" y="52713"/>
                </a:lnTo>
                <a:cubicBezTo>
                  <a:pt x="950915" y="198361"/>
                  <a:pt x="950915" y="198361"/>
                  <a:pt x="950915" y="198361"/>
                </a:cubicBezTo>
                <a:cubicBezTo>
                  <a:pt x="909236" y="270410"/>
                  <a:pt x="833456" y="314650"/>
                  <a:pt x="750099" y="314650"/>
                </a:cubicBezTo>
                <a:cubicBezTo>
                  <a:pt x="325732" y="315914"/>
                  <a:pt x="325732" y="315914"/>
                  <a:pt x="325732" y="315914"/>
                </a:cubicBezTo>
                <a:cubicBezTo>
                  <a:pt x="244901" y="315914"/>
                  <a:pt x="170384" y="274202"/>
                  <a:pt x="127442" y="205945"/>
                </a:cubicBezTo>
                <a:cubicBezTo>
                  <a:pt x="58609" y="94712"/>
                  <a:pt x="24193" y="39096"/>
                  <a:pt x="6985" y="11287"/>
                </a:cubicBezTo>
                <a:close/>
              </a:path>
            </a:pathLst>
          </a:custGeom>
          <a:gradFill>
            <a:gsLst>
              <a:gs pos="0">
                <a:srgbClr val="0D5C97"/>
              </a:gs>
              <a:gs pos="100000">
                <a:srgbClr val="322CA3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1019175" y="451774"/>
            <a:ext cx="3756464" cy="717964"/>
            <a:chOff x="8581096" y="979342"/>
            <a:chExt cx="3756464" cy="717964"/>
          </a:xfrm>
        </p:grpSpPr>
        <p:sp>
          <p:nvSpPr>
            <p:cNvPr id="40" name="文本框 39"/>
            <p:cNvSpPr txBox="1"/>
            <p:nvPr/>
          </p:nvSpPr>
          <p:spPr>
            <a:xfrm>
              <a:off x="8581096" y="979342"/>
              <a:ext cx="3096260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项目包含平台</a:t>
              </a:r>
              <a:endPara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8581096" y="1452196"/>
              <a:ext cx="3756464" cy="24511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173659" y="2096769"/>
            <a:ext cx="2338773" cy="3276601"/>
            <a:chOff x="3624134" y="2343149"/>
            <a:chExt cx="2338773" cy="3276601"/>
          </a:xfrm>
        </p:grpSpPr>
        <p:sp>
          <p:nvSpPr>
            <p:cNvPr id="9" name="矩形: 圆角 2"/>
            <p:cNvSpPr/>
            <p:nvPr/>
          </p:nvSpPr>
          <p:spPr>
            <a:xfrm>
              <a:off x="3624134" y="2343149"/>
              <a:ext cx="2338773" cy="3276601"/>
            </a:xfrm>
            <a:prstGeom prst="roundRect">
              <a:avLst>
                <a:gd name="adj" fmla="val 6318"/>
              </a:avLst>
            </a:prstGeom>
            <a:solidFill>
              <a:srgbClr val="322C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1" name="矩形: 圆角 26"/>
            <p:cNvSpPr/>
            <p:nvPr/>
          </p:nvSpPr>
          <p:spPr>
            <a:xfrm>
              <a:off x="4126042" y="4975644"/>
              <a:ext cx="1334958" cy="34350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2" name="PA-文本框 8"/>
            <p:cNvSpPr txBox="1"/>
            <p:nvPr>
              <p:custDataLst>
                <p:tags r:id="rId4"/>
              </p:custDataLst>
            </p:nvPr>
          </p:nvSpPr>
          <p:spPr>
            <a:xfrm>
              <a:off x="4417917" y="4987019"/>
              <a:ext cx="751205" cy="33718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dirty="0">
                  <a:solidFill>
                    <a:srgbClr val="322CA3"/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NO.0</a:t>
              </a:r>
              <a:r>
                <a:rPr lang="en-US" sz="1600" dirty="0">
                  <a:solidFill>
                    <a:srgbClr val="322CA3"/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3</a:t>
              </a:r>
              <a:endParaRPr lang="en-US" sz="1600" dirty="0">
                <a:solidFill>
                  <a:srgbClr val="322CA3"/>
                </a:solidFill>
                <a:latin typeface="Century Gothic" panose="020B0502020202020204" pitchFamily="34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3741960" y="3693846"/>
              <a:ext cx="2103120" cy="1140378"/>
              <a:chOff x="2156107" y="2352404"/>
              <a:chExt cx="2415282" cy="1140378"/>
            </a:xfrm>
          </p:grpSpPr>
          <p:sp>
            <p:nvSpPr>
              <p:cNvPr id="14" name="文本框 13"/>
              <p:cNvSpPr txBox="1"/>
              <p:nvPr/>
            </p:nvSpPr>
            <p:spPr>
              <a:xfrm>
                <a:off x="2156107" y="2352404"/>
                <a:ext cx="2415282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dist"/>
                <a:r>
                  <a:rPr lang="zh-CN" sz="20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微软雅黑" panose="020B0503020204020204" pitchFamily="34" charset="-122"/>
                  </a:rPr>
                  <a:t>总部分析平台</a:t>
                </a:r>
                <a:endParaRPr lang="zh-CN" sz="2000" b="1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2245478" y="2786027"/>
                <a:ext cx="2236541" cy="706755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defRPr/>
                </a:pPr>
                <a:r>
                  <a:rPr lang="zh-CN" sz="1000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微软雅黑" panose="020B0503020204020204" pitchFamily="34" charset="-122"/>
                  </a:rPr>
                  <a:t>通过分析专线联盟接货，</a:t>
                </a:r>
                <a:r>
                  <a:rPr lang="en-US" altLang="zh-CN" sz="1000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微软雅黑" panose="020B0503020204020204" pitchFamily="34" charset="-122"/>
                  </a:rPr>
                  <a:t>TMS</a:t>
                </a:r>
                <a:r>
                  <a:rPr lang="zh-CN" altLang="en-US" sz="1000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微软雅黑" panose="020B0503020204020204" pitchFamily="34" charset="-122"/>
                  </a:rPr>
                  <a:t>系统货运信息及网络货运上的物流信息进行统计分析，生成可视化大数据分析图表</a:t>
                </a:r>
                <a:endParaRPr lang="zh-CN" altLang="en-US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endParaRPr>
              </a:p>
            </p:txBody>
          </p:sp>
        </p:grpSp>
      </p:grpSp>
      <p:pic>
        <p:nvPicPr>
          <p:cNvPr id="16" name="图片 15" descr="平台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7005" y="2208530"/>
            <a:ext cx="1219200" cy="1219200"/>
          </a:xfrm>
          <a:prstGeom prst="rect">
            <a:avLst/>
          </a:prstGeom>
        </p:spPr>
      </p:pic>
      <p:pic>
        <p:nvPicPr>
          <p:cNvPr id="17" name="图片 16" descr="网络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13875" y="2205990"/>
            <a:ext cx="1080000" cy="1080000"/>
          </a:xfrm>
          <a:prstGeom prst="rect">
            <a:avLst/>
          </a:prstGeom>
        </p:spPr>
      </p:pic>
      <p:pic>
        <p:nvPicPr>
          <p:cNvPr id="18" name="图片 17" descr="分析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1340" y="2341245"/>
            <a:ext cx="864000" cy="864000"/>
          </a:xfrm>
          <a:prstGeom prst="rect">
            <a:avLst/>
          </a:prstGeom>
        </p:spPr>
      </p:pic>
      <p:pic>
        <p:nvPicPr>
          <p:cNvPr id="19" name="图片 18" descr="物流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39260" y="2367915"/>
            <a:ext cx="900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54348" y="1896515"/>
            <a:ext cx="2031403" cy="2030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9" name="Rectangle 28"/>
          <p:cNvSpPr/>
          <p:nvPr/>
        </p:nvSpPr>
        <p:spPr>
          <a:xfrm>
            <a:off x="5078494" y="1883658"/>
            <a:ext cx="2058027" cy="2030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0" name="Rectangle 29"/>
          <p:cNvSpPr/>
          <p:nvPr/>
        </p:nvSpPr>
        <p:spPr>
          <a:xfrm>
            <a:off x="9106622" y="1894658"/>
            <a:ext cx="2066204" cy="2030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2" name="任意多边形: 形状 31"/>
          <p:cNvSpPr/>
          <p:nvPr/>
        </p:nvSpPr>
        <p:spPr bwMode="auto">
          <a:xfrm>
            <a:off x="129037" y="1"/>
            <a:ext cx="1242564" cy="368188"/>
          </a:xfrm>
          <a:custGeom>
            <a:avLst/>
            <a:gdLst>
              <a:gd name="connsiteX0" fmla="*/ 0 w 1066148"/>
              <a:gd name="connsiteY0" fmla="*/ 0 h 315914"/>
              <a:gd name="connsiteX1" fmla="*/ 1066148 w 1066148"/>
              <a:gd name="connsiteY1" fmla="*/ 0 h 315914"/>
              <a:gd name="connsiteX2" fmla="*/ 1035525 w 1066148"/>
              <a:gd name="connsiteY2" fmla="*/ 52713 h 315914"/>
              <a:gd name="connsiteX3" fmla="*/ 950915 w 1066148"/>
              <a:gd name="connsiteY3" fmla="*/ 198361 h 315914"/>
              <a:gd name="connsiteX4" fmla="*/ 750099 w 1066148"/>
              <a:gd name="connsiteY4" fmla="*/ 314650 h 315914"/>
              <a:gd name="connsiteX5" fmla="*/ 325732 w 1066148"/>
              <a:gd name="connsiteY5" fmla="*/ 315914 h 315914"/>
              <a:gd name="connsiteX6" fmla="*/ 127442 w 1066148"/>
              <a:gd name="connsiteY6" fmla="*/ 205945 h 315914"/>
              <a:gd name="connsiteX7" fmla="*/ 6985 w 1066148"/>
              <a:gd name="connsiteY7" fmla="*/ 11287 h 31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148" h="315914">
                <a:moveTo>
                  <a:pt x="0" y="0"/>
                </a:moveTo>
                <a:lnTo>
                  <a:pt x="1066148" y="0"/>
                </a:lnTo>
                <a:lnTo>
                  <a:pt x="1035525" y="52713"/>
                </a:lnTo>
                <a:cubicBezTo>
                  <a:pt x="950915" y="198361"/>
                  <a:pt x="950915" y="198361"/>
                  <a:pt x="950915" y="198361"/>
                </a:cubicBezTo>
                <a:cubicBezTo>
                  <a:pt x="909236" y="270410"/>
                  <a:pt x="833456" y="314650"/>
                  <a:pt x="750099" y="314650"/>
                </a:cubicBezTo>
                <a:cubicBezTo>
                  <a:pt x="325732" y="315914"/>
                  <a:pt x="325732" y="315914"/>
                  <a:pt x="325732" y="315914"/>
                </a:cubicBezTo>
                <a:cubicBezTo>
                  <a:pt x="244901" y="315914"/>
                  <a:pt x="170384" y="274202"/>
                  <a:pt x="127442" y="205945"/>
                </a:cubicBezTo>
                <a:cubicBezTo>
                  <a:pt x="58609" y="94712"/>
                  <a:pt x="24193" y="39096"/>
                  <a:pt x="6985" y="11287"/>
                </a:cubicBezTo>
                <a:close/>
              </a:path>
            </a:pathLst>
          </a:custGeom>
          <a:gradFill>
            <a:gsLst>
              <a:gs pos="0">
                <a:srgbClr val="0D5C97"/>
              </a:gs>
              <a:gs pos="100000">
                <a:srgbClr val="322CA3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019175" y="451485"/>
            <a:ext cx="319341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专线联盟平台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019175" y="1459230"/>
          <a:ext cx="9906000" cy="4358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675"/>
                <a:gridCol w="7426325"/>
              </a:tblGrid>
              <a:tr h="6813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模块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322CA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功能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322CA3"/>
                    </a:solidFill>
                  </a:tcPr>
                </a:tc>
              </a:tr>
              <a:tr h="6127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平台网站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322CA3">
                        <a:alpha val="1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下单入口、订单查询、订单跟踪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322CA3">
                        <a:alpha val="10000"/>
                      </a:srgbClr>
                    </a:solidFill>
                  </a:tcPr>
                </a:tc>
              </a:tr>
              <a:tr h="6127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联盟管理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联盟企业管理、联盟线路管理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</a:tr>
              <a:tr h="6127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订单管理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322CA3">
                        <a:alpha val="1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订单录入、订单导入、订单管理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322CA3">
                        <a:alpha val="10000"/>
                      </a:srgbClr>
                    </a:solidFill>
                  </a:tcPr>
                </a:tc>
              </a:tr>
              <a:tr h="6127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运营管理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提货管理、送货管理、订单拆拼、代收货款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</a:tr>
              <a:tr h="6127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合同价格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322CA3">
                        <a:alpha val="1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承运商合同价格管理、客户合同价格管理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322CA3">
                        <a:alpha val="10000"/>
                      </a:srgbClr>
                    </a:solidFill>
                  </a:tcPr>
                </a:tc>
              </a:tr>
              <a:tr h="6127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在途管理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订单追踪、在途追踪、在途异常管理、货车定位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9" grpId="0"/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54348" y="1896515"/>
            <a:ext cx="2031403" cy="2030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9" name="Rectangle 28"/>
          <p:cNvSpPr/>
          <p:nvPr/>
        </p:nvSpPr>
        <p:spPr>
          <a:xfrm>
            <a:off x="5078494" y="1883658"/>
            <a:ext cx="2058027" cy="2030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0" name="Rectangle 29"/>
          <p:cNvSpPr/>
          <p:nvPr/>
        </p:nvSpPr>
        <p:spPr>
          <a:xfrm>
            <a:off x="9106622" y="1894658"/>
            <a:ext cx="2066204" cy="2030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2" name="任意多边形: 形状 31"/>
          <p:cNvSpPr/>
          <p:nvPr/>
        </p:nvSpPr>
        <p:spPr bwMode="auto">
          <a:xfrm>
            <a:off x="129037" y="1"/>
            <a:ext cx="1242564" cy="368188"/>
          </a:xfrm>
          <a:custGeom>
            <a:avLst/>
            <a:gdLst>
              <a:gd name="connsiteX0" fmla="*/ 0 w 1066148"/>
              <a:gd name="connsiteY0" fmla="*/ 0 h 315914"/>
              <a:gd name="connsiteX1" fmla="*/ 1066148 w 1066148"/>
              <a:gd name="connsiteY1" fmla="*/ 0 h 315914"/>
              <a:gd name="connsiteX2" fmla="*/ 1035525 w 1066148"/>
              <a:gd name="connsiteY2" fmla="*/ 52713 h 315914"/>
              <a:gd name="connsiteX3" fmla="*/ 950915 w 1066148"/>
              <a:gd name="connsiteY3" fmla="*/ 198361 h 315914"/>
              <a:gd name="connsiteX4" fmla="*/ 750099 w 1066148"/>
              <a:gd name="connsiteY4" fmla="*/ 314650 h 315914"/>
              <a:gd name="connsiteX5" fmla="*/ 325732 w 1066148"/>
              <a:gd name="connsiteY5" fmla="*/ 315914 h 315914"/>
              <a:gd name="connsiteX6" fmla="*/ 127442 w 1066148"/>
              <a:gd name="connsiteY6" fmla="*/ 205945 h 315914"/>
              <a:gd name="connsiteX7" fmla="*/ 6985 w 1066148"/>
              <a:gd name="connsiteY7" fmla="*/ 11287 h 31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148" h="315914">
                <a:moveTo>
                  <a:pt x="0" y="0"/>
                </a:moveTo>
                <a:lnTo>
                  <a:pt x="1066148" y="0"/>
                </a:lnTo>
                <a:lnTo>
                  <a:pt x="1035525" y="52713"/>
                </a:lnTo>
                <a:cubicBezTo>
                  <a:pt x="950915" y="198361"/>
                  <a:pt x="950915" y="198361"/>
                  <a:pt x="950915" y="198361"/>
                </a:cubicBezTo>
                <a:cubicBezTo>
                  <a:pt x="909236" y="270410"/>
                  <a:pt x="833456" y="314650"/>
                  <a:pt x="750099" y="314650"/>
                </a:cubicBezTo>
                <a:cubicBezTo>
                  <a:pt x="325732" y="315914"/>
                  <a:pt x="325732" y="315914"/>
                  <a:pt x="325732" y="315914"/>
                </a:cubicBezTo>
                <a:cubicBezTo>
                  <a:pt x="244901" y="315914"/>
                  <a:pt x="170384" y="274202"/>
                  <a:pt x="127442" y="205945"/>
                </a:cubicBezTo>
                <a:cubicBezTo>
                  <a:pt x="58609" y="94712"/>
                  <a:pt x="24193" y="39096"/>
                  <a:pt x="6985" y="11287"/>
                </a:cubicBezTo>
                <a:close/>
              </a:path>
            </a:pathLst>
          </a:custGeom>
          <a:gradFill>
            <a:gsLst>
              <a:gs pos="0">
                <a:srgbClr val="0D5C97"/>
              </a:gs>
              <a:gs pos="100000">
                <a:srgbClr val="322CA3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019175" y="451485"/>
            <a:ext cx="319341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专线联盟平台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019175" y="1459230"/>
          <a:ext cx="9906000" cy="4358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675"/>
                <a:gridCol w="7426325"/>
              </a:tblGrid>
              <a:tr h="6813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模块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322CA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功能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322CA3"/>
                    </a:solidFill>
                  </a:tcPr>
                </a:tc>
              </a:tr>
              <a:tr h="6127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回单管理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322CA3">
                        <a:alpha val="1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回单跟进、回单签收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322CA3">
                        <a:alpha val="10000"/>
                      </a:srgbClr>
                    </a:solidFill>
                  </a:tcPr>
                </a:tc>
              </a:tr>
              <a:tr h="6127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基础信息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客户管理、项目维护、线路维护、供应商管理、地址管理、车辆管理等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</a:tr>
              <a:tr h="6127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成本管理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322CA3">
                        <a:alpha val="1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成本预估、成本管理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322CA3">
                        <a:alpha val="10000"/>
                      </a:srgbClr>
                    </a:solidFill>
                  </a:tcPr>
                </a:tc>
              </a:tr>
              <a:tr h="6127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收入管理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收入预估、收入管理、收入对账、对账单、收入开票、开票查询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</a:tr>
              <a:tr h="6127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财务管理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322CA3">
                        <a:alpha val="1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科目管理、公司账户、回款管理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322CA3">
                        <a:alpha val="10000"/>
                      </a:srgbClr>
                    </a:solidFill>
                  </a:tcPr>
                </a:tc>
              </a:tr>
              <a:tr h="6127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数据报表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客户分析、运输分析、财务分析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29" grpId="0" bldLvl="0" animBg="1"/>
      <p:bldP spid="30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54348" y="1896515"/>
            <a:ext cx="2031403" cy="2030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9" name="Rectangle 28"/>
          <p:cNvSpPr/>
          <p:nvPr/>
        </p:nvSpPr>
        <p:spPr>
          <a:xfrm>
            <a:off x="5078494" y="1883658"/>
            <a:ext cx="2058027" cy="2030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0" name="Rectangle 29"/>
          <p:cNvSpPr/>
          <p:nvPr/>
        </p:nvSpPr>
        <p:spPr>
          <a:xfrm>
            <a:off x="9106622" y="1894658"/>
            <a:ext cx="2066204" cy="2030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2" name="任意多边形: 形状 31"/>
          <p:cNvSpPr/>
          <p:nvPr/>
        </p:nvSpPr>
        <p:spPr bwMode="auto">
          <a:xfrm>
            <a:off x="129037" y="1"/>
            <a:ext cx="1242564" cy="368188"/>
          </a:xfrm>
          <a:custGeom>
            <a:avLst/>
            <a:gdLst>
              <a:gd name="connsiteX0" fmla="*/ 0 w 1066148"/>
              <a:gd name="connsiteY0" fmla="*/ 0 h 315914"/>
              <a:gd name="connsiteX1" fmla="*/ 1066148 w 1066148"/>
              <a:gd name="connsiteY1" fmla="*/ 0 h 315914"/>
              <a:gd name="connsiteX2" fmla="*/ 1035525 w 1066148"/>
              <a:gd name="connsiteY2" fmla="*/ 52713 h 315914"/>
              <a:gd name="connsiteX3" fmla="*/ 950915 w 1066148"/>
              <a:gd name="connsiteY3" fmla="*/ 198361 h 315914"/>
              <a:gd name="connsiteX4" fmla="*/ 750099 w 1066148"/>
              <a:gd name="connsiteY4" fmla="*/ 314650 h 315914"/>
              <a:gd name="connsiteX5" fmla="*/ 325732 w 1066148"/>
              <a:gd name="connsiteY5" fmla="*/ 315914 h 315914"/>
              <a:gd name="connsiteX6" fmla="*/ 127442 w 1066148"/>
              <a:gd name="connsiteY6" fmla="*/ 205945 h 315914"/>
              <a:gd name="connsiteX7" fmla="*/ 6985 w 1066148"/>
              <a:gd name="connsiteY7" fmla="*/ 11287 h 31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148" h="315914">
                <a:moveTo>
                  <a:pt x="0" y="0"/>
                </a:moveTo>
                <a:lnTo>
                  <a:pt x="1066148" y="0"/>
                </a:lnTo>
                <a:lnTo>
                  <a:pt x="1035525" y="52713"/>
                </a:lnTo>
                <a:cubicBezTo>
                  <a:pt x="950915" y="198361"/>
                  <a:pt x="950915" y="198361"/>
                  <a:pt x="950915" y="198361"/>
                </a:cubicBezTo>
                <a:cubicBezTo>
                  <a:pt x="909236" y="270410"/>
                  <a:pt x="833456" y="314650"/>
                  <a:pt x="750099" y="314650"/>
                </a:cubicBezTo>
                <a:cubicBezTo>
                  <a:pt x="325732" y="315914"/>
                  <a:pt x="325732" y="315914"/>
                  <a:pt x="325732" y="315914"/>
                </a:cubicBezTo>
                <a:cubicBezTo>
                  <a:pt x="244901" y="315914"/>
                  <a:pt x="170384" y="274202"/>
                  <a:pt x="127442" y="205945"/>
                </a:cubicBezTo>
                <a:cubicBezTo>
                  <a:pt x="58609" y="94712"/>
                  <a:pt x="24193" y="39096"/>
                  <a:pt x="6985" y="11287"/>
                </a:cubicBezTo>
                <a:close/>
              </a:path>
            </a:pathLst>
          </a:custGeom>
          <a:gradFill>
            <a:gsLst>
              <a:gs pos="0">
                <a:srgbClr val="0D5C97"/>
              </a:gs>
              <a:gs pos="100000">
                <a:srgbClr val="322CA3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019175" y="451485"/>
            <a:ext cx="319341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专线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TMS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系统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019175" y="1459230"/>
          <a:ext cx="9906000" cy="4358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675"/>
                <a:gridCol w="7426325"/>
              </a:tblGrid>
              <a:tr h="6813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模块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FEA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功能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FEAF00"/>
                    </a:solidFill>
                  </a:tcPr>
                </a:tc>
              </a:tr>
              <a:tr h="6127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系统首页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322CA3">
                        <a:alpha val="1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数据汇总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322CA3">
                        <a:alpha val="10000"/>
                      </a:srgbClr>
                    </a:solidFill>
                  </a:tcPr>
                </a:tc>
              </a:tr>
              <a:tr h="6127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订单管理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订单录入、订单导入、订单管理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</a:tr>
              <a:tr h="6127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运营管理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322CA3">
                        <a:alpha val="1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提货管理、送货管理、订单拆拼、派车计划、代收货款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322CA3">
                        <a:alpha val="10000"/>
                      </a:srgbClr>
                    </a:solidFill>
                  </a:tcPr>
                </a:tc>
              </a:tr>
              <a:tr h="6127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运营管理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提货管理、送货管理、订单拆拼、代收货款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</a:tr>
              <a:tr h="6127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在途管理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322CA3">
                        <a:alpha val="1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订单追踪、在途追踪、在途异常管理、货车定位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322CA3">
                        <a:alpha val="10000"/>
                      </a:srgbClr>
                    </a:solidFill>
                  </a:tcPr>
                </a:tc>
              </a:tr>
              <a:tr h="6127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回单管理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回单跟进、回单签收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29" grpId="0" bldLvl="0" animBg="1"/>
      <p:bldP spid="30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54348" y="1896515"/>
            <a:ext cx="2031403" cy="2030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9" name="Rectangle 28"/>
          <p:cNvSpPr/>
          <p:nvPr/>
        </p:nvSpPr>
        <p:spPr>
          <a:xfrm>
            <a:off x="5078494" y="1883658"/>
            <a:ext cx="2058027" cy="2030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0" name="Rectangle 29"/>
          <p:cNvSpPr/>
          <p:nvPr/>
        </p:nvSpPr>
        <p:spPr>
          <a:xfrm>
            <a:off x="9106622" y="1894658"/>
            <a:ext cx="2066204" cy="2030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2" name="任意多边形: 形状 31"/>
          <p:cNvSpPr/>
          <p:nvPr/>
        </p:nvSpPr>
        <p:spPr bwMode="auto">
          <a:xfrm>
            <a:off x="129037" y="1"/>
            <a:ext cx="1242564" cy="368188"/>
          </a:xfrm>
          <a:custGeom>
            <a:avLst/>
            <a:gdLst>
              <a:gd name="connsiteX0" fmla="*/ 0 w 1066148"/>
              <a:gd name="connsiteY0" fmla="*/ 0 h 315914"/>
              <a:gd name="connsiteX1" fmla="*/ 1066148 w 1066148"/>
              <a:gd name="connsiteY1" fmla="*/ 0 h 315914"/>
              <a:gd name="connsiteX2" fmla="*/ 1035525 w 1066148"/>
              <a:gd name="connsiteY2" fmla="*/ 52713 h 315914"/>
              <a:gd name="connsiteX3" fmla="*/ 950915 w 1066148"/>
              <a:gd name="connsiteY3" fmla="*/ 198361 h 315914"/>
              <a:gd name="connsiteX4" fmla="*/ 750099 w 1066148"/>
              <a:gd name="connsiteY4" fmla="*/ 314650 h 315914"/>
              <a:gd name="connsiteX5" fmla="*/ 325732 w 1066148"/>
              <a:gd name="connsiteY5" fmla="*/ 315914 h 315914"/>
              <a:gd name="connsiteX6" fmla="*/ 127442 w 1066148"/>
              <a:gd name="connsiteY6" fmla="*/ 205945 h 315914"/>
              <a:gd name="connsiteX7" fmla="*/ 6985 w 1066148"/>
              <a:gd name="connsiteY7" fmla="*/ 11287 h 31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148" h="315914">
                <a:moveTo>
                  <a:pt x="0" y="0"/>
                </a:moveTo>
                <a:lnTo>
                  <a:pt x="1066148" y="0"/>
                </a:lnTo>
                <a:lnTo>
                  <a:pt x="1035525" y="52713"/>
                </a:lnTo>
                <a:cubicBezTo>
                  <a:pt x="950915" y="198361"/>
                  <a:pt x="950915" y="198361"/>
                  <a:pt x="950915" y="198361"/>
                </a:cubicBezTo>
                <a:cubicBezTo>
                  <a:pt x="909236" y="270410"/>
                  <a:pt x="833456" y="314650"/>
                  <a:pt x="750099" y="314650"/>
                </a:cubicBezTo>
                <a:cubicBezTo>
                  <a:pt x="325732" y="315914"/>
                  <a:pt x="325732" y="315914"/>
                  <a:pt x="325732" y="315914"/>
                </a:cubicBezTo>
                <a:cubicBezTo>
                  <a:pt x="244901" y="315914"/>
                  <a:pt x="170384" y="274202"/>
                  <a:pt x="127442" y="205945"/>
                </a:cubicBezTo>
                <a:cubicBezTo>
                  <a:pt x="58609" y="94712"/>
                  <a:pt x="24193" y="39096"/>
                  <a:pt x="6985" y="11287"/>
                </a:cubicBezTo>
                <a:close/>
              </a:path>
            </a:pathLst>
          </a:custGeom>
          <a:gradFill>
            <a:gsLst>
              <a:gs pos="0">
                <a:srgbClr val="0D5C97"/>
              </a:gs>
              <a:gs pos="100000">
                <a:srgbClr val="322CA3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019175" y="451485"/>
            <a:ext cx="319341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专线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TMS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系统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019175" y="1459230"/>
          <a:ext cx="9906000" cy="4358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675"/>
                <a:gridCol w="7426325"/>
              </a:tblGrid>
              <a:tr h="6813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模块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FEA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功能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FEAF00"/>
                    </a:solidFill>
                  </a:tcPr>
                </a:tc>
              </a:tr>
              <a:tr h="6127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基础数据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322CA3">
                        <a:alpha val="1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客户管理、项目维护、线路维护、供应商管理、地址管理、车辆管理等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322CA3">
                        <a:alpha val="10000"/>
                      </a:srgbClr>
                    </a:solidFill>
                  </a:tcPr>
                </a:tc>
              </a:tr>
              <a:tr h="6127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合同价格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承运商合同价格管理、客户合同价格管理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</a:tr>
              <a:tr h="6127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成本管理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322CA3">
                        <a:alpha val="1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成本管理、成本追加审核、付款计划、付款审核、收款人管理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322CA3">
                        <a:alpha val="10000"/>
                      </a:srgbClr>
                    </a:solidFill>
                  </a:tcPr>
                </a:tc>
              </a:tr>
              <a:tr h="6127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收入管理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收入预估、收入管理、收入对账、对账单、收入开票、开票查询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</a:tr>
              <a:tr h="6127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财务管理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322CA3">
                        <a:alpha val="1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科目管理、公司账户、回款管理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322CA3">
                        <a:alpha val="10000"/>
                      </a:srgbClr>
                    </a:solidFill>
                  </a:tcPr>
                </a:tc>
              </a:tr>
              <a:tr h="6127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数据报表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客户分析、运输分析、财务分析、车辆分析、异常分析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29" grpId="0" bldLvl="0" animBg="1"/>
      <p:bldP spid="30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54348" y="1896515"/>
            <a:ext cx="2031403" cy="2030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9" name="Rectangle 28"/>
          <p:cNvSpPr/>
          <p:nvPr/>
        </p:nvSpPr>
        <p:spPr>
          <a:xfrm>
            <a:off x="5078494" y="1883658"/>
            <a:ext cx="2058027" cy="2030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0" name="Rectangle 29"/>
          <p:cNvSpPr/>
          <p:nvPr/>
        </p:nvSpPr>
        <p:spPr>
          <a:xfrm>
            <a:off x="9106622" y="1894658"/>
            <a:ext cx="2066204" cy="2030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2" name="任意多边形: 形状 31"/>
          <p:cNvSpPr/>
          <p:nvPr/>
        </p:nvSpPr>
        <p:spPr bwMode="auto">
          <a:xfrm>
            <a:off x="129037" y="1"/>
            <a:ext cx="1242564" cy="368188"/>
          </a:xfrm>
          <a:custGeom>
            <a:avLst/>
            <a:gdLst>
              <a:gd name="connsiteX0" fmla="*/ 0 w 1066148"/>
              <a:gd name="connsiteY0" fmla="*/ 0 h 315914"/>
              <a:gd name="connsiteX1" fmla="*/ 1066148 w 1066148"/>
              <a:gd name="connsiteY1" fmla="*/ 0 h 315914"/>
              <a:gd name="connsiteX2" fmla="*/ 1035525 w 1066148"/>
              <a:gd name="connsiteY2" fmla="*/ 52713 h 315914"/>
              <a:gd name="connsiteX3" fmla="*/ 950915 w 1066148"/>
              <a:gd name="connsiteY3" fmla="*/ 198361 h 315914"/>
              <a:gd name="connsiteX4" fmla="*/ 750099 w 1066148"/>
              <a:gd name="connsiteY4" fmla="*/ 314650 h 315914"/>
              <a:gd name="connsiteX5" fmla="*/ 325732 w 1066148"/>
              <a:gd name="connsiteY5" fmla="*/ 315914 h 315914"/>
              <a:gd name="connsiteX6" fmla="*/ 127442 w 1066148"/>
              <a:gd name="connsiteY6" fmla="*/ 205945 h 315914"/>
              <a:gd name="connsiteX7" fmla="*/ 6985 w 1066148"/>
              <a:gd name="connsiteY7" fmla="*/ 11287 h 31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148" h="315914">
                <a:moveTo>
                  <a:pt x="0" y="0"/>
                </a:moveTo>
                <a:lnTo>
                  <a:pt x="1066148" y="0"/>
                </a:lnTo>
                <a:lnTo>
                  <a:pt x="1035525" y="52713"/>
                </a:lnTo>
                <a:cubicBezTo>
                  <a:pt x="950915" y="198361"/>
                  <a:pt x="950915" y="198361"/>
                  <a:pt x="950915" y="198361"/>
                </a:cubicBezTo>
                <a:cubicBezTo>
                  <a:pt x="909236" y="270410"/>
                  <a:pt x="833456" y="314650"/>
                  <a:pt x="750099" y="314650"/>
                </a:cubicBezTo>
                <a:cubicBezTo>
                  <a:pt x="325732" y="315914"/>
                  <a:pt x="325732" y="315914"/>
                  <a:pt x="325732" y="315914"/>
                </a:cubicBezTo>
                <a:cubicBezTo>
                  <a:pt x="244901" y="315914"/>
                  <a:pt x="170384" y="274202"/>
                  <a:pt x="127442" y="205945"/>
                </a:cubicBezTo>
                <a:cubicBezTo>
                  <a:pt x="58609" y="94712"/>
                  <a:pt x="24193" y="39096"/>
                  <a:pt x="6985" y="11287"/>
                </a:cubicBezTo>
                <a:close/>
              </a:path>
            </a:pathLst>
          </a:custGeom>
          <a:gradFill>
            <a:gsLst>
              <a:gs pos="0">
                <a:srgbClr val="0D5C97"/>
              </a:gs>
              <a:gs pos="100000">
                <a:srgbClr val="322CA3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019175" y="451485"/>
            <a:ext cx="319341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网络货运平台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019175" y="1459230"/>
          <a:ext cx="9906000" cy="4358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675"/>
                <a:gridCol w="7426325"/>
              </a:tblGrid>
              <a:tr h="6813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模块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322CA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功能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322CA3"/>
                    </a:solidFill>
                  </a:tcPr>
                </a:tc>
              </a:tr>
              <a:tr h="6127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通用设置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322CA3">
                        <a:alpha val="1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消息中心、安全设置、角色权限、组织机构、企业认证、用户管理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322CA3">
                        <a:alpha val="10000"/>
                      </a:srgbClr>
                    </a:solidFill>
                  </a:tcPr>
                </a:tc>
              </a:tr>
              <a:tr h="6127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订单计划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新建计划、计划发运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</a:tr>
              <a:tr h="6127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运单管理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322CA3">
                        <a:alpha val="1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发布运单、运单管理、运输监控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322CA3">
                        <a:alpha val="10000"/>
                      </a:srgbClr>
                    </a:solidFill>
                  </a:tcPr>
                </a:tc>
              </a:tr>
              <a:tr h="6127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资源管理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客户管理、项目管理、车辆管理、提卸地址、保险配置、回单地址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</a:tr>
              <a:tr h="6127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支付管理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322CA3">
                        <a:alpha val="1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待支付、已付款、支付密码、余额管理、汇款单管理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322CA3">
                        <a:alpha val="10000"/>
                      </a:srgbClr>
                    </a:solidFill>
                  </a:tcPr>
                </a:tc>
              </a:tr>
              <a:tr h="6127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发票管理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发票申请、发票列表、发票抬头、寄送地址、补开发票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29" grpId="0" bldLvl="0" animBg="1"/>
      <p:bldP spid="30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54348" y="1896515"/>
            <a:ext cx="2031403" cy="2030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9" name="Rectangle 28"/>
          <p:cNvSpPr/>
          <p:nvPr/>
        </p:nvSpPr>
        <p:spPr>
          <a:xfrm>
            <a:off x="5078494" y="1883658"/>
            <a:ext cx="2058027" cy="2030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0" name="Rectangle 29"/>
          <p:cNvSpPr/>
          <p:nvPr/>
        </p:nvSpPr>
        <p:spPr>
          <a:xfrm>
            <a:off x="9106622" y="1894658"/>
            <a:ext cx="2066204" cy="2030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2" name="任意多边形: 形状 31"/>
          <p:cNvSpPr/>
          <p:nvPr/>
        </p:nvSpPr>
        <p:spPr bwMode="auto">
          <a:xfrm>
            <a:off x="129037" y="1"/>
            <a:ext cx="1242564" cy="368188"/>
          </a:xfrm>
          <a:custGeom>
            <a:avLst/>
            <a:gdLst>
              <a:gd name="connsiteX0" fmla="*/ 0 w 1066148"/>
              <a:gd name="connsiteY0" fmla="*/ 0 h 315914"/>
              <a:gd name="connsiteX1" fmla="*/ 1066148 w 1066148"/>
              <a:gd name="connsiteY1" fmla="*/ 0 h 315914"/>
              <a:gd name="connsiteX2" fmla="*/ 1035525 w 1066148"/>
              <a:gd name="connsiteY2" fmla="*/ 52713 h 315914"/>
              <a:gd name="connsiteX3" fmla="*/ 950915 w 1066148"/>
              <a:gd name="connsiteY3" fmla="*/ 198361 h 315914"/>
              <a:gd name="connsiteX4" fmla="*/ 750099 w 1066148"/>
              <a:gd name="connsiteY4" fmla="*/ 314650 h 315914"/>
              <a:gd name="connsiteX5" fmla="*/ 325732 w 1066148"/>
              <a:gd name="connsiteY5" fmla="*/ 315914 h 315914"/>
              <a:gd name="connsiteX6" fmla="*/ 127442 w 1066148"/>
              <a:gd name="connsiteY6" fmla="*/ 205945 h 315914"/>
              <a:gd name="connsiteX7" fmla="*/ 6985 w 1066148"/>
              <a:gd name="connsiteY7" fmla="*/ 11287 h 31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148" h="315914">
                <a:moveTo>
                  <a:pt x="0" y="0"/>
                </a:moveTo>
                <a:lnTo>
                  <a:pt x="1066148" y="0"/>
                </a:lnTo>
                <a:lnTo>
                  <a:pt x="1035525" y="52713"/>
                </a:lnTo>
                <a:cubicBezTo>
                  <a:pt x="950915" y="198361"/>
                  <a:pt x="950915" y="198361"/>
                  <a:pt x="950915" y="198361"/>
                </a:cubicBezTo>
                <a:cubicBezTo>
                  <a:pt x="909236" y="270410"/>
                  <a:pt x="833456" y="314650"/>
                  <a:pt x="750099" y="314650"/>
                </a:cubicBezTo>
                <a:cubicBezTo>
                  <a:pt x="325732" y="315914"/>
                  <a:pt x="325732" y="315914"/>
                  <a:pt x="325732" y="315914"/>
                </a:cubicBezTo>
                <a:cubicBezTo>
                  <a:pt x="244901" y="315914"/>
                  <a:pt x="170384" y="274202"/>
                  <a:pt x="127442" y="205945"/>
                </a:cubicBezTo>
                <a:cubicBezTo>
                  <a:pt x="58609" y="94712"/>
                  <a:pt x="24193" y="39096"/>
                  <a:pt x="6985" y="11287"/>
                </a:cubicBezTo>
                <a:close/>
              </a:path>
            </a:pathLst>
          </a:custGeom>
          <a:gradFill>
            <a:gsLst>
              <a:gs pos="0">
                <a:srgbClr val="0D5C97"/>
              </a:gs>
              <a:gs pos="100000">
                <a:srgbClr val="322CA3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019175" y="451485"/>
            <a:ext cx="319341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网络货运平台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019175" y="1459230"/>
          <a:ext cx="9906000" cy="4358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675"/>
                <a:gridCol w="7426325"/>
              </a:tblGrid>
              <a:tr h="6813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模块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322CA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功能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322CA3"/>
                    </a:solidFill>
                  </a:tcPr>
                </a:tc>
              </a:tr>
              <a:tr h="6127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开票管理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322CA3">
                        <a:alpha val="1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申请发票、服务开票、发票查询、开票统计、</a:t>
                      </a:r>
                      <a:r>
                        <a:rPr lang="en-US" altLang="zh-CN"/>
                        <a:t>ETC</a:t>
                      </a:r>
                      <a:r>
                        <a:rPr lang="zh-CN" altLang="en-US"/>
                        <a:t>开票、开票记录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322CA3">
                        <a:alpha val="10000"/>
                      </a:srgbClr>
                    </a:solidFill>
                  </a:tcPr>
                </a:tc>
              </a:tr>
              <a:tr h="6127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客服管理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资料资质审核、短信验证、意见反馈、新闻公告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</a:tr>
              <a:tr h="6127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油卡管理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322CA3">
                        <a:alpha val="1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油卡维护、油卡流水、油卡充值记录、油卡变更记录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322CA3">
                        <a:alpha val="10000"/>
                      </a:srgbClr>
                    </a:solidFill>
                  </a:tcPr>
                </a:tc>
              </a:tr>
              <a:tr h="6127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保险管理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保险配置、保险费率、投保管理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</a:tr>
              <a:tr h="6127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定位管理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322CA3">
                        <a:alpha val="1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定位服务、项目定位服务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322CA3">
                        <a:alpha val="10000"/>
                      </a:srgbClr>
                    </a:solidFill>
                  </a:tcPr>
                </a:tc>
              </a:tr>
              <a:tr h="6127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交易费率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通用服务费率和托运人服务费率配置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29" grpId="0" bldLvl="0" animBg="1"/>
      <p:bldP spid="30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54348" y="1896515"/>
            <a:ext cx="2031403" cy="2030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9" name="Rectangle 28"/>
          <p:cNvSpPr/>
          <p:nvPr/>
        </p:nvSpPr>
        <p:spPr>
          <a:xfrm>
            <a:off x="5078494" y="1883658"/>
            <a:ext cx="2058027" cy="2030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0" name="Rectangle 29"/>
          <p:cNvSpPr/>
          <p:nvPr/>
        </p:nvSpPr>
        <p:spPr>
          <a:xfrm>
            <a:off x="9106622" y="1894658"/>
            <a:ext cx="2066204" cy="2030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2" name="任意多边形: 形状 31"/>
          <p:cNvSpPr/>
          <p:nvPr/>
        </p:nvSpPr>
        <p:spPr bwMode="auto">
          <a:xfrm>
            <a:off x="129037" y="1"/>
            <a:ext cx="1242564" cy="368188"/>
          </a:xfrm>
          <a:custGeom>
            <a:avLst/>
            <a:gdLst>
              <a:gd name="connsiteX0" fmla="*/ 0 w 1066148"/>
              <a:gd name="connsiteY0" fmla="*/ 0 h 315914"/>
              <a:gd name="connsiteX1" fmla="*/ 1066148 w 1066148"/>
              <a:gd name="connsiteY1" fmla="*/ 0 h 315914"/>
              <a:gd name="connsiteX2" fmla="*/ 1035525 w 1066148"/>
              <a:gd name="connsiteY2" fmla="*/ 52713 h 315914"/>
              <a:gd name="connsiteX3" fmla="*/ 950915 w 1066148"/>
              <a:gd name="connsiteY3" fmla="*/ 198361 h 315914"/>
              <a:gd name="connsiteX4" fmla="*/ 750099 w 1066148"/>
              <a:gd name="connsiteY4" fmla="*/ 314650 h 315914"/>
              <a:gd name="connsiteX5" fmla="*/ 325732 w 1066148"/>
              <a:gd name="connsiteY5" fmla="*/ 315914 h 315914"/>
              <a:gd name="connsiteX6" fmla="*/ 127442 w 1066148"/>
              <a:gd name="connsiteY6" fmla="*/ 205945 h 315914"/>
              <a:gd name="connsiteX7" fmla="*/ 6985 w 1066148"/>
              <a:gd name="connsiteY7" fmla="*/ 11287 h 31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148" h="315914">
                <a:moveTo>
                  <a:pt x="0" y="0"/>
                </a:moveTo>
                <a:lnTo>
                  <a:pt x="1066148" y="0"/>
                </a:lnTo>
                <a:lnTo>
                  <a:pt x="1035525" y="52713"/>
                </a:lnTo>
                <a:cubicBezTo>
                  <a:pt x="950915" y="198361"/>
                  <a:pt x="950915" y="198361"/>
                  <a:pt x="950915" y="198361"/>
                </a:cubicBezTo>
                <a:cubicBezTo>
                  <a:pt x="909236" y="270410"/>
                  <a:pt x="833456" y="314650"/>
                  <a:pt x="750099" y="314650"/>
                </a:cubicBezTo>
                <a:cubicBezTo>
                  <a:pt x="325732" y="315914"/>
                  <a:pt x="325732" y="315914"/>
                  <a:pt x="325732" y="315914"/>
                </a:cubicBezTo>
                <a:cubicBezTo>
                  <a:pt x="244901" y="315914"/>
                  <a:pt x="170384" y="274202"/>
                  <a:pt x="127442" y="205945"/>
                </a:cubicBezTo>
                <a:cubicBezTo>
                  <a:pt x="58609" y="94712"/>
                  <a:pt x="24193" y="39096"/>
                  <a:pt x="6985" y="11287"/>
                </a:cubicBezTo>
                <a:close/>
              </a:path>
            </a:pathLst>
          </a:custGeom>
          <a:gradFill>
            <a:gsLst>
              <a:gs pos="0">
                <a:srgbClr val="0D5C97"/>
              </a:gs>
              <a:gs pos="100000">
                <a:srgbClr val="322CA3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019175" y="451485"/>
            <a:ext cx="319341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网络货运平台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019175" y="1459230"/>
          <a:ext cx="9906000" cy="4358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675"/>
                <a:gridCol w="7426325"/>
              </a:tblGrid>
              <a:tr h="6813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模块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322CA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功能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322CA3"/>
                    </a:solidFill>
                  </a:tcPr>
                </a:tc>
              </a:tr>
              <a:tr h="6127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支付中心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322CA3">
                        <a:alpha val="1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/>
                        <a:t>平台应收、运费应付、银行流水单、供应商设置、汇款单查询、企业账户余额查询、退款查询、异常支付管控</a:t>
                      </a:r>
                      <a:endParaRPr lang="en-US" altLang="zh-CN"/>
                    </a:p>
                  </a:txBody>
                  <a:tcPr anchor="ctr" anchorCtr="0">
                    <a:solidFill>
                      <a:srgbClr val="322CA3">
                        <a:alpha val="10000"/>
                      </a:srgbClr>
                    </a:solidFill>
                  </a:tcPr>
                </a:tc>
              </a:tr>
              <a:tr h="6127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订单查询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运单查询、车货匹配查询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</a:tr>
              <a:tr h="6127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车辆预警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322CA3">
                        <a:alpha val="1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车辆位置查询、车辆位置分布查询、定位日志、基站用户管理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322CA3">
                        <a:alpha val="10000"/>
                      </a:srgbClr>
                    </a:solidFill>
                  </a:tcPr>
                </a:tc>
              </a:tr>
              <a:tr h="6127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基础信息维护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公用数据、车辆</a:t>
                      </a:r>
                      <a:r>
                        <a:rPr lang="zh-CN" altLang="en-US" sz="1800">
                          <a:sym typeface="+mn-ea"/>
                        </a:rPr>
                        <a:t>基础数据</a:t>
                      </a:r>
                      <a:r>
                        <a:rPr lang="zh-CN" altLang="en-US"/>
                        <a:t>、货物基础数据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</a:tr>
              <a:tr h="6127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交易管理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322CA3">
                        <a:alpha val="1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车长匹配、装卸距离费用、装卸时间费用、里程单价规则、托运人服务管理、工作日志管理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322CA3">
                        <a:alpha val="10000"/>
                      </a:srgbClr>
                    </a:solidFill>
                  </a:tcPr>
                </a:tc>
              </a:tr>
              <a:tr h="6127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数据报表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运营报表、交易报表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29" grpId="0" bldLvl="0" animBg="1"/>
      <p:bldP spid="30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 bwMode="auto">
          <a:xfrm>
            <a:off x="589935" y="0"/>
            <a:ext cx="10358299" cy="723900"/>
          </a:xfrm>
          <a:custGeom>
            <a:avLst/>
            <a:gdLst>
              <a:gd name="connsiteX0" fmla="*/ 0 w 10358299"/>
              <a:gd name="connsiteY0" fmla="*/ 0 h 723900"/>
              <a:gd name="connsiteX1" fmla="*/ 9312092 w 10358299"/>
              <a:gd name="connsiteY1" fmla="*/ 0 h 723900"/>
              <a:gd name="connsiteX2" fmla="*/ 9477882 w 10358299"/>
              <a:gd name="connsiteY2" fmla="*/ 0 h 723900"/>
              <a:gd name="connsiteX3" fmla="*/ 10358299 w 10358299"/>
              <a:gd name="connsiteY3" fmla="*/ 723900 h 723900"/>
              <a:gd name="connsiteX4" fmla="*/ 0 w 10358299"/>
              <a:gd name="connsiteY4" fmla="*/ 7239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58299" h="723900">
                <a:moveTo>
                  <a:pt x="0" y="0"/>
                </a:moveTo>
                <a:lnTo>
                  <a:pt x="9312092" y="0"/>
                </a:lnTo>
                <a:lnTo>
                  <a:pt x="9477882" y="0"/>
                </a:lnTo>
                <a:lnTo>
                  <a:pt x="10358299" y="723900"/>
                </a:lnTo>
                <a:lnTo>
                  <a:pt x="0" y="723900"/>
                </a:lnTo>
                <a:close/>
              </a:path>
            </a:pathLst>
          </a:custGeom>
          <a:solidFill>
            <a:srgbClr val="322CA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5" name="任意多边形: 形状 4"/>
          <p:cNvSpPr/>
          <p:nvPr/>
        </p:nvSpPr>
        <p:spPr bwMode="auto">
          <a:xfrm flipV="1">
            <a:off x="589935" y="6134100"/>
            <a:ext cx="10358299" cy="723900"/>
          </a:xfrm>
          <a:custGeom>
            <a:avLst/>
            <a:gdLst>
              <a:gd name="connsiteX0" fmla="*/ 0 w 10358299"/>
              <a:gd name="connsiteY0" fmla="*/ 0 h 723900"/>
              <a:gd name="connsiteX1" fmla="*/ 9312092 w 10358299"/>
              <a:gd name="connsiteY1" fmla="*/ 0 h 723900"/>
              <a:gd name="connsiteX2" fmla="*/ 9477882 w 10358299"/>
              <a:gd name="connsiteY2" fmla="*/ 0 h 723900"/>
              <a:gd name="connsiteX3" fmla="*/ 10358299 w 10358299"/>
              <a:gd name="connsiteY3" fmla="*/ 723900 h 723900"/>
              <a:gd name="connsiteX4" fmla="*/ 0 w 10358299"/>
              <a:gd name="connsiteY4" fmla="*/ 7239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58299" h="723900">
                <a:moveTo>
                  <a:pt x="0" y="0"/>
                </a:moveTo>
                <a:lnTo>
                  <a:pt x="9312092" y="0"/>
                </a:lnTo>
                <a:lnTo>
                  <a:pt x="9477882" y="0"/>
                </a:lnTo>
                <a:lnTo>
                  <a:pt x="10358299" y="723900"/>
                </a:lnTo>
                <a:lnTo>
                  <a:pt x="0" y="723900"/>
                </a:lnTo>
                <a:close/>
              </a:path>
            </a:pathLst>
          </a:custGeom>
          <a:solidFill>
            <a:srgbClr val="322CA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13" name="任意多边形: 形状 12"/>
          <p:cNvSpPr/>
          <p:nvPr/>
        </p:nvSpPr>
        <p:spPr bwMode="auto">
          <a:xfrm>
            <a:off x="-3176" y="0"/>
            <a:ext cx="8403282" cy="6858000"/>
          </a:xfrm>
          <a:custGeom>
            <a:avLst/>
            <a:gdLst>
              <a:gd name="connsiteX0" fmla="*/ 0 w 8403282"/>
              <a:gd name="connsiteY0" fmla="*/ 0 h 6858000"/>
              <a:gd name="connsiteX1" fmla="*/ 1 w 8403282"/>
              <a:gd name="connsiteY1" fmla="*/ 0 h 6858000"/>
              <a:gd name="connsiteX2" fmla="*/ 1779249 w 8403282"/>
              <a:gd name="connsiteY2" fmla="*/ 0 h 6858000"/>
              <a:gd name="connsiteX3" fmla="*/ 2675804 w 8403282"/>
              <a:gd name="connsiteY3" fmla="*/ 0 h 6858000"/>
              <a:gd name="connsiteX4" fmla="*/ 8403282 w 8403282"/>
              <a:gd name="connsiteY4" fmla="*/ 6858000 h 6858000"/>
              <a:gd name="connsiteX5" fmla="*/ 7506727 w 8403282"/>
              <a:gd name="connsiteY5" fmla="*/ 6858000 h 6858000"/>
              <a:gd name="connsiteX6" fmla="*/ 4659444 w 8403282"/>
              <a:gd name="connsiteY6" fmla="*/ 6858000 h 6858000"/>
              <a:gd name="connsiteX7" fmla="*/ 4320954 w 8403282"/>
              <a:gd name="connsiteY7" fmla="*/ 6858000 h 6858000"/>
              <a:gd name="connsiteX8" fmla="*/ 3762889 w 8403282"/>
              <a:gd name="connsiteY8" fmla="*/ 6858000 h 6858000"/>
              <a:gd name="connsiteX9" fmla="*/ 3424399 w 8403282"/>
              <a:gd name="connsiteY9" fmla="*/ 6858000 h 6858000"/>
              <a:gd name="connsiteX10" fmla="*/ 577116 w 8403282"/>
              <a:gd name="connsiteY10" fmla="*/ 6858000 h 6858000"/>
              <a:gd name="connsiteX11" fmla="*/ 0 w 840328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403282" h="6858000">
                <a:moveTo>
                  <a:pt x="0" y="0"/>
                </a:moveTo>
                <a:lnTo>
                  <a:pt x="1" y="0"/>
                </a:lnTo>
                <a:lnTo>
                  <a:pt x="1779249" y="0"/>
                </a:lnTo>
                <a:lnTo>
                  <a:pt x="2675804" y="0"/>
                </a:lnTo>
                <a:lnTo>
                  <a:pt x="8403282" y="6858000"/>
                </a:lnTo>
                <a:lnTo>
                  <a:pt x="7506727" y="6858000"/>
                </a:lnTo>
                <a:lnTo>
                  <a:pt x="4659444" y="6858000"/>
                </a:lnTo>
                <a:lnTo>
                  <a:pt x="4320954" y="6858000"/>
                </a:lnTo>
                <a:lnTo>
                  <a:pt x="3762889" y="6858000"/>
                </a:lnTo>
                <a:lnTo>
                  <a:pt x="3424399" y="6858000"/>
                </a:lnTo>
                <a:lnTo>
                  <a:pt x="577116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1" cstate="screen"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20" name="任意多边形: 形状 19"/>
          <p:cNvSpPr/>
          <p:nvPr/>
        </p:nvSpPr>
        <p:spPr bwMode="auto">
          <a:xfrm flipH="1">
            <a:off x="1" y="0"/>
            <a:ext cx="7441281" cy="6858000"/>
          </a:xfrm>
          <a:custGeom>
            <a:avLst/>
            <a:gdLst>
              <a:gd name="connsiteX0" fmla="*/ 2254590 w 7441281"/>
              <a:gd name="connsiteY0" fmla="*/ 0 h 6858000"/>
              <a:gd name="connsiteX1" fmla="*/ 1796787 w 7441281"/>
              <a:gd name="connsiteY1" fmla="*/ 0 h 6858000"/>
              <a:gd name="connsiteX2" fmla="*/ 1568324 w 7441281"/>
              <a:gd name="connsiteY2" fmla="*/ 0 h 6858000"/>
              <a:gd name="connsiteX3" fmla="*/ 1144069 w 7441281"/>
              <a:gd name="connsiteY3" fmla="*/ 0 h 6858000"/>
              <a:gd name="connsiteX4" fmla="*/ 1110521 w 7441281"/>
              <a:gd name="connsiteY4" fmla="*/ 0 h 6858000"/>
              <a:gd name="connsiteX5" fmla="*/ 686266 w 7441281"/>
              <a:gd name="connsiteY5" fmla="*/ 0 h 6858000"/>
              <a:gd name="connsiteX6" fmla="*/ 457803 w 7441281"/>
              <a:gd name="connsiteY6" fmla="*/ 0 h 6858000"/>
              <a:gd name="connsiteX7" fmla="*/ 0 w 7441281"/>
              <a:gd name="connsiteY7" fmla="*/ 0 h 6858000"/>
              <a:gd name="connsiteX8" fmla="*/ 5727478 w 7441281"/>
              <a:gd name="connsiteY8" fmla="*/ 6858000 h 6858000"/>
              <a:gd name="connsiteX9" fmla="*/ 6185281 w 7441281"/>
              <a:gd name="connsiteY9" fmla="*/ 6858000 h 6858000"/>
              <a:gd name="connsiteX10" fmla="*/ 6413744 w 7441281"/>
              <a:gd name="connsiteY10" fmla="*/ 6858000 h 6858000"/>
              <a:gd name="connsiteX11" fmla="*/ 6837999 w 7441281"/>
              <a:gd name="connsiteY11" fmla="*/ 6858000 h 6858000"/>
              <a:gd name="connsiteX12" fmla="*/ 6871547 w 7441281"/>
              <a:gd name="connsiteY12" fmla="*/ 6858000 h 6858000"/>
              <a:gd name="connsiteX13" fmla="*/ 7295802 w 7441281"/>
              <a:gd name="connsiteY13" fmla="*/ 6858000 h 6858000"/>
              <a:gd name="connsiteX14" fmla="*/ 7441281 w 7441281"/>
              <a:gd name="connsiteY14" fmla="*/ 6858000 h 6858000"/>
              <a:gd name="connsiteX15" fmla="*/ 7441281 w 7441281"/>
              <a:gd name="connsiteY15" fmla="*/ 62104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441281" h="6858000">
                <a:moveTo>
                  <a:pt x="2254590" y="0"/>
                </a:moveTo>
                <a:lnTo>
                  <a:pt x="1796787" y="0"/>
                </a:lnTo>
                <a:lnTo>
                  <a:pt x="1568324" y="0"/>
                </a:lnTo>
                <a:lnTo>
                  <a:pt x="1144069" y="0"/>
                </a:lnTo>
                <a:lnTo>
                  <a:pt x="1110521" y="0"/>
                </a:lnTo>
                <a:lnTo>
                  <a:pt x="686266" y="0"/>
                </a:lnTo>
                <a:lnTo>
                  <a:pt x="457803" y="0"/>
                </a:lnTo>
                <a:lnTo>
                  <a:pt x="0" y="0"/>
                </a:lnTo>
                <a:lnTo>
                  <a:pt x="5727478" y="6858000"/>
                </a:lnTo>
                <a:lnTo>
                  <a:pt x="6185281" y="6858000"/>
                </a:lnTo>
                <a:lnTo>
                  <a:pt x="6413744" y="6858000"/>
                </a:lnTo>
                <a:lnTo>
                  <a:pt x="6837999" y="6858000"/>
                </a:lnTo>
                <a:lnTo>
                  <a:pt x="6871547" y="6858000"/>
                </a:lnTo>
                <a:lnTo>
                  <a:pt x="7295802" y="6858000"/>
                </a:lnTo>
                <a:lnTo>
                  <a:pt x="7441281" y="6858000"/>
                </a:lnTo>
                <a:lnTo>
                  <a:pt x="7441281" y="6210470"/>
                </a:lnTo>
                <a:close/>
              </a:path>
            </a:pathLst>
          </a:custGeom>
          <a:gradFill>
            <a:gsLst>
              <a:gs pos="0">
                <a:srgbClr val="0D5C97"/>
              </a:gs>
              <a:gs pos="100000">
                <a:srgbClr val="322CA3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任意多边形: 形状 22"/>
          <p:cNvSpPr/>
          <p:nvPr/>
        </p:nvSpPr>
        <p:spPr bwMode="auto">
          <a:xfrm>
            <a:off x="-3176" y="3371327"/>
            <a:ext cx="2911904" cy="3486672"/>
          </a:xfrm>
          <a:custGeom>
            <a:avLst/>
            <a:gdLst>
              <a:gd name="connsiteX0" fmla="*/ 0 w 2911904"/>
              <a:gd name="connsiteY0" fmla="*/ 0 h 3486672"/>
              <a:gd name="connsiteX1" fmla="*/ 2911904 w 2911904"/>
              <a:gd name="connsiteY1" fmla="*/ 3486672 h 3486672"/>
              <a:gd name="connsiteX2" fmla="*/ 1046102 w 2911904"/>
              <a:gd name="connsiteY2" fmla="*/ 3486672 h 3486672"/>
              <a:gd name="connsiteX3" fmla="*/ 0 w 2911904"/>
              <a:gd name="connsiteY3" fmla="*/ 2234085 h 348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1904" h="3486672">
                <a:moveTo>
                  <a:pt x="0" y="0"/>
                </a:moveTo>
                <a:lnTo>
                  <a:pt x="2911904" y="3486672"/>
                </a:lnTo>
                <a:lnTo>
                  <a:pt x="1046102" y="3486672"/>
                </a:lnTo>
                <a:lnTo>
                  <a:pt x="0" y="2234085"/>
                </a:lnTo>
                <a:close/>
              </a:path>
            </a:pathLst>
          </a:custGeom>
          <a:solidFill>
            <a:srgbClr val="FF950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 rot="18676316">
            <a:off x="1205912" y="2565495"/>
            <a:ext cx="5216150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66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CONTENTS</a:t>
            </a:r>
            <a:endParaRPr lang="zh-CN" altLang="en-US" sz="66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7788275" y="1412875"/>
            <a:ext cx="3561086" cy="687743"/>
            <a:chOff x="1934831" y="2352404"/>
            <a:chExt cx="4089651" cy="687743"/>
          </a:xfrm>
        </p:grpSpPr>
        <p:sp>
          <p:nvSpPr>
            <p:cNvPr id="26" name="文本框 25"/>
            <p:cNvSpPr txBox="1"/>
            <p:nvPr/>
          </p:nvSpPr>
          <p:spPr>
            <a:xfrm>
              <a:off x="1934831" y="2352404"/>
              <a:ext cx="3086121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en-US" altLang="zh-CN" sz="2800" b="1" dirty="0">
                  <a:latin typeface="Century Gothic" panose="020B0502020202020204" pitchFamily="34" charset="0"/>
                  <a:ea typeface="微软雅黑" panose="020B0503020204020204" pitchFamily="34" charset="-122"/>
                </a:rPr>
                <a:t>01. </a:t>
              </a:r>
              <a:r>
                <a:rPr lang="zh-CN" altLang="en-US" sz="2800" b="1" dirty="0">
                  <a:latin typeface="Century Gothic" panose="020B0502020202020204" pitchFamily="34" charset="0"/>
                  <a:ea typeface="微软雅黑" panose="020B0503020204020204" pitchFamily="34" charset="-122"/>
                </a:rPr>
                <a:t>项目概述</a:t>
              </a:r>
              <a:endParaRPr lang="zh-CN" altLang="en-US" sz="2800" b="1" dirty="0">
                <a:latin typeface="Century Gothic" panose="020B0502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934831" y="2826152"/>
              <a:ext cx="4089651" cy="213995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788275" y="2486191"/>
            <a:ext cx="3561086" cy="687743"/>
            <a:chOff x="1934831" y="2352404"/>
            <a:chExt cx="4089651" cy="687743"/>
          </a:xfrm>
        </p:grpSpPr>
        <p:sp>
          <p:nvSpPr>
            <p:cNvPr id="29" name="文本框 28"/>
            <p:cNvSpPr txBox="1"/>
            <p:nvPr/>
          </p:nvSpPr>
          <p:spPr>
            <a:xfrm>
              <a:off x="1934831" y="2352404"/>
              <a:ext cx="3086121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en-US" altLang="zh-CN" sz="2800" b="1" dirty="0">
                  <a:latin typeface="Century Gothic" panose="020B0502020202020204" pitchFamily="34" charset="0"/>
                  <a:ea typeface="微软雅黑" panose="020B0503020204020204" pitchFamily="34" charset="-122"/>
                </a:rPr>
                <a:t>02. </a:t>
              </a:r>
              <a:r>
                <a:rPr lang="zh-CN" altLang="en-US" sz="2800" b="1" dirty="0">
                  <a:latin typeface="Century Gothic" panose="020B0502020202020204" pitchFamily="34" charset="0"/>
                  <a:ea typeface="微软雅黑" panose="020B0503020204020204" pitchFamily="34" charset="-122"/>
                </a:rPr>
                <a:t>项目架构</a:t>
              </a:r>
              <a:endParaRPr lang="zh-CN" altLang="en-US" sz="2800" b="1" dirty="0">
                <a:latin typeface="Century Gothic" panose="020B0502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934831" y="2826152"/>
              <a:ext cx="4089651" cy="213995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788275" y="3559507"/>
            <a:ext cx="3561086" cy="687743"/>
            <a:chOff x="1934831" y="2352404"/>
            <a:chExt cx="4089651" cy="687743"/>
          </a:xfrm>
        </p:grpSpPr>
        <p:sp>
          <p:nvSpPr>
            <p:cNvPr id="32" name="文本框 31"/>
            <p:cNvSpPr txBox="1"/>
            <p:nvPr/>
          </p:nvSpPr>
          <p:spPr>
            <a:xfrm>
              <a:off x="1934831" y="2352404"/>
              <a:ext cx="3086121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en-US" altLang="zh-CN" sz="2800" b="1" dirty="0">
                  <a:latin typeface="Century Gothic" panose="020B0502020202020204" pitchFamily="34" charset="0"/>
                  <a:ea typeface="微软雅黑" panose="020B0503020204020204" pitchFamily="34" charset="-122"/>
                </a:rPr>
                <a:t>03. </a:t>
              </a:r>
              <a:r>
                <a:rPr lang="zh-CN" altLang="en-US" sz="2800" b="1" dirty="0">
                  <a:latin typeface="Century Gothic" panose="020B0502020202020204" pitchFamily="34" charset="0"/>
                  <a:ea typeface="微软雅黑" panose="020B0503020204020204" pitchFamily="34" charset="-122"/>
                </a:rPr>
                <a:t>需求功能</a:t>
              </a:r>
              <a:endParaRPr lang="zh-CN" altLang="en-US" sz="2800" b="1" dirty="0">
                <a:latin typeface="Century Gothic" panose="020B0502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934831" y="2826152"/>
              <a:ext cx="4089651" cy="213995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788275" y="4632823"/>
            <a:ext cx="3561086" cy="687743"/>
            <a:chOff x="1934831" y="2352404"/>
            <a:chExt cx="4089651" cy="687743"/>
          </a:xfrm>
        </p:grpSpPr>
        <p:sp>
          <p:nvSpPr>
            <p:cNvPr id="35" name="文本框 34"/>
            <p:cNvSpPr txBox="1"/>
            <p:nvPr/>
          </p:nvSpPr>
          <p:spPr>
            <a:xfrm>
              <a:off x="1934831" y="2352404"/>
              <a:ext cx="3086121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en-US" altLang="zh-CN" sz="2800" b="1" dirty="0">
                  <a:latin typeface="Century Gothic" panose="020B0502020202020204" pitchFamily="34" charset="0"/>
                  <a:ea typeface="微软雅黑" panose="020B0503020204020204" pitchFamily="34" charset="-122"/>
                </a:rPr>
                <a:t>04. </a:t>
              </a:r>
              <a:r>
                <a:rPr lang="zh-CN" altLang="en-US" sz="2800" b="1" dirty="0">
                  <a:latin typeface="Century Gothic" panose="020B0502020202020204" pitchFamily="34" charset="0"/>
                  <a:ea typeface="微软雅黑" panose="020B0503020204020204" pitchFamily="34" charset="-122"/>
                </a:rPr>
                <a:t>实施计划</a:t>
              </a:r>
              <a:endParaRPr lang="zh-CN" altLang="en-US" sz="2800" b="1" dirty="0">
                <a:latin typeface="Century Gothic" panose="020B0502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934831" y="2826152"/>
              <a:ext cx="4089651" cy="213995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54348" y="1896515"/>
            <a:ext cx="2031403" cy="2030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9" name="Rectangle 28"/>
          <p:cNvSpPr/>
          <p:nvPr/>
        </p:nvSpPr>
        <p:spPr>
          <a:xfrm>
            <a:off x="5078494" y="1883658"/>
            <a:ext cx="2058027" cy="2030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0" name="Rectangle 29"/>
          <p:cNvSpPr/>
          <p:nvPr/>
        </p:nvSpPr>
        <p:spPr>
          <a:xfrm>
            <a:off x="9106622" y="1894658"/>
            <a:ext cx="2066204" cy="2030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2" name="任意多边形: 形状 31"/>
          <p:cNvSpPr/>
          <p:nvPr/>
        </p:nvSpPr>
        <p:spPr bwMode="auto">
          <a:xfrm>
            <a:off x="129037" y="1"/>
            <a:ext cx="1242564" cy="368188"/>
          </a:xfrm>
          <a:custGeom>
            <a:avLst/>
            <a:gdLst>
              <a:gd name="connsiteX0" fmla="*/ 0 w 1066148"/>
              <a:gd name="connsiteY0" fmla="*/ 0 h 315914"/>
              <a:gd name="connsiteX1" fmla="*/ 1066148 w 1066148"/>
              <a:gd name="connsiteY1" fmla="*/ 0 h 315914"/>
              <a:gd name="connsiteX2" fmla="*/ 1035525 w 1066148"/>
              <a:gd name="connsiteY2" fmla="*/ 52713 h 315914"/>
              <a:gd name="connsiteX3" fmla="*/ 950915 w 1066148"/>
              <a:gd name="connsiteY3" fmla="*/ 198361 h 315914"/>
              <a:gd name="connsiteX4" fmla="*/ 750099 w 1066148"/>
              <a:gd name="connsiteY4" fmla="*/ 314650 h 315914"/>
              <a:gd name="connsiteX5" fmla="*/ 325732 w 1066148"/>
              <a:gd name="connsiteY5" fmla="*/ 315914 h 315914"/>
              <a:gd name="connsiteX6" fmla="*/ 127442 w 1066148"/>
              <a:gd name="connsiteY6" fmla="*/ 205945 h 315914"/>
              <a:gd name="connsiteX7" fmla="*/ 6985 w 1066148"/>
              <a:gd name="connsiteY7" fmla="*/ 11287 h 31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148" h="315914">
                <a:moveTo>
                  <a:pt x="0" y="0"/>
                </a:moveTo>
                <a:lnTo>
                  <a:pt x="1066148" y="0"/>
                </a:lnTo>
                <a:lnTo>
                  <a:pt x="1035525" y="52713"/>
                </a:lnTo>
                <a:cubicBezTo>
                  <a:pt x="950915" y="198361"/>
                  <a:pt x="950915" y="198361"/>
                  <a:pt x="950915" y="198361"/>
                </a:cubicBezTo>
                <a:cubicBezTo>
                  <a:pt x="909236" y="270410"/>
                  <a:pt x="833456" y="314650"/>
                  <a:pt x="750099" y="314650"/>
                </a:cubicBezTo>
                <a:cubicBezTo>
                  <a:pt x="325732" y="315914"/>
                  <a:pt x="325732" y="315914"/>
                  <a:pt x="325732" y="315914"/>
                </a:cubicBezTo>
                <a:cubicBezTo>
                  <a:pt x="244901" y="315914"/>
                  <a:pt x="170384" y="274202"/>
                  <a:pt x="127442" y="205945"/>
                </a:cubicBezTo>
                <a:cubicBezTo>
                  <a:pt x="58609" y="94712"/>
                  <a:pt x="24193" y="39096"/>
                  <a:pt x="6985" y="11287"/>
                </a:cubicBezTo>
                <a:close/>
              </a:path>
            </a:pathLst>
          </a:custGeom>
          <a:gradFill>
            <a:gsLst>
              <a:gs pos="0">
                <a:srgbClr val="0D5C97"/>
              </a:gs>
              <a:gs pos="100000">
                <a:srgbClr val="322CA3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019175" y="451485"/>
            <a:ext cx="319341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司机移动客户端</a:t>
            </a:r>
            <a:endParaRPr lang="zh-CN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019175" y="1459230"/>
          <a:ext cx="9906000" cy="4358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675"/>
                <a:gridCol w="7426325"/>
              </a:tblGrid>
              <a:tr h="6813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模块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FEA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功能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FEAF00"/>
                    </a:solidFill>
                  </a:tcPr>
                </a:tc>
              </a:tr>
              <a:tr h="6127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首页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322CA3">
                        <a:alpha val="1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待成交运单、消息、轮播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322CA3">
                        <a:alpha val="10000"/>
                      </a:srgbClr>
                    </a:solidFill>
                  </a:tcPr>
                </a:tc>
              </a:tr>
              <a:tr h="6127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运单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在线接单、提货管理、在途位置、送货管理、回单管理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</a:tr>
              <a:tr h="6127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我的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322CA3">
                        <a:alpha val="1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账号登录、密码维护、车辆管理、司机管理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322CA3">
                        <a:alpha val="10000"/>
                      </a:srgbClr>
                    </a:solidFill>
                  </a:tcPr>
                </a:tc>
              </a:tr>
              <a:tr h="6127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收款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银行卡管理、油卡管理、收款管理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29" grpId="0" bldLvl="0" animBg="1"/>
      <p:bldP spid="30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: 形状 19"/>
          <p:cNvSpPr/>
          <p:nvPr/>
        </p:nvSpPr>
        <p:spPr>
          <a:xfrm>
            <a:off x="1117944" y="2176825"/>
            <a:ext cx="3536748" cy="3536748"/>
          </a:xfrm>
          <a:custGeom>
            <a:avLst/>
            <a:gdLst>
              <a:gd name="connsiteX0" fmla="*/ 1768374 w 3536748"/>
              <a:gd name="connsiteY0" fmla="*/ 0 h 3536748"/>
              <a:gd name="connsiteX1" fmla="*/ 3536748 w 3536748"/>
              <a:gd name="connsiteY1" fmla="*/ 1768374 h 3536748"/>
              <a:gd name="connsiteX2" fmla="*/ 1768374 w 3536748"/>
              <a:gd name="connsiteY2" fmla="*/ 3536748 h 3536748"/>
              <a:gd name="connsiteX3" fmla="*/ 0 w 3536748"/>
              <a:gd name="connsiteY3" fmla="*/ 1768374 h 3536748"/>
              <a:gd name="connsiteX4" fmla="*/ 1768374 w 3536748"/>
              <a:gd name="connsiteY4" fmla="*/ 0 h 3536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6748" h="3536748">
                <a:moveTo>
                  <a:pt x="1768374" y="0"/>
                </a:moveTo>
                <a:cubicBezTo>
                  <a:pt x="2745021" y="0"/>
                  <a:pt x="3536748" y="791727"/>
                  <a:pt x="3536748" y="1768374"/>
                </a:cubicBezTo>
                <a:cubicBezTo>
                  <a:pt x="3536748" y="2745021"/>
                  <a:pt x="2745021" y="3536748"/>
                  <a:pt x="1768374" y="3536748"/>
                </a:cubicBezTo>
                <a:cubicBezTo>
                  <a:pt x="791727" y="3536748"/>
                  <a:pt x="0" y="2745021"/>
                  <a:pt x="0" y="1768374"/>
                </a:cubicBezTo>
                <a:cubicBezTo>
                  <a:pt x="0" y="791727"/>
                  <a:pt x="791727" y="0"/>
                  <a:pt x="1768374" y="0"/>
                </a:cubicBezTo>
                <a:close/>
              </a:path>
            </a:pathLst>
          </a:custGeom>
          <a:blipFill>
            <a:blip r:embed="rId1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5118749" y="2149117"/>
            <a:ext cx="6236225" cy="1243883"/>
            <a:chOff x="1934830" y="2352404"/>
            <a:chExt cx="6236225" cy="1243883"/>
          </a:xfrm>
        </p:grpSpPr>
        <p:sp>
          <p:nvSpPr>
            <p:cNvPr id="7" name="文本框 6"/>
            <p:cNvSpPr txBox="1"/>
            <p:nvPr/>
          </p:nvSpPr>
          <p:spPr>
            <a:xfrm>
              <a:off x="1934830" y="2352404"/>
              <a:ext cx="222377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大数据汇总分析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934830" y="2786027"/>
              <a:ext cx="6236225" cy="81026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30000"/>
                </a:lnSpc>
                <a:defRPr/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通过采集专线联盟平台、专线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TMS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系统、网络货运平台的数据信息，形成大数据汇总图表。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生成联盟用户营收、专线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TMS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用户营收、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客户分析、订单分析、运输分析、财务分析、车辆分析等数据统计图表，及专题图表和大屏图表等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200648" y="3864428"/>
            <a:ext cx="5900728" cy="1849146"/>
            <a:chOff x="5200648" y="3752850"/>
            <a:chExt cx="5333316" cy="1811046"/>
          </a:xfrm>
        </p:grpSpPr>
        <p:sp>
          <p:nvSpPr>
            <p:cNvPr id="46" name="矩形 45"/>
            <p:cNvSpPr/>
            <p:nvPr/>
          </p:nvSpPr>
          <p:spPr>
            <a:xfrm>
              <a:off x="5200648" y="4683608"/>
              <a:ext cx="367422" cy="8802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5652093" y="4995289"/>
              <a:ext cx="367422" cy="568607"/>
            </a:xfrm>
            <a:prstGeom prst="rect">
              <a:avLst/>
            </a:prstGeom>
            <a:solidFill>
              <a:srgbClr val="322C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6103538" y="4199742"/>
              <a:ext cx="367422" cy="136415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6554983" y="4506927"/>
              <a:ext cx="367422" cy="1056969"/>
            </a:xfrm>
            <a:prstGeom prst="rect">
              <a:avLst/>
            </a:prstGeom>
            <a:solidFill>
              <a:srgbClr val="322C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7006428" y="5227546"/>
              <a:ext cx="367422" cy="3363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7457873" y="3752850"/>
              <a:ext cx="367422" cy="1811046"/>
            </a:xfrm>
            <a:prstGeom prst="rect">
              <a:avLst/>
            </a:prstGeom>
            <a:solidFill>
              <a:srgbClr val="322C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7909318" y="4858870"/>
              <a:ext cx="367422" cy="70502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8360763" y="4995288"/>
              <a:ext cx="367422" cy="568607"/>
            </a:xfrm>
            <a:prstGeom prst="rect">
              <a:avLst/>
            </a:prstGeom>
            <a:solidFill>
              <a:srgbClr val="322C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8812208" y="4683608"/>
              <a:ext cx="367422" cy="8802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9263653" y="4995289"/>
              <a:ext cx="367422" cy="568607"/>
            </a:xfrm>
            <a:prstGeom prst="rect">
              <a:avLst/>
            </a:prstGeom>
            <a:solidFill>
              <a:srgbClr val="322C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9715098" y="4199742"/>
              <a:ext cx="367422" cy="136415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10166542" y="4683608"/>
              <a:ext cx="367422" cy="880288"/>
            </a:xfrm>
            <a:prstGeom prst="rect">
              <a:avLst/>
            </a:prstGeom>
            <a:solidFill>
              <a:srgbClr val="322C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9" name="任意多边形: 形状 18"/>
          <p:cNvSpPr/>
          <p:nvPr/>
        </p:nvSpPr>
        <p:spPr bwMode="auto">
          <a:xfrm>
            <a:off x="129037" y="1"/>
            <a:ext cx="1242564" cy="368188"/>
          </a:xfrm>
          <a:custGeom>
            <a:avLst/>
            <a:gdLst>
              <a:gd name="connsiteX0" fmla="*/ 0 w 1066148"/>
              <a:gd name="connsiteY0" fmla="*/ 0 h 315914"/>
              <a:gd name="connsiteX1" fmla="*/ 1066148 w 1066148"/>
              <a:gd name="connsiteY1" fmla="*/ 0 h 315914"/>
              <a:gd name="connsiteX2" fmla="*/ 1035525 w 1066148"/>
              <a:gd name="connsiteY2" fmla="*/ 52713 h 315914"/>
              <a:gd name="connsiteX3" fmla="*/ 950915 w 1066148"/>
              <a:gd name="connsiteY3" fmla="*/ 198361 h 315914"/>
              <a:gd name="connsiteX4" fmla="*/ 750099 w 1066148"/>
              <a:gd name="connsiteY4" fmla="*/ 314650 h 315914"/>
              <a:gd name="connsiteX5" fmla="*/ 325732 w 1066148"/>
              <a:gd name="connsiteY5" fmla="*/ 315914 h 315914"/>
              <a:gd name="connsiteX6" fmla="*/ 127442 w 1066148"/>
              <a:gd name="connsiteY6" fmla="*/ 205945 h 315914"/>
              <a:gd name="connsiteX7" fmla="*/ 6985 w 1066148"/>
              <a:gd name="connsiteY7" fmla="*/ 11287 h 31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148" h="315914">
                <a:moveTo>
                  <a:pt x="0" y="0"/>
                </a:moveTo>
                <a:lnTo>
                  <a:pt x="1066148" y="0"/>
                </a:lnTo>
                <a:lnTo>
                  <a:pt x="1035525" y="52713"/>
                </a:lnTo>
                <a:cubicBezTo>
                  <a:pt x="950915" y="198361"/>
                  <a:pt x="950915" y="198361"/>
                  <a:pt x="950915" y="198361"/>
                </a:cubicBezTo>
                <a:cubicBezTo>
                  <a:pt x="909236" y="270410"/>
                  <a:pt x="833456" y="314650"/>
                  <a:pt x="750099" y="314650"/>
                </a:cubicBezTo>
                <a:cubicBezTo>
                  <a:pt x="325732" y="315914"/>
                  <a:pt x="325732" y="315914"/>
                  <a:pt x="325732" y="315914"/>
                </a:cubicBezTo>
                <a:cubicBezTo>
                  <a:pt x="244901" y="315914"/>
                  <a:pt x="170384" y="274202"/>
                  <a:pt x="127442" y="205945"/>
                </a:cubicBezTo>
                <a:cubicBezTo>
                  <a:pt x="58609" y="94712"/>
                  <a:pt x="24193" y="39096"/>
                  <a:pt x="6985" y="11287"/>
                </a:cubicBezTo>
                <a:close/>
              </a:path>
            </a:pathLst>
          </a:custGeom>
          <a:gradFill>
            <a:gsLst>
              <a:gs pos="0">
                <a:srgbClr val="0D5C97"/>
              </a:gs>
              <a:gs pos="100000">
                <a:srgbClr val="322CA3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019175" y="451485"/>
            <a:ext cx="287972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总部分析平台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任意多边形: 形状 66"/>
          <p:cNvSpPr/>
          <p:nvPr/>
        </p:nvSpPr>
        <p:spPr bwMode="auto">
          <a:xfrm>
            <a:off x="9963063" y="6282999"/>
            <a:ext cx="2228937" cy="582256"/>
          </a:xfrm>
          <a:custGeom>
            <a:avLst/>
            <a:gdLst>
              <a:gd name="connsiteX0" fmla="*/ 0 w 2228937"/>
              <a:gd name="connsiteY0" fmla="*/ 0 h 582256"/>
              <a:gd name="connsiteX1" fmla="*/ 2228937 w 2228937"/>
              <a:gd name="connsiteY1" fmla="*/ 0 h 582256"/>
              <a:gd name="connsiteX2" fmla="*/ 2228937 w 2228937"/>
              <a:gd name="connsiteY2" fmla="*/ 582256 h 582256"/>
              <a:gd name="connsiteX3" fmla="*/ 693684 w 2228937"/>
              <a:gd name="connsiteY3" fmla="*/ 582256 h 58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8937" h="582256">
                <a:moveTo>
                  <a:pt x="0" y="0"/>
                </a:moveTo>
                <a:lnTo>
                  <a:pt x="2228937" y="0"/>
                </a:lnTo>
                <a:lnTo>
                  <a:pt x="2228937" y="582256"/>
                </a:lnTo>
                <a:lnTo>
                  <a:pt x="693684" y="582256"/>
                </a:lnTo>
                <a:close/>
              </a:path>
            </a:pathLst>
          </a:custGeom>
          <a:solidFill>
            <a:srgbClr val="FF950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68" name="任意多边形: 形状 67"/>
          <p:cNvSpPr/>
          <p:nvPr/>
        </p:nvSpPr>
        <p:spPr bwMode="auto">
          <a:xfrm>
            <a:off x="1" y="6282999"/>
            <a:ext cx="10246827" cy="582256"/>
          </a:xfrm>
          <a:custGeom>
            <a:avLst/>
            <a:gdLst>
              <a:gd name="connsiteX0" fmla="*/ 0 w 10246827"/>
              <a:gd name="connsiteY0" fmla="*/ 0 h 582256"/>
              <a:gd name="connsiteX1" fmla="*/ 133350 w 10246827"/>
              <a:gd name="connsiteY1" fmla="*/ 0 h 582256"/>
              <a:gd name="connsiteX2" fmla="*/ 9405329 w 10246827"/>
              <a:gd name="connsiteY2" fmla="*/ 0 h 582256"/>
              <a:gd name="connsiteX3" fmla="*/ 9538679 w 10246827"/>
              <a:gd name="connsiteY3" fmla="*/ 0 h 582256"/>
              <a:gd name="connsiteX4" fmla="*/ 10246827 w 10246827"/>
              <a:gd name="connsiteY4" fmla="*/ 582256 h 582256"/>
              <a:gd name="connsiteX5" fmla="*/ 0 w 10246827"/>
              <a:gd name="connsiteY5" fmla="*/ 582256 h 58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46827" h="582256">
                <a:moveTo>
                  <a:pt x="0" y="0"/>
                </a:moveTo>
                <a:lnTo>
                  <a:pt x="133350" y="0"/>
                </a:lnTo>
                <a:lnTo>
                  <a:pt x="9405329" y="0"/>
                </a:lnTo>
                <a:lnTo>
                  <a:pt x="9538679" y="0"/>
                </a:lnTo>
                <a:lnTo>
                  <a:pt x="10246827" y="582256"/>
                </a:lnTo>
                <a:lnTo>
                  <a:pt x="0" y="582256"/>
                </a:lnTo>
                <a:close/>
              </a:path>
            </a:pathLst>
          </a:custGeom>
          <a:solidFill>
            <a:srgbClr val="FF950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75" name="任意多边形: 形状 74"/>
          <p:cNvSpPr/>
          <p:nvPr/>
        </p:nvSpPr>
        <p:spPr bwMode="auto">
          <a:xfrm flipH="1">
            <a:off x="3357750" y="0"/>
            <a:ext cx="8834250" cy="6858000"/>
          </a:xfrm>
          <a:custGeom>
            <a:avLst/>
            <a:gdLst>
              <a:gd name="connsiteX0" fmla="*/ 2420506 w 8834250"/>
              <a:gd name="connsiteY0" fmla="*/ 0 h 6858000"/>
              <a:gd name="connsiteX1" fmla="*/ 3106772 w 8834250"/>
              <a:gd name="connsiteY1" fmla="*/ 0 h 6858000"/>
              <a:gd name="connsiteX2" fmla="*/ 8834250 w 8834250"/>
              <a:gd name="connsiteY2" fmla="*/ 6858000 h 6858000"/>
              <a:gd name="connsiteX3" fmla="*/ 8147984 w 8834250"/>
              <a:gd name="connsiteY3" fmla="*/ 6858000 h 6858000"/>
              <a:gd name="connsiteX4" fmla="*/ 0 w 8834250"/>
              <a:gd name="connsiteY4" fmla="*/ 0 h 6858000"/>
              <a:gd name="connsiteX5" fmla="*/ 2064185 w 8834250"/>
              <a:gd name="connsiteY5" fmla="*/ 0 h 6858000"/>
              <a:gd name="connsiteX6" fmla="*/ 7791663 w 8834250"/>
              <a:gd name="connsiteY6" fmla="*/ 6858000 h 6858000"/>
              <a:gd name="connsiteX7" fmla="*/ 3709335 w 8834250"/>
              <a:gd name="connsiteY7" fmla="*/ 6858000 h 6858000"/>
              <a:gd name="connsiteX8" fmla="*/ 0 w 8834250"/>
              <a:gd name="connsiteY8" fmla="*/ 241649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34250" h="6858000">
                <a:moveTo>
                  <a:pt x="2420506" y="0"/>
                </a:moveTo>
                <a:lnTo>
                  <a:pt x="3106772" y="0"/>
                </a:lnTo>
                <a:lnTo>
                  <a:pt x="8834250" y="6858000"/>
                </a:lnTo>
                <a:lnTo>
                  <a:pt x="8147984" y="6858000"/>
                </a:lnTo>
                <a:close/>
                <a:moveTo>
                  <a:pt x="0" y="0"/>
                </a:moveTo>
                <a:lnTo>
                  <a:pt x="2064185" y="0"/>
                </a:lnTo>
                <a:lnTo>
                  <a:pt x="7791663" y="6858000"/>
                </a:lnTo>
                <a:lnTo>
                  <a:pt x="3709335" y="6858000"/>
                </a:lnTo>
                <a:lnTo>
                  <a:pt x="0" y="2416496"/>
                </a:lnTo>
                <a:close/>
              </a:path>
            </a:pathLst>
          </a:custGeom>
          <a:blipFill>
            <a:blip r:embed="rId1" cstate="screen"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14" name="Freeform 44"/>
          <p:cNvSpPr/>
          <p:nvPr/>
        </p:nvSpPr>
        <p:spPr bwMode="auto">
          <a:xfrm flipH="1">
            <a:off x="7068378" y="3689648"/>
            <a:ext cx="5123622" cy="2112168"/>
          </a:xfrm>
          <a:custGeom>
            <a:avLst/>
            <a:gdLst>
              <a:gd name="T0" fmla="*/ 0 w 2222"/>
              <a:gd name="T1" fmla="*/ 0 h 916"/>
              <a:gd name="T2" fmla="*/ 0 w 2222"/>
              <a:gd name="T3" fmla="*/ 916 h 916"/>
              <a:gd name="T4" fmla="*/ 2222 w 2222"/>
              <a:gd name="T5" fmla="*/ 916 h 916"/>
              <a:gd name="T6" fmla="*/ 1457 w 2222"/>
              <a:gd name="T7" fmla="*/ 0 h 916"/>
              <a:gd name="T8" fmla="*/ 0 w 2222"/>
              <a:gd name="T9" fmla="*/ 0 h 9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22" h="916">
                <a:moveTo>
                  <a:pt x="0" y="0"/>
                </a:moveTo>
                <a:lnTo>
                  <a:pt x="0" y="916"/>
                </a:lnTo>
                <a:lnTo>
                  <a:pt x="2222" y="916"/>
                </a:lnTo>
                <a:lnTo>
                  <a:pt x="1457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D5C97"/>
              </a:gs>
              <a:gs pos="100000">
                <a:srgbClr val="322CA3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任意多边形: 形状 47"/>
          <p:cNvSpPr/>
          <p:nvPr/>
        </p:nvSpPr>
        <p:spPr bwMode="auto">
          <a:xfrm rot="16200000">
            <a:off x="-573040" y="1745872"/>
            <a:ext cx="1628681" cy="482600"/>
          </a:xfrm>
          <a:custGeom>
            <a:avLst/>
            <a:gdLst>
              <a:gd name="connsiteX0" fmla="*/ 0 w 1066148"/>
              <a:gd name="connsiteY0" fmla="*/ 0 h 315914"/>
              <a:gd name="connsiteX1" fmla="*/ 1066148 w 1066148"/>
              <a:gd name="connsiteY1" fmla="*/ 0 h 315914"/>
              <a:gd name="connsiteX2" fmla="*/ 1035525 w 1066148"/>
              <a:gd name="connsiteY2" fmla="*/ 52713 h 315914"/>
              <a:gd name="connsiteX3" fmla="*/ 950915 w 1066148"/>
              <a:gd name="connsiteY3" fmla="*/ 198361 h 315914"/>
              <a:gd name="connsiteX4" fmla="*/ 750099 w 1066148"/>
              <a:gd name="connsiteY4" fmla="*/ 314650 h 315914"/>
              <a:gd name="connsiteX5" fmla="*/ 325732 w 1066148"/>
              <a:gd name="connsiteY5" fmla="*/ 315914 h 315914"/>
              <a:gd name="connsiteX6" fmla="*/ 127442 w 1066148"/>
              <a:gd name="connsiteY6" fmla="*/ 205945 h 315914"/>
              <a:gd name="connsiteX7" fmla="*/ 6985 w 1066148"/>
              <a:gd name="connsiteY7" fmla="*/ 11287 h 31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148" h="315914">
                <a:moveTo>
                  <a:pt x="0" y="0"/>
                </a:moveTo>
                <a:lnTo>
                  <a:pt x="1066148" y="0"/>
                </a:lnTo>
                <a:lnTo>
                  <a:pt x="1035525" y="52713"/>
                </a:lnTo>
                <a:cubicBezTo>
                  <a:pt x="950915" y="198361"/>
                  <a:pt x="950915" y="198361"/>
                  <a:pt x="950915" y="198361"/>
                </a:cubicBezTo>
                <a:cubicBezTo>
                  <a:pt x="909236" y="270410"/>
                  <a:pt x="833456" y="314650"/>
                  <a:pt x="750099" y="314650"/>
                </a:cubicBezTo>
                <a:cubicBezTo>
                  <a:pt x="325732" y="315914"/>
                  <a:pt x="325732" y="315914"/>
                  <a:pt x="325732" y="315914"/>
                </a:cubicBezTo>
                <a:cubicBezTo>
                  <a:pt x="244901" y="315914"/>
                  <a:pt x="170384" y="274202"/>
                  <a:pt x="127442" y="205945"/>
                </a:cubicBezTo>
                <a:cubicBezTo>
                  <a:pt x="58609" y="94712"/>
                  <a:pt x="24193" y="39096"/>
                  <a:pt x="6985" y="11287"/>
                </a:cubicBezTo>
                <a:close/>
              </a:path>
            </a:pathLst>
          </a:custGeom>
          <a:gradFill>
            <a:gsLst>
              <a:gs pos="0">
                <a:srgbClr val="0D5C97"/>
              </a:gs>
              <a:gs pos="100000">
                <a:srgbClr val="322CA3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1164958" y="1674673"/>
            <a:ext cx="2732314" cy="1526777"/>
            <a:chOff x="8574746" y="714231"/>
            <a:chExt cx="2732314" cy="1526777"/>
          </a:xfrm>
        </p:grpSpPr>
        <p:sp>
          <p:nvSpPr>
            <p:cNvPr id="21" name="文本框 20"/>
            <p:cNvSpPr txBox="1"/>
            <p:nvPr/>
          </p:nvSpPr>
          <p:spPr>
            <a:xfrm>
              <a:off x="8574746" y="1472658"/>
              <a:ext cx="2732314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44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实施计划</a:t>
              </a:r>
              <a:endParaRPr lang="zh-CN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581096" y="714231"/>
              <a:ext cx="27078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3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PART 04</a:t>
              </a:r>
              <a:endPara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cxnSp>
        <p:nvCxnSpPr>
          <p:cNvPr id="23" name="直接连接符 22"/>
          <p:cNvCxnSpPr/>
          <p:nvPr/>
        </p:nvCxnSpPr>
        <p:spPr>
          <a:xfrm>
            <a:off x="1282433" y="2335518"/>
            <a:ext cx="464457" cy="0"/>
          </a:xfrm>
          <a:prstGeom prst="line">
            <a:avLst/>
          </a:prstGeom>
          <a:ln w="57150">
            <a:solidFill>
              <a:srgbClr val="FF94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320300" y="2231614"/>
            <a:ext cx="9331115" cy="2960738"/>
            <a:chOff x="1320300" y="2231614"/>
            <a:chExt cx="9331115" cy="2960738"/>
          </a:xfrm>
        </p:grpSpPr>
        <p:cxnSp>
          <p:nvCxnSpPr>
            <p:cNvPr id="12" name="直接连接符 11"/>
            <p:cNvCxnSpPr>
              <a:stCxn id="17" idx="7"/>
              <a:endCxn id="18" idx="2"/>
            </p:cNvCxnSpPr>
            <p:nvPr/>
          </p:nvCxnSpPr>
          <p:spPr>
            <a:xfrm flipV="1">
              <a:off x="1320300" y="3809433"/>
              <a:ext cx="2065781" cy="1370108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18" idx="6"/>
              <a:endCxn id="19" idx="1"/>
            </p:cNvCxnSpPr>
            <p:nvPr/>
          </p:nvCxnSpPr>
          <p:spPr>
            <a:xfrm>
              <a:off x="3613474" y="3809433"/>
              <a:ext cx="1743197" cy="1382919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19" idx="7"/>
              <a:endCxn id="20" idx="3"/>
            </p:cNvCxnSpPr>
            <p:nvPr/>
          </p:nvCxnSpPr>
          <p:spPr>
            <a:xfrm flipV="1">
              <a:off x="5517461" y="3928696"/>
              <a:ext cx="1517082" cy="1263656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21" idx="7"/>
              <a:endCxn id="22" idx="3"/>
            </p:cNvCxnSpPr>
            <p:nvPr/>
          </p:nvCxnSpPr>
          <p:spPr>
            <a:xfrm flipV="1">
              <a:off x="9222737" y="2231614"/>
              <a:ext cx="1428678" cy="127135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20" idx="6"/>
              <a:endCxn id="21" idx="2"/>
            </p:cNvCxnSpPr>
            <p:nvPr/>
          </p:nvCxnSpPr>
          <p:spPr>
            <a:xfrm flipV="1">
              <a:off x="7228635" y="3583360"/>
              <a:ext cx="1800010" cy="264941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ïṩ1íḋè"/>
          <p:cNvSpPr/>
          <p:nvPr/>
        </p:nvSpPr>
        <p:spPr>
          <a:xfrm>
            <a:off x="1126208" y="5146240"/>
            <a:ext cx="227393" cy="227393"/>
          </a:xfrm>
          <a:prstGeom prst="ellipse">
            <a:avLst/>
          </a:prstGeom>
          <a:solidFill>
            <a:srgbClr val="322C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iṡļiďé"/>
          <p:cNvSpPr/>
          <p:nvPr/>
        </p:nvSpPr>
        <p:spPr>
          <a:xfrm>
            <a:off x="3386081" y="3695737"/>
            <a:ext cx="227393" cy="227393"/>
          </a:xfrm>
          <a:prstGeom prst="ellipse">
            <a:avLst/>
          </a:prstGeom>
          <a:solidFill>
            <a:srgbClr val="322C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îṥḻíďé"/>
          <p:cNvSpPr/>
          <p:nvPr/>
        </p:nvSpPr>
        <p:spPr>
          <a:xfrm>
            <a:off x="5323370" y="5159051"/>
            <a:ext cx="227393" cy="227393"/>
          </a:xfrm>
          <a:prstGeom prst="ellipse">
            <a:avLst/>
          </a:prstGeom>
          <a:solidFill>
            <a:srgbClr val="322C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îṧḷíḓé"/>
          <p:cNvSpPr/>
          <p:nvPr/>
        </p:nvSpPr>
        <p:spPr>
          <a:xfrm>
            <a:off x="7001242" y="3734604"/>
            <a:ext cx="227393" cy="227393"/>
          </a:xfrm>
          <a:prstGeom prst="ellipse">
            <a:avLst/>
          </a:prstGeom>
          <a:solidFill>
            <a:srgbClr val="322C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íṥļîḓe"/>
          <p:cNvSpPr/>
          <p:nvPr/>
        </p:nvSpPr>
        <p:spPr>
          <a:xfrm>
            <a:off x="9028645" y="3469663"/>
            <a:ext cx="227393" cy="227393"/>
          </a:xfrm>
          <a:prstGeom prst="ellipse">
            <a:avLst/>
          </a:prstGeom>
          <a:solidFill>
            <a:srgbClr val="322C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íśľïḑè"/>
          <p:cNvSpPr/>
          <p:nvPr/>
        </p:nvSpPr>
        <p:spPr>
          <a:xfrm>
            <a:off x="10618114" y="2037522"/>
            <a:ext cx="227393" cy="227393"/>
          </a:xfrm>
          <a:prstGeom prst="ellipse">
            <a:avLst/>
          </a:prstGeom>
          <a:solidFill>
            <a:srgbClr val="322C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891030" y="5158740"/>
            <a:ext cx="1451610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商务洽谈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461895" y="2816860"/>
            <a:ext cx="1451610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需求调研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256655" y="5158740"/>
            <a:ext cx="1451610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项目启动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765800" y="2816860"/>
            <a:ext cx="1451610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项目实施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849360" y="4000500"/>
            <a:ext cx="1451610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项目收尾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401685" y="1844675"/>
            <a:ext cx="1451610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项目维护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任意多边形: 形状 40"/>
          <p:cNvSpPr/>
          <p:nvPr/>
        </p:nvSpPr>
        <p:spPr bwMode="auto">
          <a:xfrm>
            <a:off x="129037" y="1"/>
            <a:ext cx="1242564" cy="368188"/>
          </a:xfrm>
          <a:custGeom>
            <a:avLst/>
            <a:gdLst>
              <a:gd name="connsiteX0" fmla="*/ 0 w 1066148"/>
              <a:gd name="connsiteY0" fmla="*/ 0 h 315914"/>
              <a:gd name="connsiteX1" fmla="*/ 1066148 w 1066148"/>
              <a:gd name="connsiteY1" fmla="*/ 0 h 315914"/>
              <a:gd name="connsiteX2" fmla="*/ 1035525 w 1066148"/>
              <a:gd name="connsiteY2" fmla="*/ 52713 h 315914"/>
              <a:gd name="connsiteX3" fmla="*/ 950915 w 1066148"/>
              <a:gd name="connsiteY3" fmla="*/ 198361 h 315914"/>
              <a:gd name="connsiteX4" fmla="*/ 750099 w 1066148"/>
              <a:gd name="connsiteY4" fmla="*/ 314650 h 315914"/>
              <a:gd name="connsiteX5" fmla="*/ 325732 w 1066148"/>
              <a:gd name="connsiteY5" fmla="*/ 315914 h 315914"/>
              <a:gd name="connsiteX6" fmla="*/ 127442 w 1066148"/>
              <a:gd name="connsiteY6" fmla="*/ 205945 h 315914"/>
              <a:gd name="connsiteX7" fmla="*/ 6985 w 1066148"/>
              <a:gd name="connsiteY7" fmla="*/ 11287 h 31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148" h="315914">
                <a:moveTo>
                  <a:pt x="0" y="0"/>
                </a:moveTo>
                <a:lnTo>
                  <a:pt x="1066148" y="0"/>
                </a:lnTo>
                <a:lnTo>
                  <a:pt x="1035525" y="52713"/>
                </a:lnTo>
                <a:cubicBezTo>
                  <a:pt x="950915" y="198361"/>
                  <a:pt x="950915" y="198361"/>
                  <a:pt x="950915" y="198361"/>
                </a:cubicBezTo>
                <a:cubicBezTo>
                  <a:pt x="909236" y="270410"/>
                  <a:pt x="833456" y="314650"/>
                  <a:pt x="750099" y="314650"/>
                </a:cubicBezTo>
                <a:cubicBezTo>
                  <a:pt x="325732" y="315914"/>
                  <a:pt x="325732" y="315914"/>
                  <a:pt x="325732" y="315914"/>
                </a:cubicBezTo>
                <a:cubicBezTo>
                  <a:pt x="244901" y="315914"/>
                  <a:pt x="170384" y="274202"/>
                  <a:pt x="127442" y="205945"/>
                </a:cubicBezTo>
                <a:cubicBezTo>
                  <a:pt x="58609" y="94712"/>
                  <a:pt x="24193" y="39096"/>
                  <a:pt x="6985" y="11287"/>
                </a:cubicBezTo>
                <a:close/>
              </a:path>
            </a:pathLst>
          </a:custGeom>
          <a:gradFill>
            <a:gsLst>
              <a:gs pos="0">
                <a:srgbClr val="0D5C97"/>
              </a:gs>
              <a:gs pos="100000">
                <a:srgbClr val="322CA3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1019175" y="451485"/>
            <a:ext cx="205359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实施计划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1" y="6282999"/>
            <a:ext cx="12191999" cy="582256"/>
            <a:chOff x="1" y="6282999"/>
            <a:chExt cx="12191999" cy="582256"/>
          </a:xfrm>
        </p:grpSpPr>
        <p:sp>
          <p:nvSpPr>
            <p:cNvPr id="67" name="任意多边形: 形状 66"/>
            <p:cNvSpPr/>
            <p:nvPr/>
          </p:nvSpPr>
          <p:spPr bwMode="auto">
            <a:xfrm>
              <a:off x="9963063" y="6282999"/>
              <a:ext cx="2228937" cy="582256"/>
            </a:xfrm>
            <a:custGeom>
              <a:avLst/>
              <a:gdLst>
                <a:gd name="connsiteX0" fmla="*/ 0 w 2228937"/>
                <a:gd name="connsiteY0" fmla="*/ 0 h 582256"/>
                <a:gd name="connsiteX1" fmla="*/ 2228937 w 2228937"/>
                <a:gd name="connsiteY1" fmla="*/ 0 h 582256"/>
                <a:gd name="connsiteX2" fmla="*/ 2228937 w 2228937"/>
                <a:gd name="connsiteY2" fmla="*/ 582256 h 582256"/>
                <a:gd name="connsiteX3" fmla="*/ 693684 w 2228937"/>
                <a:gd name="connsiteY3" fmla="*/ 582256 h 582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8937" h="582256">
                  <a:moveTo>
                    <a:pt x="0" y="0"/>
                  </a:moveTo>
                  <a:lnTo>
                    <a:pt x="2228937" y="0"/>
                  </a:lnTo>
                  <a:lnTo>
                    <a:pt x="2228937" y="582256"/>
                  </a:lnTo>
                  <a:lnTo>
                    <a:pt x="693684" y="582256"/>
                  </a:lnTo>
                  <a:close/>
                </a:path>
              </a:pathLst>
            </a:custGeom>
            <a:solidFill>
              <a:srgbClr val="FF95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68" name="任意多边形: 形状 67"/>
            <p:cNvSpPr/>
            <p:nvPr/>
          </p:nvSpPr>
          <p:spPr bwMode="auto">
            <a:xfrm>
              <a:off x="1" y="6282999"/>
              <a:ext cx="10246827" cy="582256"/>
            </a:xfrm>
            <a:custGeom>
              <a:avLst/>
              <a:gdLst>
                <a:gd name="connsiteX0" fmla="*/ 0 w 10246827"/>
                <a:gd name="connsiteY0" fmla="*/ 0 h 582256"/>
                <a:gd name="connsiteX1" fmla="*/ 133350 w 10246827"/>
                <a:gd name="connsiteY1" fmla="*/ 0 h 582256"/>
                <a:gd name="connsiteX2" fmla="*/ 9405329 w 10246827"/>
                <a:gd name="connsiteY2" fmla="*/ 0 h 582256"/>
                <a:gd name="connsiteX3" fmla="*/ 9538679 w 10246827"/>
                <a:gd name="connsiteY3" fmla="*/ 0 h 582256"/>
                <a:gd name="connsiteX4" fmla="*/ 10246827 w 10246827"/>
                <a:gd name="connsiteY4" fmla="*/ 582256 h 582256"/>
                <a:gd name="connsiteX5" fmla="*/ 0 w 10246827"/>
                <a:gd name="connsiteY5" fmla="*/ 582256 h 582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246827" h="582256">
                  <a:moveTo>
                    <a:pt x="0" y="0"/>
                  </a:moveTo>
                  <a:lnTo>
                    <a:pt x="133350" y="0"/>
                  </a:lnTo>
                  <a:lnTo>
                    <a:pt x="9405329" y="0"/>
                  </a:lnTo>
                  <a:lnTo>
                    <a:pt x="9538679" y="0"/>
                  </a:lnTo>
                  <a:lnTo>
                    <a:pt x="10246827" y="582256"/>
                  </a:lnTo>
                  <a:lnTo>
                    <a:pt x="0" y="582256"/>
                  </a:lnTo>
                  <a:close/>
                </a:path>
              </a:pathLst>
            </a:custGeom>
            <a:solidFill>
              <a:srgbClr val="FF95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75" name="雷锋PPT网www.lfppt.com"/>
          <p:cNvSpPr/>
          <p:nvPr/>
        </p:nvSpPr>
        <p:spPr bwMode="auto">
          <a:xfrm>
            <a:off x="-3175" y="0"/>
            <a:ext cx="8834250" cy="6858000"/>
          </a:xfrm>
          <a:custGeom>
            <a:avLst/>
            <a:gdLst>
              <a:gd name="connsiteX0" fmla="*/ 2420506 w 8834250"/>
              <a:gd name="connsiteY0" fmla="*/ 0 h 6858000"/>
              <a:gd name="connsiteX1" fmla="*/ 3106772 w 8834250"/>
              <a:gd name="connsiteY1" fmla="*/ 0 h 6858000"/>
              <a:gd name="connsiteX2" fmla="*/ 8834250 w 8834250"/>
              <a:gd name="connsiteY2" fmla="*/ 6858000 h 6858000"/>
              <a:gd name="connsiteX3" fmla="*/ 8147984 w 8834250"/>
              <a:gd name="connsiteY3" fmla="*/ 6858000 h 6858000"/>
              <a:gd name="connsiteX4" fmla="*/ 0 w 8834250"/>
              <a:gd name="connsiteY4" fmla="*/ 0 h 6858000"/>
              <a:gd name="connsiteX5" fmla="*/ 2064185 w 8834250"/>
              <a:gd name="connsiteY5" fmla="*/ 0 h 6858000"/>
              <a:gd name="connsiteX6" fmla="*/ 7791663 w 8834250"/>
              <a:gd name="connsiteY6" fmla="*/ 6858000 h 6858000"/>
              <a:gd name="connsiteX7" fmla="*/ 3709335 w 8834250"/>
              <a:gd name="connsiteY7" fmla="*/ 6858000 h 6858000"/>
              <a:gd name="connsiteX8" fmla="*/ 0 w 8834250"/>
              <a:gd name="connsiteY8" fmla="*/ 241649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34250" h="6858000">
                <a:moveTo>
                  <a:pt x="2420506" y="0"/>
                </a:moveTo>
                <a:lnTo>
                  <a:pt x="3106772" y="0"/>
                </a:lnTo>
                <a:lnTo>
                  <a:pt x="8834250" y="6858000"/>
                </a:lnTo>
                <a:lnTo>
                  <a:pt x="8147984" y="6858000"/>
                </a:lnTo>
                <a:close/>
                <a:moveTo>
                  <a:pt x="0" y="0"/>
                </a:moveTo>
                <a:lnTo>
                  <a:pt x="2064185" y="0"/>
                </a:lnTo>
                <a:lnTo>
                  <a:pt x="7791663" y="6858000"/>
                </a:lnTo>
                <a:lnTo>
                  <a:pt x="3709335" y="6858000"/>
                </a:lnTo>
                <a:lnTo>
                  <a:pt x="0" y="2416496"/>
                </a:lnTo>
                <a:close/>
              </a:path>
            </a:pathLst>
          </a:custGeom>
          <a:blipFill>
            <a:blip r:embed="rId1" cstate="screen"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14" name="Freeform 44"/>
          <p:cNvSpPr/>
          <p:nvPr/>
        </p:nvSpPr>
        <p:spPr bwMode="auto">
          <a:xfrm>
            <a:off x="-3175" y="3689648"/>
            <a:ext cx="5123622" cy="2112168"/>
          </a:xfrm>
          <a:custGeom>
            <a:avLst/>
            <a:gdLst>
              <a:gd name="T0" fmla="*/ 0 w 2222"/>
              <a:gd name="T1" fmla="*/ 0 h 916"/>
              <a:gd name="T2" fmla="*/ 0 w 2222"/>
              <a:gd name="T3" fmla="*/ 916 h 916"/>
              <a:gd name="T4" fmla="*/ 2222 w 2222"/>
              <a:gd name="T5" fmla="*/ 916 h 916"/>
              <a:gd name="T6" fmla="*/ 1457 w 2222"/>
              <a:gd name="T7" fmla="*/ 0 h 916"/>
              <a:gd name="T8" fmla="*/ 0 w 2222"/>
              <a:gd name="T9" fmla="*/ 0 h 9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22" h="916">
                <a:moveTo>
                  <a:pt x="0" y="0"/>
                </a:moveTo>
                <a:lnTo>
                  <a:pt x="0" y="916"/>
                </a:lnTo>
                <a:lnTo>
                  <a:pt x="2222" y="916"/>
                </a:lnTo>
                <a:lnTo>
                  <a:pt x="1457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D5C97"/>
              </a:gs>
              <a:gs pos="100000">
                <a:srgbClr val="322CA3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任意多边形: 形状 47"/>
          <p:cNvSpPr/>
          <p:nvPr/>
        </p:nvSpPr>
        <p:spPr bwMode="auto">
          <a:xfrm>
            <a:off x="7714210" y="0"/>
            <a:ext cx="2233730" cy="661884"/>
          </a:xfrm>
          <a:custGeom>
            <a:avLst/>
            <a:gdLst>
              <a:gd name="connsiteX0" fmla="*/ 0 w 1066148"/>
              <a:gd name="connsiteY0" fmla="*/ 0 h 315914"/>
              <a:gd name="connsiteX1" fmla="*/ 1066148 w 1066148"/>
              <a:gd name="connsiteY1" fmla="*/ 0 h 315914"/>
              <a:gd name="connsiteX2" fmla="*/ 1035525 w 1066148"/>
              <a:gd name="connsiteY2" fmla="*/ 52713 h 315914"/>
              <a:gd name="connsiteX3" fmla="*/ 950915 w 1066148"/>
              <a:gd name="connsiteY3" fmla="*/ 198361 h 315914"/>
              <a:gd name="connsiteX4" fmla="*/ 750099 w 1066148"/>
              <a:gd name="connsiteY4" fmla="*/ 314650 h 315914"/>
              <a:gd name="connsiteX5" fmla="*/ 325732 w 1066148"/>
              <a:gd name="connsiteY5" fmla="*/ 315914 h 315914"/>
              <a:gd name="connsiteX6" fmla="*/ 127442 w 1066148"/>
              <a:gd name="connsiteY6" fmla="*/ 205945 h 315914"/>
              <a:gd name="connsiteX7" fmla="*/ 6985 w 1066148"/>
              <a:gd name="connsiteY7" fmla="*/ 11287 h 31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148" h="315914">
                <a:moveTo>
                  <a:pt x="0" y="0"/>
                </a:moveTo>
                <a:lnTo>
                  <a:pt x="1066148" y="0"/>
                </a:lnTo>
                <a:lnTo>
                  <a:pt x="1035525" y="52713"/>
                </a:lnTo>
                <a:cubicBezTo>
                  <a:pt x="950915" y="198361"/>
                  <a:pt x="950915" y="198361"/>
                  <a:pt x="950915" y="198361"/>
                </a:cubicBezTo>
                <a:cubicBezTo>
                  <a:pt x="909236" y="270410"/>
                  <a:pt x="833456" y="314650"/>
                  <a:pt x="750099" y="314650"/>
                </a:cubicBezTo>
                <a:cubicBezTo>
                  <a:pt x="325732" y="315914"/>
                  <a:pt x="325732" y="315914"/>
                  <a:pt x="325732" y="315914"/>
                </a:cubicBezTo>
                <a:cubicBezTo>
                  <a:pt x="244901" y="315914"/>
                  <a:pt x="170384" y="274202"/>
                  <a:pt x="127442" y="205945"/>
                </a:cubicBezTo>
                <a:cubicBezTo>
                  <a:pt x="58609" y="94712"/>
                  <a:pt x="24193" y="39096"/>
                  <a:pt x="6985" y="11287"/>
                </a:cubicBezTo>
                <a:close/>
              </a:path>
            </a:pathLst>
          </a:custGeom>
          <a:gradFill>
            <a:gsLst>
              <a:gs pos="0">
                <a:srgbClr val="0D5C97"/>
              </a:gs>
              <a:gs pos="100000">
                <a:srgbClr val="322CA3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6096000" y="1886312"/>
            <a:ext cx="5216150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感谢</a:t>
            </a:r>
            <a:r>
              <a:rPr lang="zh-CN" altLang="en-US" sz="6000" b="1" dirty="0">
                <a:solidFill>
                  <a:srgbClr val="322CA3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您的观看</a:t>
            </a:r>
            <a:endParaRPr lang="zh-CN" altLang="en-US" sz="6000" b="1" dirty="0">
              <a:solidFill>
                <a:srgbClr val="322CA3"/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591301" y="3010034"/>
            <a:ext cx="4708150" cy="30670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芜湖智工云网络科技有限公司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6096000" y="1443038"/>
            <a:ext cx="521615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2800" dirty="0">
                <a:latin typeface="Century Gothic" panose="020B0502020202020204" pitchFamily="34" charset="0"/>
                <a:ea typeface="微软雅黑" panose="020B0503020204020204" pitchFamily="34" charset="-122"/>
              </a:rPr>
              <a:t>PROJECT PLAN</a:t>
            </a:r>
            <a:endParaRPr lang="zh-CN" altLang="en-US" sz="2800" dirty="0"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716949" y="4546115"/>
            <a:ext cx="2321526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zh-CN" altLang="en-US" sz="20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+mn-ea"/>
              </a:rPr>
              <a:t>时  间：</a:t>
            </a:r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+mn-ea"/>
              </a:rPr>
              <a:t>2020</a:t>
            </a:r>
            <a:r>
              <a:rPr lang="zh-CN" altLang="en-US" sz="20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+mn-ea"/>
              </a:rPr>
              <a:t>年</a:t>
            </a:r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20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+mn-ea"/>
              </a:rPr>
              <a:t>月</a:t>
            </a:r>
            <a:endParaRPr lang="zh-CN" altLang="en-US" sz="20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14" grpId="0" animBg="1"/>
      <p:bldP spid="48" grpId="0" animBg="1"/>
      <p:bldP spid="72" grpId="0"/>
      <p:bldP spid="73" grpId="0"/>
      <p:bldP spid="7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任意多边形: 形状 66"/>
          <p:cNvSpPr/>
          <p:nvPr/>
        </p:nvSpPr>
        <p:spPr bwMode="auto">
          <a:xfrm>
            <a:off x="9963063" y="6282999"/>
            <a:ext cx="2228937" cy="582256"/>
          </a:xfrm>
          <a:custGeom>
            <a:avLst/>
            <a:gdLst>
              <a:gd name="connsiteX0" fmla="*/ 0 w 2228937"/>
              <a:gd name="connsiteY0" fmla="*/ 0 h 582256"/>
              <a:gd name="connsiteX1" fmla="*/ 2228937 w 2228937"/>
              <a:gd name="connsiteY1" fmla="*/ 0 h 582256"/>
              <a:gd name="connsiteX2" fmla="*/ 2228937 w 2228937"/>
              <a:gd name="connsiteY2" fmla="*/ 582256 h 582256"/>
              <a:gd name="connsiteX3" fmla="*/ 693684 w 2228937"/>
              <a:gd name="connsiteY3" fmla="*/ 582256 h 58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8937" h="582256">
                <a:moveTo>
                  <a:pt x="0" y="0"/>
                </a:moveTo>
                <a:lnTo>
                  <a:pt x="2228937" y="0"/>
                </a:lnTo>
                <a:lnTo>
                  <a:pt x="2228937" y="582256"/>
                </a:lnTo>
                <a:lnTo>
                  <a:pt x="693684" y="582256"/>
                </a:lnTo>
                <a:close/>
              </a:path>
            </a:pathLst>
          </a:custGeom>
          <a:solidFill>
            <a:srgbClr val="FF950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68" name="任意多边形: 形状 67"/>
          <p:cNvSpPr/>
          <p:nvPr/>
        </p:nvSpPr>
        <p:spPr bwMode="auto">
          <a:xfrm>
            <a:off x="1" y="6282999"/>
            <a:ext cx="10246827" cy="582256"/>
          </a:xfrm>
          <a:custGeom>
            <a:avLst/>
            <a:gdLst>
              <a:gd name="connsiteX0" fmla="*/ 0 w 10246827"/>
              <a:gd name="connsiteY0" fmla="*/ 0 h 582256"/>
              <a:gd name="connsiteX1" fmla="*/ 133350 w 10246827"/>
              <a:gd name="connsiteY1" fmla="*/ 0 h 582256"/>
              <a:gd name="connsiteX2" fmla="*/ 9405329 w 10246827"/>
              <a:gd name="connsiteY2" fmla="*/ 0 h 582256"/>
              <a:gd name="connsiteX3" fmla="*/ 9538679 w 10246827"/>
              <a:gd name="connsiteY3" fmla="*/ 0 h 582256"/>
              <a:gd name="connsiteX4" fmla="*/ 10246827 w 10246827"/>
              <a:gd name="connsiteY4" fmla="*/ 582256 h 582256"/>
              <a:gd name="connsiteX5" fmla="*/ 0 w 10246827"/>
              <a:gd name="connsiteY5" fmla="*/ 582256 h 58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46827" h="582256">
                <a:moveTo>
                  <a:pt x="0" y="0"/>
                </a:moveTo>
                <a:lnTo>
                  <a:pt x="133350" y="0"/>
                </a:lnTo>
                <a:lnTo>
                  <a:pt x="9405329" y="0"/>
                </a:lnTo>
                <a:lnTo>
                  <a:pt x="9538679" y="0"/>
                </a:lnTo>
                <a:lnTo>
                  <a:pt x="10246827" y="582256"/>
                </a:lnTo>
                <a:lnTo>
                  <a:pt x="0" y="582256"/>
                </a:lnTo>
                <a:close/>
              </a:path>
            </a:pathLst>
          </a:custGeom>
          <a:solidFill>
            <a:srgbClr val="FF950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75" name="任意多边形: 形状 74"/>
          <p:cNvSpPr/>
          <p:nvPr/>
        </p:nvSpPr>
        <p:spPr bwMode="auto">
          <a:xfrm flipH="1">
            <a:off x="3357750" y="0"/>
            <a:ext cx="8834250" cy="6858000"/>
          </a:xfrm>
          <a:custGeom>
            <a:avLst/>
            <a:gdLst>
              <a:gd name="connsiteX0" fmla="*/ 2420506 w 8834250"/>
              <a:gd name="connsiteY0" fmla="*/ 0 h 6858000"/>
              <a:gd name="connsiteX1" fmla="*/ 3106772 w 8834250"/>
              <a:gd name="connsiteY1" fmla="*/ 0 h 6858000"/>
              <a:gd name="connsiteX2" fmla="*/ 8834250 w 8834250"/>
              <a:gd name="connsiteY2" fmla="*/ 6858000 h 6858000"/>
              <a:gd name="connsiteX3" fmla="*/ 8147984 w 8834250"/>
              <a:gd name="connsiteY3" fmla="*/ 6858000 h 6858000"/>
              <a:gd name="connsiteX4" fmla="*/ 0 w 8834250"/>
              <a:gd name="connsiteY4" fmla="*/ 0 h 6858000"/>
              <a:gd name="connsiteX5" fmla="*/ 2064185 w 8834250"/>
              <a:gd name="connsiteY5" fmla="*/ 0 h 6858000"/>
              <a:gd name="connsiteX6" fmla="*/ 7791663 w 8834250"/>
              <a:gd name="connsiteY6" fmla="*/ 6858000 h 6858000"/>
              <a:gd name="connsiteX7" fmla="*/ 3709335 w 8834250"/>
              <a:gd name="connsiteY7" fmla="*/ 6858000 h 6858000"/>
              <a:gd name="connsiteX8" fmla="*/ 0 w 8834250"/>
              <a:gd name="connsiteY8" fmla="*/ 241649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34250" h="6858000">
                <a:moveTo>
                  <a:pt x="2420506" y="0"/>
                </a:moveTo>
                <a:lnTo>
                  <a:pt x="3106772" y="0"/>
                </a:lnTo>
                <a:lnTo>
                  <a:pt x="8834250" y="6858000"/>
                </a:lnTo>
                <a:lnTo>
                  <a:pt x="8147984" y="6858000"/>
                </a:lnTo>
                <a:close/>
                <a:moveTo>
                  <a:pt x="0" y="0"/>
                </a:moveTo>
                <a:lnTo>
                  <a:pt x="2064185" y="0"/>
                </a:lnTo>
                <a:lnTo>
                  <a:pt x="7791663" y="6858000"/>
                </a:lnTo>
                <a:lnTo>
                  <a:pt x="3709335" y="6858000"/>
                </a:lnTo>
                <a:lnTo>
                  <a:pt x="0" y="2416496"/>
                </a:lnTo>
                <a:close/>
              </a:path>
            </a:pathLst>
          </a:custGeom>
          <a:blipFill>
            <a:blip r:embed="rId1" cstate="screen"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14" name="Freeform 44"/>
          <p:cNvSpPr/>
          <p:nvPr/>
        </p:nvSpPr>
        <p:spPr bwMode="auto">
          <a:xfrm flipH="1">
            <a:off x="7068378" y="3689648"/>
            <a:ext cx="5123622" cy="2112168"/>
          </a:xfrm>
          <a:custGeom>
            <a:avLst/>
            <a:gdLst>
              <a:gd name="T0" fmla="*/ 0 w 2222"/>
              <a:gd name="T1" fmla="*/ 0 h 916"/>
              <a:gd name="T2" fmla="*/ 0 w 2222"/>
              <a:gd name="T3" fmla="*/ 916 h 916"/>
              <a:gd name="T4" fmla="*/ 2222 w 2222"/>
              <a:gd name="T5" fmla="*/ 916 h 916"/>
              <a:gd name="T6" fmla="*/ 1457 w 2222"/>
              <a:gd name="T7" fmla="*/ 0 h 916"/>
              <a:gd name="T8" fmla="*/ 0 w 2222"/>
              <a:gd name="T9" fmla="*/ 0 h 9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22" h="916">
                <a:moveTo>
                  <a:pt x="0" y="0"/>
                </a:moveTo>
                <a:lnTo>
                  <a:pt x="0" y="916"/>
                </a:lnTo>
                <a:lnTo>
                  <a:pt x="2222" y="916"/>
                </a:lnTo>
                <a:lnTo>
                  <a:pt x="1457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D5C97"/>
              </a:gs>
              <a:gs pos="100000">
                <a:srgbClr val="322CA3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任意多边形: 形状 47"/>
          <p:cNvSpPr/>
          <p:nvPr/>
        </p:nvSpPr>
        <p:spPr bwMode="auto">
          <a:xfrm rot="16200000">
            <a:off x="-573040" y="1745872"/>
            <a:ext cx="1628681" cy="482600"/>
          </a:xfrm>
          <a:custGeom>
            <a:avLst/>
            <a:gdLst>
              <a:gd name="connsiteX0" fmla="*/ 0 w 1066148"/>
              <a:gd name="connsiteY0" fmla="*/ 0 h 315914"/>
              <a:gd name="connsiteX1" fmla="*/ 1066148 w 1066148"/>
              <a:gd name="connsiteY1" fmla="*/ 0 h 315914"/>
              <a:gd name="connsiteX2" fmla="*/ 1035525 w 1066148"/>
              <a:gd name="connsiteY2" fmla="*/ 52713 h 315914"/>
              <a:gd name="connsiteX3" fmla="*/ 950915 w 1066148"/>
              <a:gd name="connsiteY3" fmla="*/ 198361 h 315914"/>
              <a:gd name="connsiteX4" fmla="*/ 750099 w 1066148"/>
              <a:gd name="connsiteY4" fmla="*/ 314650 h 315914"/>
              <a:gd name="connsiteX5" fmla="*/ 325732 w 1066148"/>
              <a:gd name="connsiteY5" fmla="*/ 315914 h 315914"/>
              <a:gd name="connsiteX6" fmla="*/ 127442 w 1066148"/>
              <a:gd name="connsiteY6" fmla="*/ 205945 h 315914"/>
              <a:gd name="connsiteX7" fmla="*/ 6985 w 1066148"/>
              <a:gd name="connsiteY7" fmla="*/ 11287 h 31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148" h="315914">
                <a:moveTo>
                  <a:pt x="0" y="0"/>
                </a:moveTo>
                <a:lnTo>
                  <a:pt x="1066148" y="0"/>
                </a:lnTo>
                <a:lnTo>
                  <a:pt x="1035525" y="52713"/>
                </a:lnTo>
                <a:cubicBezTo>
                  <a:pt x="950915" y="198361"/>
                  <a:pt x="950915" y="198361"/>
                  <a:pt x="950915" y="198361"/>
                </a:cubicBezTo>
                <a:cubicBezTo>
                  <a:pt x="909236" y="270410"/>
                  <a:pt x="833456" y="314650"/>
                  <a:pt x="750099" y="314650"/>
                </a:cubicBezTo>
                <a:cubicBezTo>
                  <a:pt x="325732" y="315914"/>
                  <a:pt x="325732" y="315914"/>
                  <a:pt x="325732" y="315914"/>
                </a:cubicBezTo>
                <a:cubicBezTo>
                  <a:pt x="244901" y="315914"/>
                  <a:pt x="170384" y="274202"/>
                  <a:pt x="127442" y="205945"/>
                </a:cubicBezTo>
                <a:cubicBezTo>
                  <a:pt x="58609" y="94712"/>
                  <a:pt x="24193" y="39096"/>
                  <a:pt x="6985" y="11287"/>
                </a:cubicBezTo>
                <a:close/>
              </a:path>
            </a:pathLst>
          </a:custGeom>
          <a:gradFill>
            <a:gsLst>
              <a:gs pos="0">
                <a:srgbClr val="0D5C97"/>
              </a:gs>
              <a:gs pos="100000">
                <a:srgbClr val="322CA3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1164958" y="1674673"/>
            <a:ext cx="4385583" cy="1752918"/>
            <a:chOff x="8574746" y="714231"/>
            <a:chExt cx="4385583" cy="1752918"/>
          </a:xfrm>
        </p:grpSpPr>
        <p:grpSp>
          <p:nvGrpSpPr>
            <p:cNvPr id="19" name="组合 18"/>
            <p:cNvGrpSpPr/>
            <p:nvPr/>
          </p:nvGrpSpPr>
          <p:grpSpPr>
            <a:xfrm>
              <a:off x="8574746" y="1472658"/>
              <a:ext cx="4385583" cy="994491"/>
              <a:chOff x="8574746" y="906772"/>
              <a:chExt cx="4385583" cy="994491"/>
            </a:xfrm>
          </p:grpSpPr>
          <p:sp>
            <p:nvSpPr>
              <p:cNvPr id="21" name="文本框 20"/>
              <p:cNvSpPr txBox="1"/>
              <p:nvPr/>
            </p:nvSpPr>
            <p:spPr>
              <a:xfrm>
                <a:off x="8574746" y="906772"/>
                <a:ext cx="2732314" cy="768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dist"/>
                <a:r>
                  <a:rPr lang="zh-CN" altLang="en-US" sz="4400" b="1" dirty="0">
                    <a:latin typeface="Century Gothic" panose="020B0502020202020204" pitchFamily="34" charset="0"/>
                    <a:ea typeface="微软雅黑" panose="020B0503020204020204" pitchFamily="34" charset="-122"/>
                    <a:sym typeface="+mn-ea"/>
                  </a:rPr>
                  <a:t>项目概述</a:t>
                </a:r>
                <a:endParaRPr lang="zh-CN" altLang="en-US" sz="44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 bwMode="auto">
              <a:xfrm>
                <a:off x="8593796" y="1625673"/>
                <a:ext cx="4366533" cy="275590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 </a:t>
                </a:r>
                <a:endPara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endParaRPr>
              </a:p>
            </p:txBody>
          </p:sp>
        </p:grpSp>
        <p:sp>
          <p:nvSpPr>
            <p:cNvPr id="20" name="文本框 19"/>
            <p:cNvSpPr txBox="1"/>
            <p:nvPr/>
          </p:nvSpPr>
          <p:spPr>
            <a:xfrm>
              <a:off x="8581096" y="714231"/>
              <a:ext cx="27078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3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PART 01</a:t>
              </a:r>
              <a:endPara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cxnSp>
        <p:nvCxnSpPr>
          <p:cNvPr id="23" name="直接连接符 22"/>
          <p:cNvCxnSpPr/>
          <p:nvPr/>
        </p:nvCxnSpPr>
        <p:spPr>
          <a:xfrm>
            <a:off x="1282433" y="2335518"/>
            <a:ext cx="464457" cy="0"/>
          </a:xfrm>
          <a:prstGeom prst="line">
            <a:avLst/>
          </a:prstGeom>
          <a:ln w="57150">
            <a:solidFill>
              <a:srgbClr val="FF94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>
          <a:xfrm>
            <a:off x="6900952" y="2287391"/>
            <a:ext cx="4245855" cy="3337808"/>
          </a:xfrm>
          <a:custGeom>
            <a:avLst/>
            <a:gdLst>
              <a:gd name="connsiteX0" fmla="*/ 601407 w 4245855"/>
              <a:gd name="connsiteY0" fmla="*/ 2605431 h 3337808"/>
              <a:gd name="connsiteX1" fmla="*/ 3995310 w 4245855"/>
              <a:gd name="connsiteY1" fmla="*/ 2605431 h 3337808"/>
              <a:gd name="connsiteX2" fmla="*/ 3995310 w 4245855"/>
              <a:gd name="connsiteY2" fmla="*/ 3337808 h 3337808"/>
              <a:gd name="connsiteX3" fmla="*/ 601407 w 4245855"/>
              <a:gd name="connsiteY3" fmla="*/ 3337808 h 3337808"/>
              <a:gd name="connsiteX4" fmla="*/ 0 w 4245855"/>
              <a:gd name="connsiteY4" fmla="*/ 1736954 h 3337808"/>
              <a:gd name="connsiteX5" fmla="*/ 3422366 w 4245855"/>
              <a:gd name="connsiteY5" fmla="*/ 1736954 h 3337808"/>
              <a:gd name="connsiteX6" fmla="*/ 3422366 w 4245855"/>
              <a:gd name="connsiteY6" fmla="*/ 2469331 h 3337808"/>
              <a:gd name="connsiteX7" fmla="*/ 0 w 4245855"/>
              <a:gd name="connsiteY7" fmla="*/ 2469331 h 3337808"/>
              <a:gd name="connsiteX8" fmla="*/ 851951 w 4245855"/>
              <a:gd name="connsiteY8" fmla="*/ 868477 h 3337808"/>
              <a:gd name="connsiteX9" fmla="*/ 4245855 w 4245855"/>
              <a:gd name="connsiteY9" fmla="*/ 868477 h 3337808"/>
              <a:gd name="connsiteX10" fmla="*/ 4245855 w 4245855"/>
              <a:gd name="connsiteY10" fmla="*/ 1600854 h 3337808"/>
              <a:gd name="connsiteX11" fmla="*/ 851951 w 4245855"/>
              <a:gd name="connsiteY11" fmla="*/ 1600854 h 3337808"/>
              <a:gd name="connsiteX12" fmla="*/ 347193 w 4245855"/>
              <a:gd name="connsiteY12" fmla="*/ 0 h 3337808"/>
              <a:gd name="connsiteX13" fmla="*/ 3741097 w 4245855"/>
              <a:gd name="connsiteY13" fmla="*/ 0 h 3337808"/>
              <a:gd name="connsiteX14" fmla="*/ 3741097 w 4245855"/>
              <a:gd name="connsiteY14" fmla="*/ 732377 h 3337808"/>
              <a:gd name="connsiteX15" fmla="*/ 347193 w 4245855"/>
              <a:gd name="connsiteY15" fmla="*/ 732377 h 3337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245855" h="3337808">
                <a:moveTo>
                  <a:pt x="601407" y="2605431"/>
                </a:moveTo>
                <a:lnTo>
                  <a:pt x="3995310" y="2605431"/>
                </a:lnTo>
                <a:lnTo>
                  <a:pt x="3995310" y="3337808"/>
                </a:lnTo>
                <a:lnTo>
                  <a:pt x="601407" y="3337808"/>
                </a:lnTo>
                <a:close/>
                <a:moveTo>
                  <a:pt x="0" y="1736954"/>
                </a:moveTo>
                <a:lnTo>
                  <a:pt x="3422366" y="1736954"/>
                </a:lnTo>
                <a:lnTo>
                  <a:pt x="3422366" y="2469331"/>
                </a:lnTo>
                <a:lnTo>
                  <a:pt x="0" y="2469331"/>
                </a:lnTo>
                <a:close/>
                <a:moveTo>
                  <a:pt x="851951" y="868477"/>
                </a:moveTo>
                <a:lnTo>
                  <a:pt x="4245855" y="868477"/>
                </a:lnTo>
                <a:lnTo>
                  <a:pt x="4245855" y="1600854"/>
                </a:lnTo>
                <a:lnTo>
                  <a:pt x="851951" y="1600854"/>
                </a:lnTo>
                <a:close/>
                <a:moveTo>
                  <a:pt x="347193" y="0"/>
                </a:moveTo>
                <a:lnTo>
                  <a:pt x="3741097" y="0"/>
                </a:lnTo>
                <a:lnTo>
                  <a:pt x="3741097" y="732377"/>
                </a:lnTo>
                <a:lnTo>
                  <a:pt x="347193" y="732377"/>
                </a:lnTo>
                <a:close/>
              </a:path>
            </a:pathLst>
          </a:custGeom>
          <a:blipFill>
            <a:blip r:embed="rId1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923925" y="2320925"/>
            <a:ext cx="5507355" cy="3179373"/>
            <a:chOff x="1934830" y="2352404"/>
            <a:chExt cx="5458537" cy="3179298"/>
          </a:xfrm>
        </p:grpSpPr>
        <p:sp>
          <p:nvSpPr>
            <p:cNvPr id="6" name="文本框 5"/>
            <p:cNvSpPr txBox="1"/>
            <p:nvPr/>
          </p:nvSpPr>
          <p:spPr>
            <a:xfrm>
              <a:off x="1934831" y="2352404"/>
              <a:ext cx="1507301" cy="39877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项目背景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934830" y="2786027"/>
              <a:ext cx="5458537" cy="2745675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60000"/>
                </a:lnSpc>
                <a:defRPr/>
              </a:pP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       </a:t>
              </a: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随着社会的发展进步，物流行业是国民经济的重要组成部分，设计领域广，吸纳就业人数多，促进生产、拉动消费作用大，在促进产业结构调整、转变经济发展方式和增强国民经济竞争力等方面发挥着重要的作用。</a:t>
              </a:r>
              <a:endParaRPr lang="zh-CN" altLang="en-US" sz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endParaRPr>
            </a:p>
            <a:p>
              <a:pPr>
                <a:lnSpc>
                  <a:spcPct val="160000"/>
                </a:lnSpc>
                <a:defRPr/>
              </a:pP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+mn-ea"/>
                </a:rPr>
                <a:t>       </a:t>
              </a: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物流管理方式也随着计算机技术的飞速发展，目前计算机已经深入社会的各个角落。计算机拥有高效能，高可靠性，成本低等多种优势，将计算机技术应用到</a:t>
              </a: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物流行业</a:t>
              </a: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，井将</a:t>
              </a: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物流市场的格局趋向于专业化发展，互联网与自动化成为行业的核心竞争力段，AI智能与大数据技术进一步驱动物流产业集约与服务升级。利用数字技术、信息技术、互联网技术重塑服务业服务能力，挖掘企业自身数据价值，实现以服务客户体验高效化、敏捷化及灵活化为中心的智慧服务。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任意多边形: 形状 24"/>
          <p:cNvSpPr/>
          <p:nvPr/>
        </p:nvSpPr>
        <p:spPr bwMode="auto">
          <a:xfrm>
            <a:off x="129037" y="1"/>
            <a:ext cx="1242564" cy="368188"/>
          </a:xfrm>
          <a:custGeom>
            <a:avLst/>
            <a:gdLst>
              <a:gd name="connsiteX0" fmla="*/ 0 w 1066148"/>
              <a:gd name="connsiteY0" fmla="*/ 0 h 315914"/>
              <a:gd name="connsiteX1" fmla="*/ 1066148 w 1066148"/>
              <a:gd name="connsiteY1" fmla="*/ 0 h 315914"/>
              <a:gd name="connsiteX2" fmla="*/ 1035525 w 1066148"/>
              <a:gd name="connsiteY2" fmla="*/ 52713 h 315914"/>
              <a:gd name="connsiteX3" fmla="*/ 950915 w 1066148"/>
              <a:gd name="connsiteY3" fmla="*/ 198361 h 315914"/>
              <a:gd name="connsiteX4" fmla="*/ 750099 w 1066148"/>
              <a:gd name="connsiteY4" fmla="*/ 314650 h 315914"/>
              <a:gd name="connsiteX5" fmla="*/ 325732 w 1066148"/>
              <a:gd name="connsiteY5" fmla="*/ 315914 h 315914"/>
              <a:gd name="connsiteX6" fmla="*/ 127442 w 1066148"/>
              <a:gd name="connsiteY6" fmla="*/ 205945 h 315914"/>
              <a:gd name="connsiteX7" fmla="*/ 6985 w 1066148"/>
              <a:gd name="connsiteY7" fmla="*/ 11287 h 31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148" h="315914">
                <a:moveTo>
                  <a:pt x="0" y="0"/>
                </a:moveTo>
                <a:lnTo>
                  <a:pt x="1066148" y="0"/>
                </a:lnTo>
                <a:lnTo>
                  <a:pt x="1035525" y="52713"/>
                </a:lnTo>
                <a:cubicBezTo>
                  <a:pt x="950915" y="198361"/>
                  <a:pt x="950915" y="198361"/>
                  <a:pt x="950915" y="198361"/>
                </a:cubicBezTo>
                <a:cubicBezTo>
                  <a:pt x="909236" y="270410"/>
                  <a:pt x="833456" y="314650"/>
                  <a:pt x="750099" y="314650"/>
                </a:cubicBezTo>
                <a:cubicBezTo>
                  <a:pt x="325732" y="315914"/>
                  <a:pt x="325732" y="315914"/>
                  <a:pt x="325732" y="315914"/>
                </a:cubicBezTo>
                <a:cubicBezTo>
                  <a:pt x="244901" y="315914"/>
                  <a:pt x="170384" y="274202"/>
                  <a:pt x="127442" y="205945"/>
                </a:cubicBezTo>
                <a:cubicBezTo>
                  <a:pt x="58609" y="94712"/>
                  <a:pt x="24193" y="39096"/>
                  <a:pt x="6985" y="11287"/>
                </a:cubicBezTo>
                <a:close/>
              </a:path>
            </a:pathLst>
          </a:custGeom>
          <a:gradFill>
            <a:gsLst>
              <a:gs pos="0">
                <a:srgbClr val="0D5C97"/>
              </a:gs>
              <a:gs pos="100000">
                <a:srgbClr val="322CA3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1019175" y="451774"/>
            <a:ext cx="3756464" cy="717964"/>
            <a:chOff x="8581096" y="979342"/>
            <a:chExt cx="3756464" cy="717964"/>
          </a:xfrm>
        </p:grpSpPr>
        <p:sp>
          <p:nvSpPr>
            <p:cNvPr id="28" name="文本框 27"/>
            <p:cNvSpPr txBox="1"/>
            <p:nvPr/>
          </p:nvSpPr>
          <p:spPr>
            <a:xfrm>
              <a:off x="8581096" y="979342"/>
              <a:ext cx="2053329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3200" b="1" dirty="0">
                  <a:latin typeface="Century Gothic" panose="020B0502020202020204" pitchFamily="34" charset="0"/>
                  <a:ea typeface="微软雅黑" panose="020B0503020204020204" pitchFamily="34" charset="-122"/>
                  <a:sym typeface="+mn-ea"/>
                </a:rPr>
                <a:t>项目概述</a:t>
              </a:r>
              <a:endPara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8581096" y="1452196"/>
              <a:ext cx="3756464" cy="24511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任意多边形: 形状 48"/>
          <p:cNvSpPr/>
          <p:nvPr/>
        </p:nvSpPr>
        <p:spPr>
          <a:xfrm>
            <a:off x="1546942" y="1751013"/>
            <a:ext cx="2261660" cy="2261660"/>
          </a:xfrm>
          <a:custGeom>
            <a:avLst/>
            <a:gdLst>
              <a:gd name="connsiteX0" fmla="*/ 1130830 w 2261660"/>
              <a:gd name="connsiteY0" fmla="*/ 0 h 2261660"/>
              <a:gd name="connsiteX1" fmla="*/ 2261660 w 2261660"/>
              <a:gd name="connsiteY1" fmla="*/ 1130830 h 2261660"/>
              <a:gd name="connsiteX2" fmla="*/ 1130830 w 2261660"/>
              <a:gd name="connsiteY2" fmla="*/ 2261660 h 2261660"/>
              <a:gd name="connsiteX3" fmla="*/ 0 w 2261660"/>
              <a:gd name="connsiteY3" fmla="*/ 1130830 h 2261660"/>
              <a:gd name="connsiteX4" fmla="*/ 1130830 w 2261660"/>
              <a:gd name="connsiteY4" fmla="*/ 0 h 226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1660" h="2261660">
                <a:moveTo>
                  <a:pt x="1130830" y="0"/>
                </a:moveTo>
                <a:cubicBezTo>
                  <a:pt x="1755370" y="0"/>
                  <a:pt x="2261660" y="506290"/>
                  <a:pt x="2261660" y="1130830"/>
                </a:cubicBezTo>
                <a:cubicBezTo>
                  <a:pt x="2261660" y="1755370"/>
                  <a:pt x="1755370" y="2261660"/>
                  <a:pt x="1130830" y="2261660"/>
                </a:cubicBezTo>
                <a:cubicBezTo>
                  <a:pt x="506290" y="2261660"/>
                  <a:pt x="0" y="1755370"/>
                  <a:pt x="0" y="1130830"/>
                </a:cubicBezTo>
                <a:cubicBezTo>
                  <a:pt x="0" y="506290"/>
                  <a:pt x="506290" y="0"/>
                  <a:pt x="1130830" y="0"/>
                </a:cubicBezTo>
                <a:close/>
              </a:path>
            </a:pathLst>
          </a:custGeom>
          <a:blipFill>
            <a:blip r:embed="rId1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: 形状 47"/>
          <p:cNvSpPr/>
          <p:nvPr/>
        </p:nvSpPr>
        <p:spPr>
          <a:xfrm>
            <a:off x="4965264" y="1751013"/>
            <a:ext cx="2261660" cy="2261660"/>
          </a:xfrm>
          <a:custGeom>
            <a:avLst/>
            <a:gdLst>
              <a:gd name="connsiteX0" fmla="*/ 1130830 w 2261660"/>
              <a:gd name="connsiteY0" fmla="*/ 0 h 2261660"/>
              <a:gd name="connsiteX1" fmla="*/ 2261660 w 2261660"/>
              <a:gd name="connsiteY1" fmla="*/ 1130830 h 2261660"/>
              <a:gd name="connsiteX2" fmla="*/ 1130830 w 2261660"/>
              <a:gd name="connsiteY2" fmla="*/ 2261660 h 2261660"/>
              <a:gd name="connsiteX3" fmla="*/ 0 w 2261660"/>
              <a:gd name="connsiteY3" fmla="*/ 1130830 h 2261660"/>
              <a:gd name="connsiteX4" fmla="*/ 1130830 w 2261660"/>
              <a:gd name="connsiteY4" fmla="*/ 0 h 226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1660" h="2261660">
                <a:moveTo>
                  <a:pt x="1130830" y="0"/>
                </a:moveTo>
                <a:cubicBezTo>
                  <a:pt x="1755370" y="0"/>
                  <a:pt x="2261660" y="506290"/>
                  <a:pt x="2261660" y="1130830"/>
                </a:cubicBezTo>
                <a:cubicBezTo>
                  <a:pt x="2261660" y="1755370"/>
                  <a:pt x="1755370" y="2261660"/>
                  <a:pt x="1130830" y="2261660"/>
                </a:cubicBezTo>
                <a:cubicBezTo>
                  <a:pt x="506290" y="2261660"/>
                  <a:pt x="0" y="1755370"/>
                  <a:pt x="0" y="1130830"/>
                </a:cubicBezTo>
                <a:cubicBezTo>
                  <a:pt x="0" y="506290"/>
                  <a:pt x="506290" y="0"/>
                  <a:pt x="1130830" y="0"/>
                </a:cubicBezTo>
                <a:close/>
              </a:path>
            </a:pathLst>
          </a:custGeom>
          <a:blipFill>
            <a:blip r:embed="rId2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: 形状 49"/>
          <p:cNvSpPr/>
          <p:nvPr/>
        </p:nvSpPr>
        <p:spPr>
          <a:xfrm>
            <a:off x="8383586" y="1751013"/>
            <a:ext cx="2261660" cy="2261660"/>
          </a:xfrm>
          <a:custGeom>
            <a:avLst/>
            <a:gdLst>
              <a:gd name="connsiteX0" fmla="*/ 1130830 w 2261660"/>
              <a:gd name="connsiteY0" fmla="*/ 0 h 2261660"/>
              <a:gd name="connsiteX1" fmla="*/ 2261660 w 2261660"/>
              <a:gd name="connsiteY1" fmla="*/ 1130830 h 2261660"/>
              <a:gd name="connsiteX2" fmla="*/ 1130830 w 2261660"/>
              <a:gd name="connsiteY2" fmla="*/ 2261660 h 2261660"/>
              <a:gd name="connsiteX3" fmla="*/ 0 w 2261660"/>
              <a:gd name="connsiteY3" fmla="*/ 1130830 h 2261660"/>
              <a:gd name="connsiteX4" fmla="*/ 1130830 w 2261660"/>
              <a:gd name="connsiteY4" fmla="*/ 0 h 226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1660" h="2261660">
                <a:moveTo>
                  <a:pt x="1130830" y="0"/>
                </a:moveTo>
                <a:cubicBezTo>
                  <a:pt x="1755370" y="0"/>
                  <a:pt x="2261660" y="506290"/>
                  <a:pt x="2261660" y="1130830"/>
                </a:cubicBezTo>
                <a:cubicBezTo>
                  <a:pt x="2261660" y="1755370"/>
                  <a:pt x="1755370" y="2261660"/>
                  <a:pt x="1130830" y="2261660"/>
                </a:cubicBezTo>
                <a:cubicBezTo>
                  <a:pt x="506290" y="2261660"/>
                  <a:pt x="0" y="1755370"/>
                  <a:pt x="0" y="1130830"/>
                </a:cubicBezTo>
                <a:cubicBezTo>
                  <a:pt x="0" y="506290"/>
                  <a:pt x="506290" y="0"/>
                  <a:pt x="1130830" y="0"/>
                </a:cubicBezTo>
                <a:close/>
              </a:path>
            </a:pathLst>
          </a:custGeom>
          <a:blipFill>
            <a:blip r:embed="rId3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flipV="1">
            <a:off x="1852271" y="3763722"/>
            <a:ext cx="1651000" cy="875862"/>
          </a:xfrm>
          <a:prstGeom prst="triangle">
            <a:avLst/>
          </a:prstGeom>
          <a:solidFill>
            <a:srgbClr val="322C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等腰三角形 23"/>
          <p:cNvSpPr/>
          <p:nvPr/>
        </p:nvSpPr>
        <p:spPr>
          <a:xfrm flipV="1">
            <a:off x="5270593" y="3763722"/>
            <a:ext cx="1651000" cy="875862"/>
          </a:xfrm>
          <a:prstGeom prst="triangle">
            <a:avLst/>
          </a:prstGeom>
          <a:solidFill>
            <a:srgbClr val="322C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等腰三角形 30"/>
          <p:cNvSpPr/>
          <p:nvPr/>
        </p:nvSpPr>
        <p:spPr>
          <a:xfrm flipV="1">
            <a:off x="8688915" y="3763722"/>
            <a:ext cx="1651000" cy="875862"/>
          </a:xfrm>
          <a:prstGeom prst="triangle">
            <a:avLst/>
          </a:prstGeom>
          <a:solidFill>
            <a:srgbClr val="322C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椭圆 31"/>
          <p:cNvSpPr/>
          <p:nvPr/>
        </p:nvSpPr>
        <p:spPr>
          <a:xfrm>
            <a:off x="2458696" y="3912783"/>
            <a:ext cx="438150" cy="335152"/>
          </a:xfrm>
          <a:custGeom>
            <a:avLst/>
            <a:gdLst>
              <a:gd name="connsiteX0" fmla="*/ 361794 w 551492"/>
              <a:gd name="connsiteY0" fmla="*/ 308363 h 421851"/>
              <a:gd name="connsiteX1" fmla="*/ 530845 w 551492"/>
              <a:gd name="connsiteY1" fmla="*/ 308363 h 421851"/>
              <a:gd name="connsiteX2" fmla="*/ 551492 w 551492"/>
              <a:gd name="connsiteY2" fmla="*/ 329044 h 421851"/>
              <a:gd name="connsiteX3" fmla="*/ 551492 w 551492"/>
              <a:gd name="connsiteY3" fmla="*/ 362650 h 421851"/>
              <a:gd name="connsiteX4" fmla="*/ 530845 w 551492"/>
              <a:gd name="connsiteY4" fmla="*/ 383331 h 421851"/>
              <a:gd name="connsiteX5" fmla="*/ 378570 w 551492"/>
              <a:gd name="connsiteY5" fmla="*/ 383331 h 421851"/>
              <a:gd name="connsiteX6" fmla="*/ 378570 w 551492"/>
              <a:gd name="connsiteY6" fmla="*/ 369113 h 421851"/>
              <a:gd name="connsiteX7" fmla="*/ 361794 w 551492"/>
              <a:gd name="connsiteY7" fmla="*/ 308363 h 421851"/>
              <a:gd name="connsiteX8" fmla="*/ 313904 w 551492"/>
              <a:gd name="connsiteY8" fmla="*/ 172924 h 421851"/>
              <a:gd name="connsiteX9" fmla="*/ 530832 w 551492"/>
              <a:gd name="connsiteY9" fmla="*/ 172924 h 421851"/>
              <a:gd name="connsiteX10" fmla="*/ 551492 w 551492"/>
              <a:gd name="connsiteY10" fmla="*/ 193548 h 421851"/>
              <a:gd name="connsiteX11" fmla="*/ 551492 w 551492"/>
              <a:gd name="connsiteY11" fmla="*/ 225772 h 421851"/>
              <a:gd name="connsiteX12" fmla="*/ 530832 w 551492"/>
              <a:gd name="connsiteY12" fmla="*/ 247685 h 421851"/>
              <a:gd name="connsiteX13" fmla="*/ 271293 w 551492"/>
              <a:gd name="connsiteY13" fmla="*/ 247685 h 421851"/>
              <a:gd name="connsiteX14" fmla="*/ 271293 w 551492"/>
              <a:gd name="connsiteY14" fmla="*/ 227061 h 421851"/>
              <a:gd name="connsiteX15" fmla="*/ 272584 w 551492"/>
              <a:gd name="connsiteY15" fmla="*/ 224483 h 421851"/>
              <a:gd name="connsiteX16" fmla="*/ 313904 w 551492"/>
              <a:gd name="connsiteY16" fmla="*/ 172924 h 421851"/>
              <a:gd name="connsiteX17" fmla="*/ 281648 w 551492"/>
              <a:gd name="connsiteY17" fmla="*/ 36241 h 421851"/>
              <a:gd name="connsiteX18" fmla="*/ 530834 w 551492"/>
              <a:gd name="connsiteY18" fmla="*/ 36241 h 421851"/>
              <a:gd name="connsiteX19" fmla="*/ 551492 w 551492"/>
              <a:gd name="connsiteY19" fmla="*/ 58154 h 421851"/>
              <a:gd name="connsiteX20" fmla="*/ 551492 w 551492"/>
              <a:gd name="connsiteY20" fmla="*/ 90378 h 421851"/>
              <a:gd name="connsiteX21" fmla="*/ 530834 w 551492"/>
              <a:gd name="connsiteY21" fmla="*/ 111002 h 421851"/>
              <a:gd name="connsiteX22" fmla="*/ 308761 w 551492"/>
              <a:gd name="connsiteY22" fmla="*/ 111002 h 421851"/>
              <a:gd name="connsiteX23" fmla="*/ 295850 w 551492"/>
              <a:gd name="connsiteY23" fmla="*/ 96823 h 421851"/>
              <a:gd name="connsiteX24" fmla="*/ 281648 w 551492"/>
              <a:gd name="connsiteY24" fmla="*/ 36241 h 421851"/>
              <a:gd name="connsiteX25" fmla="*/ 176987 w 551492"/>
              <a:gd name="connsiteY25" fmla="*/ 0 h 421851"/>
              <a:gd name="connsiteX26" fmla="*/ 271294 w 551492"/>
              <a:gd name="connsiteY26" fmla="*/ 117396 h 421851"/>
              <a:gd name="connsiteX27" fmla="*/ 276461 w 551492"/>
              <a:gd name="connsiteY27" fmla="*/ 117396 h 421851"/>
              <a:gd name="connsiteX28" fmla="*/ 290672 w 551492"/>
              <a:gd name="connsiteY28" fmla="*/ 152228 h 421851"/>
              <a:gd name="connsiteX29" fmla="*/ 262251 w 551492"/>
              <a:gd name="connsiteY29" fmla="*/ 199960 h 421851"/>
              <a:gd name="connsiteX30" fmla="*/ 257083 w 551492"/>
              <a:gd name="connsiteY30" fmla="*/ 197380 h 421851"/>
              <a:gd name="connsiteX31" fmla="*/ 224786 w 551492"/>
              <a:gd name="connsiteY31" fmla="*/ 247692 h 421851"/>
              <a:gd name="connsiteX32" fmla="*/ 219619 w 551492"/>
              <a:gd name="connsiteY32" fmla="*/ 259303 h 421851"/>
              <a:gd name="connsiteX33" fmla="*/ 241581 w 551492"/>
              <a:gd name="connsiteY33" fmla="*/ 279944 h 421851"/>
              <a:gd name="connsiteX34" fmla="*/ 263543 w 551492"/>
              <a:gd name="connsiteY34" fmla="*/ 279944 h 421851"/>
              <a:gd name="connsiteX35" fmla="*/ 352682 w 551492"/>
              <a:gd name="connsiteY35" fmla="*/ 368958 h 421851"/>
              <a:gd name="connsiteX36" fmla="*/ 352682 w 551492"/>
              <a:gd name="connsiteY36" fmla="*/ 393470 h 421851"/>
              <a:gd name="connsiteX37" fmla="*/ 325553 w 551492"/>
              <a:gd name="connsiteY37" fmla="*/ 421851 h 421851"/>
              <a:gd name="connsiteX38" fmla="*/ 28421 w 551492"/>
              <a:gd name="connsiteY38" fmla="*/ 421851 h 421851"/>
              <a:gd name="connsiteX39" fmla="*/ 0 w 551492"/>
              <a:gd name="connsiteY39" fmla="*/ 393470 h 421851"/>
              <a:gd name="connsiteX40" fmla="*/ 0 w 551492"/>
              <a:gd name="connsiteY40" fmla="*/ 368958 h 421851"/>
              <a:gd name="connsiteX41" fmla="*/ 89139 w 551492"/>
              <a:gd name="connsiteY41" fmla="*/ 279944 h 421851"/>
              <a:gd name="connsiteX42" fmla="*/ 112393 w 551492"/>
              <a:gd name="connsiteY42" fmla="*/ 279944 h 421851"/>
              <a:gd name="connsiteX43" fmla="*/ 133063 w 551492"/>
              <a:gd name="connsiteY43" fmla="*/ 259303 h 421851"/>
              <a:gd name="connsiteX44" fmla="*/ 127896 w 551492"/>
              <a:gd name="connsiteY44" fmla="*/ 247692 h 421851"/>
              <a:gd name="connsiteX45" fmla="*/ 95599 w 551492"/>
              <a:gd name="connsiteY45" fmla="*/ 198670 h 421851"/>
              <a:gd name="connsiteX46" fmla="*/ 91723 w 551492"/>
              <a:gd name="connsiteY46" fmla="*/ 199960 h 421851"/>
              <a:gd name="connsiteX47" fmla="*/ 63302 w 551492"/>
              <a:gd name="connsiteY47" fmla="*/ 152228 h 421851"/>
              <a:gd name="connsiteX48" fmla="*/ 78804 w 551492"/>
              <a:gd name="connsiteY48" fmla="*/ 117396 h 421851"/>
              <a:gd name="connsiteX49" fmla="*/ 81388 w 551492"/>
              <a:gd name="connsiteY49" fmla="*/ 117396 h 421851"/>
              <a:gd name="connsiteX50" fmla="*/ 176987 w 551492"/>
              <a:gd name="connsiteY50" fmla="*/ 0 h 421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551492" h="421851">
                <a:moveTo>
                  <a:pt x="361794" y="308363"/>
                </a:moveTo>
                <a:lnTo>
                  <a:pt x="530845" y="308363"/>
                </a:lnTo>
                <a:cubicBezTo>
                  <a:pt x="541168" y="308363"/>
                  <a:pt x="551492" y="317411"/>
                  <a:pt x="551492" y="329044"/>
                </a:cubicBezTo>
                <a:lnTo>
                  <a:pt x="551492" y="362650"/>
                </a:lnTo>
                <a:cubicBezTo>
                  <a:pt x="551492" y="374283"/>
                  <a:pt x="541168" y="383331"/>
                  <a:pt x="530845" y="383331"/>
                </a:cubicBezTo>
                <a:lnTo>
                  <a:pt x="378570" y="383331"/>
                </a:lnTo>
                <a:lnTo>
                  <a:pt x="378570" y="369113"/>
                </a:lnTo>
                <a:cubicBezTo>
                  <a:pt x="378570" y="347140"/>
                  <a:pt x="372118" y="326459"/>
                  <a:pt x="361794" y="308363"/>
                </a:cubicBezTo>
                <a:close/>
                <a:moveTo>
                  <a:pt x="313904" y="172924"/>
                </a:moveTo>
                <a:lnTo>
                  <a:pt x="530832" y="172924"/>
                </a:lnTo>
                <a:cubicBezTo>
                  <a:pt x="541162" y="172924"/>
                  <a:pt x="551492" y="181947"/>
                  <a:pt x="551492" y="193548"/>
                </a:cubicBezTo>
                <a:lnTo>
                  <a:pt x="551492" y="225772"/>
                </a:lnTo>
                <a:cubicBezTo>
                  <a:pt x="551492" y="237373"/>
                  <a:pt x="541162" y="247685"/>
                  <a:pt x="530832" y="247685"/>
                </a:cubicBezTo>
                <a:lnTo>
                  <a:pt x="271293" y="247685"/>
                </a:lnTo>
                <a:lnTo>
                  <a:pt x="271293" y="227061"/>
                </a:lnTo>
                <a:cubicBezTo>
                  <a:pt x="271293" y="225772"/>
                  <a:pt x="272584" y="225772"/>
                  <a:pt x="272584" y="224483"/>
                </a:cubicBezTo>
                <a:cubicBezTo>
                  <a:pt x="293244" y="218038"/>
                  <a:pt x="307448" y="194837"/>
                  <a:pt x="313904" y="172924"/>
                </a:cubicBezTo>
                <a:close/>
                <a:moveTo>
                  <a:pt x="281648" y="36241"/>
                </a:moveTo>
                <a:lnTo>
                  <a:pt x="530834" y="36241"/>
                </a:lnTo>
                <a:cubicBezTo>
                  <a:pt x="541163" y="36241"/>
                  <a:pt x="551492" y="46553"/>
                  <a:pt x="551492" y="58154"/>
                </a:cubicBezTo>
                <a:lnTo>
                  <a:pt x="551492" y="90378"/>
                </a:lnTo>
                <a:cubicBezTo>
                  <a:pt x="551492" y="101979"/>
                  <a:pt x="541163" y="111002"/>
                  <a:pt x="530834" y="111002"/>
                </a:cubicBezTo>
                <a:lnTo>
                  <a:pt x="308761" y="111002"/>
                </a:lnTo>
                <a:cubicBezTo>
                  <a:pt x="304888" y="104557"/>
                  <a:pt x="301015" y="99401"/>
                  <a:pt x="295850" y="96823"/>
                </a:cubicBezTo>
                <a:cubicBezTo>
                  <a:pt x="293268" y="72333"/>
                  <a:pt x="288104" y="52998"/>
                  <a:pt x="281648" y="36241"/>
                </a:cubicBezTo>
                <a:close/>
                <a:moveTo>
                  <a:pt x="176987" y="0"/>
                </a:moveTo>
                <a:cubicBezTo>
                  <a:pt x="257083" y="0"/>
                  <a:pt x="270002" y="64503"/>
                  <a:pt x="271294" y="117396"/>
                </a:cubicBezTo>
                <a:cubicBezTo>
                  <a:pt x="272586" y="117396"/>
                  <a:pt x="273878" y="117396"/>
                  <a:pt x="276461" y="117396"/>
                </a:cubicBezTo>
                <a:cubicBezTo>
                  <a:pt x="289380" y="117396"/>
                  <a:pt x="290672" y="132877"/>
                  <a:pt x="290672" y="152228"/>
                </a:cubicBezTo>
                <a:cubicBezTo>
                  <a:pt x="290672" y="171579"/>
                  <a:pt x="275169" y="199960"/>
                  <a:pt x="262251" y="199960"/>
                </a:cubicBezTo>
                <a:cubicBezTo>
                  <a:pt x="260959" y="199960"/>
                  <a:pt x="258375" y="198670"/>
                  <a:pt x="257083" y="197380"/>
                </a:cubicBezTo>
                <a:cubicBezTo>
                  <a:pt x="249332" y="216731"/>
                  <a:pt x="237705" y="233502"/>
                  <a:pt x="224786" y="247692"/>
                </a:cubicBezTo>
                <a:cubicBezTo>
                  <a:pt x="220911" y="250272"/>
                  <a:pt x="219619" y="254143"/>
                  <a:pt x="219619" y="259303"/>
                </a:cubicBezTo>
                <a:cubicBezTo>
                  <a:pt x="219619" y="270913"/>
                  <a:pt x="228662" y="279944"/>
                  <a:pt x="241581" y="279944"/>
                </a:cubicBezTo>
                <a:lnTo>
                  <a:pt x="263543" y="279944"/>
                </a:lnTo>
                <a:cubicBezTo>
                  <a:pt x="312634" y="279944"/>
                  <a:pt x="352682" y="319936"/>
                  <a:pt x="352682" y="368958"/>
                </a:cubicBezTo>
                <a:lnTo>
                  <a:pt x="352682" y="393470"/>
                </a:lnTo>
                <a:cubicBezTo>
                  <a:pt x="352682" y="408950"/>
                  <a:pt x="341055" y="421851"/>
                  <a:pt x="325553" y="421851"/>
                </a:cubicBezTo>
                <a:lnTo>
                  <a:pt x="28421" y="421851"/>
                </a:lnTo>
                <a:cubicBezTo>
                  <a:pt x="12919" y="421851"/>
                  <a:pt x="0" y="408950"/>
                  <a:pt x="0" y="393470"/>
                </a:cubicBezTo>
                <a:lnTo>
                  <a:pt x="0" y="368958"/>
                </a:lnTo>
                <a:cubicBezTo>
                  <a:pt x="0" y="319936"/>
                  <a:pt x="40048" y="279944"/>
                  <a:pt x="89139" y="279944"/>
                </a:cubicBezTo>
                <a:lnTo>
                  <a:pt x="112393" y="279944"/>
                </a:lnTo>
                <a:cubicBezTo>
                  <a:pt x="124020" y="279944"/>
                  <a:pt x="133063" y="270913"/>
                  <a:pt x="133063" y="259303"/>
                </a:cubicBezTo>
                <a:cubicBezTo>
                  <a:pt x="133063" y="254143"/>
                  <a:pt x="131771" y="250272"/>
                  <a:pt x="127896" y="247692"/>
                </a:cubicBezTo>
                <a:cubicBezTo>
                  <a:pt x="114977" y="234792"/>
                  <a:pt x="104642" y="216731"/>
                  <a:pt x="95599" y="198670"/>
                </a:cubicBezTo>
                <a:cubicBezTo>
                  <a:pt x="94307" y="199960"/>
                  <a:pt x="93015" y="199960"/>
                  <a:pt x="91723" y="199960"/>
                </a:cubicBezTo>
                <a:cubicBezTo>
                  <a:pt x="78804" y="199960"/>
                  <a:pt x="63302" y="171579"/>
                  <a:pt x="63302" y="152228"/>
                </a:cubicBezTo>
                <a:cubicBezTo>
                  <a:pt x="63302" y="132877"/>
                  <a:pt x="65886" y="117396"/>
                  <a:pt x="78804" y="117396"/>
                </a:cubicBezTo>
                <a:cubicBezTo>
                  <a:pt x="80096" y="117396"/>
                  <a:pt x="80096" y="117396"/>
                  <a:pt x="81388" y="117396"/>
                </a:cubicBezTo>
                <a:cubicBezTo>
                  <a:pt x="82680" y="64503"/>
                  <a:pt x="93015" y="0"/>
                  <a:pt x="1769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5" name="椭圆 32"/>
          <p:cNvSpPr/>
          <p:nvPr/>
        </p:nvSpPr>
        <p:spPr>
          <a:xfrm>
            <a:off x="5906998" y="3861284"/>
            <a:ext cx="378005" cy="438150"/>
          </a:xfrm>
          <a:custGeom>
            <a:avLst/>
            <a:gdLst>
              <a:gd name="T0" fmla="*/ 4020 w 4254"/>
              <a:gd name="T1" fmla="*/ 2522 h 4938"/>
              <a:gd name="T2" fmla="*/ 3734 w 4254"/>
              <a:gd name="T3" fmla="*/ 2363 h 4938"/>
              <a:gd name="T4" fmla="*/ 3734 w 4254"/>
              <a:gd name="T5" fmla="*/ 983 h 4938"/>
              <a:gd name="T6" fmla="*/ 3676 w 4254"/>
              <a:gd name="T7" fmla="*/ 843 h 4938"/>
              <a:gd name="T8" fmla="*/ 2891 w 4254"/>
              <a:gd name="T9" fmla="*/ 58 h 4938"/>
              <a:gd name="T10" fmla="*/ 2751 w 4254"/>
              <a:gd name="T11" fmla="*/ 0 h 4938"/>
              <a:gd name="T12" fmla="*/ 389 w 4254"/>
              <a:gd name="T13" fmla="*/ 0 h 4938"/>
              <a:gd name="T14" fmla="*/ 0 w 4254"/>
              <a:gd name="T15" fmla="*/ 388 h 4938"/>
              <a:gd name="T16" fmla="*/ 0 w 4254"/>
              <a:gd name="T17" fmla="*/ 4549 h 4938"/>
              <a:gd name="T18" fmla="*/ 389 w 4254"/>
              <a:gd name="T19" fmla="*/ 4938 h 4938"/>
              <a:gd name="T20" fmla="*/ 3346 w 4254"/>
              <a:gd name="T21" fmla="*/ 4938 h 4938"/>
              <a:gd name="T22" fmla="*/ 3734 w 4254"/>
              <a:gd name="T23" fmla="*/ 4549 h 4938"/>
              <a:gd name="T24" fmla="*/ 3734 w 4254"/>
              <a:gd name="T25" fmla="*/ 3657 h 4938"/>
              <a:gd name="T26" fmla="*/ 4020 w 4254"/>
              <a:gd name="T27" fmla="*/ 3371 h 4938"/>
              <a:gd name="T28" fmla="*/ 4020 w 4254"/>
              <a:gd name="T29" fmla="*/ 2522 h 4938"/>
              <a:gd name="T30" fmla="*/ 422 w 4254"/>
              <a:gd name="T31" fmla="*/ 4505 h 4938"/>
              <a:gd name="T32" fmla="*/ 422 w 4254"/>
              <a:gd name="T33" fmla="*/ 432 h 4938"/>
              <a:gd name="T34" fmla="*/ 2476 w 4254"/>
              <a:gd name="T35" fmla="*/ 432 h 4938"/>
              <a:gd name="T36" fmla="*/ 2476 w 4254"/>
              <a:gd name="T37" fmla="*/ 1013 h 4938"/>
              <a:gd name="T38" fmla="*/ 2731 w 4254"/>
              <a:gd name="T39" fmla="*/ 1268 h 4938"/>
              <a:gd name="T40" fmla="*/ 3312 w 4254"/>
              <a:gd name="T41" fmla="*/ 1268 h 4938"/>
              <a:gd name="T42" fmla="*/ 3312 w 4254"/>
              <a:gd name="T43" fmla="*/ 2417 h 4938"/>
              <a:gd name="T44" fmla="*/ 3171 w 4254"/>
              <a:gd name="T45" fmla="*/ 2522 h 4938"/>
              <a:gd name="T46" fmla="*/ 2627 w 4254"/>
              <a:gd name="T47" fmla="*/ 3066 h 4938"/>
              <a:gd name="T48" fmla="*/ 2480 w 4254"/>
              <a:gd name="T49" fmla="*/ 2919 h 4938"/>
              <a:gd name="T50" fmla="*/ 2056 w 4254"/>
              <a:gd name="T51" fmla="*/ 2743 h 4938"/>
              <a:gd name="T52" fmla="*/ 1631 w 4254"/>
              <a:gd name="T53" fmla="*/ 2919 h 4938"/>
              <a:gd name="T54" fmla="*/ 1631 w 4254"/>
              <a:gd name="T55" fmla="*/ 3767 h 4938"/>
              <a:gd name="T56" fmla="*/ 2203 w 4254"/>
              <a:gd name="T57" fmla="*/ 4339 h 4938"/>
              <a:gd name="T58" fmla="*/ 2523 w 4254"/>
              <a:gd name="T59" fmla="*/ 4505 h 4938"/>
              <a:gd name="T60" fmla="*/ 422 w 4254"/>
              <a:gd name="T61" fmla="*/ 4505 h 4938"/>
              <a:gd name="T62" fmla="*/ 3312 w 4254"/>
              <a:gd name="T63" fmla="*/ 4505 h 4938"/>
              <a:gd name="T64" fmla="*/ 2732 w 4254"/>
              <a:gd name="T65" fmla="*/ 4505 h 4938"/>
              <a:gd name="T66" fmla="*/ 3052 w 4254"/>
              <a:gd name="T67" fmla="*/ 4339 h 4938"/>
              <a:gd name="T68" fmla="*/ 3312 w 4254"/>
              <a:gd name="T69" fmla="*/ 4078 h 4938"/>
              <a:gd name="T70" fmla="*/ 3312 w 4254"/>
              <a:gd name="T71" fmla="*/ 4505 h 4938"/>
              <a:gd name="T72" fmla="*/ 3777 w 4254"/>
              <a:gd name="T73" fmla="*/ 3135 h 4938"/>
              <a:gd name="T74" fmla="*/ 2809 w 4254"/>
              <a:gd name="T75" fmla="*/ 4103 h 4938"/>
              <a:gd name="T76" fmla="*/ 2620 w 4254"/>
              <a:gd name="T77" fmla="*/ 4181 h 4938"/>
              <a:gd name="T78" fmla="*/ 2431 w 4254"/>
              <a:gd name="T79" fmla="*/ 4103 h 4938"/>
              <a:gd name="T80" fmla="*/ 1860 w 4254"/>
              <a:gd name="T81" fmla="*/ 3531 h 4938"/>
              <a:gd name="T82" fmla="*/ 1860 w 4254"/>
              <a:gd name="T83" fmla="*/ 3154 h 4938"/>
              <a:gd name="T84" fmla="*/ 2237 w 4254"/>
              <a:gd name="T85" fmla="*/ 3154 h 4938"/>
              <a:gd name="T86" fmla="*/ 2620 w 4254"/>
              <a:gd name="T87" fmla="*/ 3537 h 4938"/>
              <a:gd name="T88" fmla="*/ 3400 w 4254"/>
              <a:gd name="T89" fmla="*/ 2758 h 4938"/>
              <a:gd name="T90" fmla="*/ 3777 w 4254"/>
              <a:gd name="T91" fmla="*/ 2758 h 4938"/>
              <a:gd name="T92" fmla="*/ 3777 w 4254"/>
              <a:gd name="T93" fmla="*/ 3135 h 4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254" h="4938">
                <a:moveTo>
                  <a:pt x="4020" y="2522"/>
                </a:moveTo>
                <a:cubicBezTo>
                  <a:pt x="3940" y="2442"/>
                  <a:pt x="3841" y="2388"/>
                  <a:pt x="3734" y="2363"/>
                </a:cubicBezTo>
                <a:lnTo>
                  <a:pt x="3734" y="983"/>
                </a:lnTo>
                <a:cubicBezTo>
                  <a:pt x="3734" y="930"/>
                  <a:pt x="3713" y="880"/>
                  <a:pt x="3676" y="843"/>
                </a:cubicBezTo>
                <a:lnTo>
                  <a:pt x="2891" y="58"/>
                </a:lnTo>
                <a:cubicBezTo>
                  <a:pt x="2854" y="21"/>
                  <a:pt x="2803" y="0"/>
                  <a:pt x="2751" y="0"/>
                </a:cubicBezTo>
                <a:lnTo>
                  <a:pt x="389" y="0"/>
                </a:lnTo>
                <a:cubicBezTo>
                  <a:pt x="174" y="0"/>
                  <a:pt x="0" y="174"/>
                  <a:pt x="0" y="388"/>
                </a:cubicBezTo>
                <a:lnTo>
                  <a:pt x="0" y="4549"/>
                </a:lnTo>
                <a:cubicBezTo>
                  <a:pt x="0" y="4763"/>
                  <a:pt x="174" y="4938"/>
                  <a:pt x="389" y="4938"/>
                </a:cubicBezTo>
                <a:lnTo>
                  <a:pt x="3346" y="4938"/>
                </a:lnTo>
                <a:cubicBezTo>
                  <a:pt x="3560" y="4938"/>
                  <a:pt x="3734" y="4763"/>
                  <a:pt x="3734" y="4549"/>
                </a:cubicBezTo>
                <a:lnTo>
                  <a:pt x="3734" y="3657"/>
                </a:lnTo>
                <a:lnTo>
                  <a:pt x="4020" y="3371"/>
                </a:lnTo>
                <a:cubicBezTo>
                  <a:pt x="4254" y="3137"/>
                  <a:pt x="4254" y="2756"/>
                  <a:pt x="4020" y="2522"/>
                </a:cubicBezTo>
                <a:close/>
                <a:moveTo>
                  <a:pt x="422" y="4505"/>
                </a:moveTo>
                <a:lnTo>
                  <a:pt x="422" y="432"/>
                </a:lnTo>
                <a:lnTo>
                  <a:pt x="2476" y="432"/>
                </a:lnTo>
                <a:lnTo>
                  <a:pt x="2476" y="1013"/>
                </a:lnTo>
                <a:cubicBezTo>
                  <a:pt x="2476" y="1154"/>
                  <a:pt x="2590" y="1268"/>
                  <a:pt x="2731" y="1268"/>
                </a:cubicBezTo>
                <a:lnTo>
                  <a:pt x="3312" y="1268"/>
                </a:lnTo>
                <a:lnTo>
                  <a:pt x="3312" y="2417"/>
                </a:lnTo>
                <a:cubicBezTo>
                  <a:pt x="3261" y="2445"/>
                  <a:pt x="3214" y="2480"/>
                  <a:pt x="3171" y="2522"/>
                </a:cubicBezTo>
                <a:lnTo>
                  <a:pt x="2627" y="3066"/>
                </a:lnTo>
                <a:lnTo>
                  <a:pt x="2480" y="2919"/>
                </a:lnTo>
                <a:cubicBezTo>
                  <a:pt x="2367" y="2805"/>
                  <a:pt x="2216" y="2743"/>
                  <a:pt x="2056" y="2743"/>
                </a:cubicBezTo>
                <a:cubicBezTo>
                  <a:pt x="1895" y="2743"/>
                  <a:pt x="1745" y="2805"/>
                  <a:pt x="1631" y="2919"/>
                </a:cubicBezTo>
                <a:cubicBezTo>
                  <a:pt x="1397" y="3152"/>
                  <a:pt x="1397" y="3533"/>
                  <a:pt x="1631" y="3767"/>
                </a:cubicBezTo>
                <a:lnTo>
                  <a:pt x="2203" y="4339"/>
                </a:lnTo>
                <a:cubicBezTo>
                  <a:pt x="2291" y="4427"/>
                  <a:pt x="2402" y="4484"/>
                  <a:pt x="2523" y="4505"/>
                </a:cubicBezTo>
                <a:lnTo>
                  <a:pt x="422" y="4505"/>
                </a:lnTo>
                <a:close/>
                <a:moveTo>
                  <a:pt x="3312" y="4505"/>
                </a:moveTo>
                <a:lnTo>
                  <a:pt x="2732" y="4505"/>
                </a:lnTo>
                <a:cubicBezTo>
                  <a:pt x="2852" y="4484"/>
                  <a:pt x="2963" y="4427"/>
                  <a:pt x="3052" y="4339"/>
                </a:cubicBezTo>
                <a:lnTo>
                  <a:pt x="3312" y="4078"/>
                </a:lnTo>
                <a:lnTo>
                  <a:pt x="3312" y="4505"/>
                </a:lnTo>
                <a:close/>
                <a:moveTo>
                  <a:pt x="3777" y="3135"/>
                </a:moveTo>
                <a:lnTo>
                  <a:pt x="2809" y="4103"/>
                </a:lnTo>
                <a:cubicBezTo>
                  <a:pt x="2759" y="4153"/>
                  <a:pt x="2691" y="4181"/>
                  <a:pt x="2620" y="4181"/>
                </a:cubicBezTo>
                <a:cubicBezTo>
                  <a:pt x="2549" y="4181"/>
                  <a:pt x="2481" y="4153"/>
                  <a:pt x="2431" y="4103"/>
                </a:cubicBezTo>
                <a:lnTo>
                  <a:pt x="1860" y="3531"/>
                </a:lnTo>
                <a:cubicBezTo>
                  <a:pt x="1756" y="3427"/>
                  <a:pt x="1756" y="3258"/>
                  <a:pt x="1860" y="3154"/>
                </a:cubicBezTo>
                <a:cubicBezTo>
                  <a:pt x="1964" y="3050"/>
                  <a:pt x="2133" y="3050"/>
                  <a:pt x="2237" y="3154"/>
                </a:cubicBezTo>
                <a:lnTo>
                  <a:pt x="2620" y="3537"/>
                </a:lnTo>
                <a:lnTo>
                  <a:pt x="3400" y="2758"/>
                </a:lnTo>
                <a:cubicBezTo>
                  <a:pt x="3504" y="2654"/>
                  <a:pt x="3673" y="2654"/>
                  <a:pt x="3777" y="2758"/>
                </a:cubicBezTo>
                <a:cubicBezTo>
                  <a:pt x="3881" y="2862"/>
                  <a:pt x="3881" y="3031"/>
                  <a:pt x="3777" y="31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6" name="椭圆 33"/>
          <p:cNvSpPr/>
          <p:nvPr/>
        </p:nvSpPr>
        <p:spPr>
          <a:xfrm>
            <a:off x="9301789" y="3861284"/>
            <a:ext cx="425253" cy="438150"/>
          </a:xfrm>
          <a:custGeom>
            <a:avLst/>
            <a:gdLst>
              <a:gd name="connsiteX0" fmla="*/ 311067 w 588184"/>
              <a:gd name="connsiteY0" fmla="*/ 251965 h 606021"/>
              <a:gd name="connsiteX1" fmla="*/ 448129 w 588184"/>
              <a:gd name="connsiteY1" fmla="*/ 251965 h 606021"/>
              <a:gd name="connsiteX2" fmla="*/ 448129 w 588184"/>
              <a:gd name="connsiteY2" fmla="*/ 299573 h 606021"/>
              <a:gd name="connsiteX3" fmla="*/ 351788 w 588184"/>
              <a:gd name="connsiteY3" fmla="*/ 299573 h 606021"/>
              <a:gd name="connsiteX4" fmla="*/ 345829 w 588184"/>
              <a:gd name="connsiteY4" fmla="*/ 338255 h 606021"/>
              <a:gd name="connsiteX5" fmla="*/ 361720 w 588184"/>
              <a:gd name="connsiteY5" fmla="*/ 337264 h 606021"/>
              <a:gd name="connsiteX6" fmla="*/ 427272 w 588184"/>
              <a:gd name="connsiteY6" fmla="*/ 355117 h 606021"/>
              <a:gd name="connsiteX7" fmla="*/ 458061 w 588184"/>
              <a:gd name="connsiteY7" fmla="*/ 417603 h 606021"/>
              <a:gd name="connsiteX8" fmla="*/ 350795 w 588184"/>
              <a:gd name="connsiteY8" fmla="*/ 504885 h 606021"/>
              <a:gd name="connsiteX9" fmla="*/ 281271 w 588184"/>
              <a:gd name="connsiteY9" fmla="*/ 490007 h 606021"/>
              <a:gd name="connsiteX10" fmla="*/ 292196 w 588184"/>
              <a:gd name="connsiteY10" fmla="*/ 446366 h 606021"/>
              <a:gd name="connsiteX11" fmla="*/ 347816 w 588184"/>
              <a:gd name="connsiteY11" fmla="*/ 459260 h 606021"/>
              <a:gd name="connsiteX12" fmla="*/ 398469 w 588184"/>
              <a:gd name="connsiteY12" fmla="*/ 421570 h 606021"/>
              <a:gd name="connsiteX13" fmla="*/ 327951 w 588184"/>
              <a:gd name="connsiteY13" fmla="*/ 379913 h 606021"/>
              <a:gd name="connsiteX14" fmla="*/ 294183 w 588184"/>
              <a:gd name="connsiteY14" fmla="*/ 381896 h 606021"/>
              <a:gd name="connsiteX15" fmla="*/ 195822 w 588184"/>
              <a:gd name="connsiteY15" fmla="*/ 251965 h 606021"/>
              <a:gd name="connsiteX16" fmla="*/ 244480 w 588184"/>
              <a:gd name="connsiteY16" fmla="*/ 251965 h 606021"/>
              <a:gd name="connsiteX17" fmla="*/ 244480 w 588184"/>
              <a:gd name="connsiteY17" fmla="*/ 499948 h 606021"/>
              <a:gd name="connsiteX18" fmla="*/ 187878 w 588184"/>
              <a:gd name="connsiteY18" fmla="*/ 499948 h 606021"/>
              <a:gd name="connsiteX19" fmla="*/ 187878 w 588184"/>
              <a:gd name="connsiteY19" fmla="*/ 303545 h 606021"/>
              <a:gd name="connsiteX20" fmla="*/ 186885 w 588184"/>
              <a:gd name="connsiteY20" fmla="*/ 303545 h 606021"/>
              <a:gd name="connsiteX21" fmla="*/ 139220 w 588184"/>
              <a:gd name="connsiteY21" fmla="*/ 325368 h 606021"/>
              <a:gd name="connsiteX22" fmla="*/ 130283 w 588184"/>
              <a:gd name="connsiteY22" fmla="*/ 282715 h 606021"/>
              <a:gd name="connsiteX23" fmla="*/ 78491 w 588184"/>
              <a:gd name="connsiteY23" fmla="*/ 194433 h 606021"/>
              <a:gd name="connsiteX24" fmla="*/ 43716 w 588184"/>
              <a:gd name="connsiteY24" fmla="*/ 229145 h 606021"/>
              <a:gd name="connsiteX25" fmla="*/ 43716 w 588184"/>
              <a:gd name="connsiteY25" fmla="*/ 509819 h 606021"/>
              <a:gd name="connsiteX26" fmla="*/ 95381 w 588184"/>
              <a:gd name="connsiteY26" fmla="*/ 561391 h 606021"/>
              <a:gd name="connsiteX27" fmla="*/ 492803 w 588184"/>
              <a:gd name="connsiteY27" fmla="*/ 561391 h 606021"/>
              <a:gd name="connsiteX28" fmla="*/ 543474 w 588184"/>
              <a:gd name="connsiteY28" fmla="*/ 509819 h 606021"/>
              <a:gd name="connsiteX29" fmla="*/ 543474 w 588184"/>
              <a:gd name="connsiteY29" fmla="*/ 229145 h 606021"/>
              <a:gd name="connsiteX30" fmla="*/ 508700 w 588184"/>
              <a:gd name="connsiteY30" fmla="*/ 194433 h 606021"/>
              <a:gd name="connsiteX31" fmla="*/ 173872 w 588184"/>
              <a:gd name="connsiteY31" fmla="*/ 33765 h 606021"/>
              <a:gd name="connsiteX32" fmla="*/ 235472 w 588184"/>
              <a:gd name="connsiteY32" fmla="*/ 33765 h 606021"/>
              <a:gd name="connsiteX33" fmla="*/ 235472 w 588184"/>
              <a:gd name="connsiteY33" fmla="*/ 67485 h 606021"/>
              <a:gd name="connsiteX34" fmla="*/ 292105 w 588184"/>
              <a:gd name="connsiteY34" fmla="*/ 124017 h 606021"/>
              <a:gd name="connsiteX35" fmla="*/ 294092 w 588184"/>
              <a:gd name="connsiteY35" fmla="*/ 124017 h 606021"/>
              <a:gd name="connsiteX36" fmla="*/ 350725 w 588184"/>
              <a:gd name="connsiteY36" fmla="*/ 67485 h 606021"/>
              <a:gd name="connsiteX37" fmla="*/ 350725 w 588184"/>
              <a:gd name="connsiteY37" fmla="*/ 33765 h 606021"/>
              <a:gd name="connsiteX38" fmla="*/ 411331 w 588184"/>
              <a:gd name="connsiteY38" fmla="*/ 33765 h 606021"/>
              <a:gd name="connsiteX39" fmla="*/ 411331 w 588184"/>
              <a:gd name="connsiteY39" fmla="*/ 67485 h 606021"/>
              <a:gd name="connsiteX40" fmla="*/ 466970 w 588184"/>
              <a:gd name="connsiteY40" fmla="*/ 124017 h 606021"/>
              <a:gd name="connsiteX41" fmla="*/ 469951 w 588184"/>
              <a:gd name="connsiteY41" fmla="*/ 124017 h 606021"/>
              <a:gd name="connsiteX42" fmla="*/ 525590 w 588184"/>
              <a:gd name="connsiteY42" fmla="*/ 67485 h 606021"/>
              <a:gd name="connsiteX43" fmla="*/ 525590 w 588184"/>
              <a:gd name="connsiteY43" fmla="*/ 37732 h 606021"/>
              <a:gd name="connsiteX44" fmla="*/ 588184 w 588184"/>
              <a:gd name="connsiteY44" fmla="*/ 122033 h 606021"/>
              <a:gd name="connsiteX45" fmla="*/ 588184 w 588184"/>
              <a:gd name="connsiteY45" fmla="*/ 517753 h 606021"/>
              <a:gd name="connsiteX46" fmla="*/ 498764 w 588184"/>
              <a:gd name="connsiteY46" fmla="*/ 606021 h 606021"/>
              <a:gd name="connsiteX47" fmla="*/ 88426 w 588184"/>
              <a:gd name="connsiteY47" fmla="*/ 606021 h 606021"/>
              <a:gd name="connsiteX48" fmla="*/ 0 w 588184"/>
              <a:gd name="connsiteY48" fmla="*/ 517753 h 606021"/>
              <a:gd name="connsiteX49" fmla="*/ 0 w 588184"/>
              <a:gd name="connsiteY49" fmla="*/ 122033 h 606021"/>
              <a:gd name="connsiteX50" fmla="*/ 60607 w 588184"/>
              <a:gd name="connsiteY50" fmla="*/ 37732 h 606021"/>
              <a:gd name="connsiteX51" fmla="*/ 60607 w 588184"/>
              <a:gd name="connsiteY51" fmla="*/ 67485 h 606021"/>
              <a:gd name="connsiteX52" fmla="*/ 116246 w 588184"/>
              <a:gd name="connsiteY52" fmla="*/ 124017 h 606021"/>
              <a:gd name="connsiteX53" fmla="*/ 119227 w 588184"/>
              <a:gd name="connsiteY53" fmla="*/ 124017 h 606021"/>
              <a:gd name="connsiteX54" fmla="*/ 173872 w 588184"/>
              <a:gd name="connsiteY54" fmla="*/ 67485 h 606021"/>
              <a:gd name="connsiteX55" fmla="*/ 462982 w 588184"/>
              <a:gd name="connsiteY55" fmla="*/ 0 h 606021"/>
              <a:gd name="connsiteX56" fmla="*/ 466961 w 588184"/>
              <a:gd name="connsiteY56" fmla="*/ 0 h 606021"/>
              <a:gd name="connsiteX57" fmla="*/ 469945 w 588184"/>
              <a:gd name="connsiteY57" fmla="*/ 0 h 606021"/>
              <a:gd name="connsiteX58" fmla="*/ 478898 w 588184"/>
              <a:gd name="connsiteY58" fmla="*/ 992 h 606021"/>
              <a:gd name="connsiteX59" fmla="*/ 479893 w 588184"/>
              <a:gd name="connsiteY59" fmla="*/ 992 h 606021"/>
              <a:gd name="connsiteX60" fmla="*/ 480888 w 588184"/>
              <a:gd name="connsiteY60" fmla="*/ 1983 h 606021"/>
              <a:gd name="connsiteX61" fmla="*/ 481883 w 588184"/>
              <a:gd name="connsiteY61" fmla="*/ 1983 h 606021"/>
              <a:gd name="connsiteX62" fmla="*/ 483872 w 588184"/>
              <a:gd name="connsiteY62" fmla="*/ 2975 h 606021"/>
              <a:gd name="connsiteX63" fmla="*/ 499789 w 588184"/>
              <a:gd name="connsiteY63" fmla="*/ 28761 h 606021"/>
              <a:gd name="connsiteX64" fmla="*/ 499789 w 588184"/>
              <a:gd name="connsiteY64" fmla="*/ 67438 h 606021"/>
              <a:gd name="connsiteX65" fmla="*/ 492826 w 588184"/>
              <a:gd name="connsiteY65" fmla="*/ 86282 h 606021"/>
              <a:gd name="connsiteX66" fmla="*/ 469945 w 588184"/>
              <a:gd name="connsiteY66" fmla="*/ 96199 h 606021"/>
              <a:gd name="connsiteX67" fmla="*/ 466961 w 588184"/>
              <a:gd name="connsiteY67" fmla="*/ 96199 h 606021"/>
              <a:gd name="connsiteX68" fmla="*/ 439107 w 588184"/>
              <a:gd name="connsiteY68" fmla="*/ 67438 h 606021"/>
              <a:gd name="connsiteX69" fmla="*/ 439107 w 588184"/>
              <a:gd name="connsiteY69" fmla="*/ 28761 h 606021"/>
              <a:gd name="connsiteX70" fmla="*/ 462982 w 588184"/>
              <a:gd name="connsiteY70" fmla="*/ 0 h 606021"/>
              <a:gd name="connsiteX71" fmla="*/ 292162 w 588184"/>
              <a:gd name="connsiteY71" fmla="*/ 0 h 606021"/>
              <a:gd name="connsiteX72" fmla="*/ 294151 w 588184"/>
              <a:gd name="connsiteY72" fmla="*/ 0 h 606021"/>
              <a:gd name="connsiteX73" fmla="*/ 312057 w 588184"/>
              <a:gd name="connsiteY73" fmla="*/ 5950 h 606021"/>
              <a:gd name="connsiteX74" fmla="*/ 323000 w 588184"/>
              <a:gd name="connsiteY74" fmla="*/ 28761 h 606021"/>
              <a:gd name="connsiteX75" fmla="*/ 323000 w 588184"/>
              <a:gd name="connsiteY75" fmla="*/ 67438 h 606021"/>
              <a:gd name="connsiteX76" fmla="*/ 308078 w 588184"/>
              <a:gd name="connsiteY76" fmla="*/ 93224 h 606021"/>
              <a:gd name="connsiteX77" fmla="*/ 294151 w 588184"/>
              <a:gd name="connsiteY77" fmla="*/ 96199 h 606021"/>
              <a:gd name="connsiteX78" fmla="*/ 292162 w 588184"/>
              <a:gd name="connsiteY78" fmla="*/ 96199 h 606021"/>
              <a:gd name="connsiteX79" fmla="*/ 275250 w 588184"/>
              <a:gd name="connsiteY79" fmla="*/ 92232 h 606021"/>
              <a:gd name="connsiteX80" fmla="*/ 262318 w 588184"/>
              <a:gd name="connsiteY80" fmla="*/ 68430 h 606021"/>
              <a:gd name="connsiteX81" fmla="*/ 262318 w 588184"/>
              <a:gd name="connsiteY81" fmla="*/ 28761 h 606021"/>
              <a:gd name="connsiteX82" fmla="*/ 272266 w 588184"/>
              <a:gd name="connsiteY82" fmla="*/ 6942 h 606021"/>
              <a:gd name="connsiteX83" fmla="*/ 292162 w 588184"/>
              <a:gd name="connsiteY83" fmla="*/ 0 h 606021"/>
              <a:gd name="connsiteX84" fmla="*/ 116308 w 588184"/>
              <a:gd name="connsiteY84" fmla="*/ 0 h 606021"/>
              <a:gd name="connsiteX85" fmla="*/ 119291 w 588184"/>
              <a:gd name="connsiteY85" fmla="*/ 0 h 606021"/>
              <a:gd name="connsiteX86" fmla="*/ 139174 w 588184"/>
              <a:gd name="connsiteY86" fmla="*/ 7934 h 606021"/>
              <a:gd name="connsiteX87" fmla="*/ 148121 w 588184"/>
              <a:gd name="connsiteY87" fmla="*/ 28761 h 606021"/>
              <a:gd name="connsiteX88" fmla="*/ 148121 w 588184"/>
              <a:gd name="connsiteY88" fmla="*/ 67438 h 606021"/>
              <a:gd name="connsiteX89" fmla="*/ 141162 w 588184"/>
              <a:gd name="connsiteY89" fmla="*/ 86282 h 606021"/>
              <a:gd name="connsiteX90" fmla="*/ 119291 w 588184"/>
              <a:gd name="connsiteY90" fmla="*/ 96199 h 606021"/>
              <a:gd name="connsiteX91" fmla="*/ 116308 w 588184"/>
              <a:gd name="connsiteY91" fmla="*/ 96199 h 606021"/>
              <a:gd name="connsiteX92" fmla="*/ 93443 w 588184"/>
              <a:gd name="connsiteY92" fmla="*/ 86282 h 606021"/>
              <a:gd name="connsiteX93" fmla="*/ 86484 w 588184"/>
              <a:gd name="connsiteY93" fmla="*/ 67438 h 606021"/>
              <a:gd name="connsiteX94" fmla="*/ 86484 w 588184"/>
              <a:gd name="connsiteY94" fmla="*/ 28761 h 606021"/>
              <a:gd name="connsiteX95" fmla="*/ 95431 w 588184"/>
              <a:gd name="connsiteY95" fmla="*/ 7934 h 606021"/>
              <a:gd name="connsiteX96" fmla="*/ 116308 w 588184"/>
              <a:gd name="connsiteY96" fmla="*/ 0 h 60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588184" h="606021">
                <a:moveTo>
                  <a:pt x="311067" y="251965"/>
                </a:moveTo>
                <a:lnTo>
                  <a:pt x="448129" y="251965"/>
                </a:lnTo>
                <a:lnTo>
                  <a:pt x="448129" y="299573"/>
                </a:lnTo>
                <a:lnTo>
                  <a:pt x="351788" y="299573"/>
                </a:lnTo>
                <a:lnTo>
                  <a:pt x="345829" y="338255"/>
                </a:lnTo>
                <a:cubicBezTo>
                  <a:pt x="351788" y="337264"/>
                  <a:pt x="355761" y="337264"/>
                  <a:pt x="361720" y="337264"/>
                </a:cubicBezTo>
                <a:cubicBezTo>
                  <a:pt x="385557" y="337264"/>
                  <a:pt x="409394" y="342223"/>
                  <a:pt x="427272" y="355117"/>
                </a:cubicBezTo>
                <a:cubicBezTo>
                  <a:pt x="446143" y="368011"/>
                  <a:pt x="458061" y="388839"/>
                  <a:pt x="458061" y="417603"/>
                </a:cubicBezTo>
                <a:cubicBezTo>
                  <a:pt x="458061" y="463228"/>
                  <a:pt x="418333" y="504885"/>
                  <a:pt x="350795" y="504885"/>
                </a:cubicBezTo>
                <a:cubicBezTo>
                  <a:pt x="320999" y="504885"/>
                  <a:pt x="295176" y="497942"/>
                  <a:pt x="281271" y="490007"/>
                </a:cubicBezTo>
                <a:lnTo>
                  <a:pt x="292196" y="446366"/>
                </a:lnTo>
                <a:cubicBezTo>
                  <a:pt x="303121" y="452317"/>
                  <a:pt x="325965" y="459260"/>
                  <a:pt x="347816" y="459260"/>
                </a:cubicBezTo>
                <a:cubicBezTo>
                  <a:pt x="372646" y="459260"/>
                  <a:pt x="398469" y="447358"/>
                  <a:pt x="398469" y="421570"/>
                </a:cubicBezTo>
                <a:cubicBezTo>
                  <a:pt x="398469" y="395782"/>
                  <a:pt x="377612" y="379913"/>
                  <a:pt x="327951" y="379913"/>
                </a:cubicBezTo>
                <a:cubicBezTo>
                  <a:pt x="314047" y="379913"/>
                  <a:pt x="305108" y="380905"/>
                  <a:pt x="294183" y="381896"/>
                </a:cubicBezTo>
                <a:close/>
                <a:moveTo>
                  <a:pt x="195822" y="251965"/>
                </a:moveTo>
                <a:lnTo>
                  <a:pt x="244480" y="251965"/>
                </a:lnTo>
                <a:lnTo>
                  <a:pt x="244480" y="499948"/>
                </a:lnTo>
                <a:lnTo>
                  <a:pt x="187878" y="499948"/>
                </a:lnTo>
                <a:lnTo>
                  <a:pt x="187878" y="303545"/>
                </a:lnTo>
                <a:lnTo>
                  <a:pt x="186885" y="303545"/>
                </a:lnTo>
                <a:lnTo>
                  <a:pt x="139220" y="325368"/>
                </a:lnTo>
                <a:lnTo>
                  <a:pt x="130283" y="282715"/>
                </a:lnTo>
                <a:close/>
                <a:moveTo>
                  <a:pt x="78491" y="194433"/>
                </a:moveTo>
                <a:cubicBezTo>
                  <a:pt x="59613" y="194433"/>
                  <a:pt x="43716" y="209310"/>
                  <a:pt x="43716" y="229145"/>
                </a:cubicBezTo>
                <a:lnTo>
                  <a:pt x="43716" y="509819"/>
                </a:lnTo>
                <a:cubicBezTo>
                  <a:pt x="43716" y="537588"/>
                  <a:pt x="66568" y="561391"/>
                  <a:pt x="95381" y="561391"/>
                </a:cubicBezTo>
                <a:lnTo>
                  <a:pt x="492803" y="561391"/>
                </a:lnTo>
                <a:cubicBezTo>
                  <a:pt x="520622" y="561391"/>
                  <a:pt x="543474" y="537588"/>
                  <a:pt x="543474" y="509819"/>
                </a:cubicBezTo>
                <a:lnTo>
                  <a:pt x="543474" y="229145"/>
                </a:lnTo>
                <a:cubicBezTo>
                  <a:pt x="543474" y="209310"/>
                  <a:pt x="528571" y="194433"/>
                  <a:pt x="508700" y="194433"/>
                </a:cubicBezTo>
                <a:close/>
                <a:moveTo>
                  <a:pt x="173872" y="33765"/>
                </a:moveTo>
                <a:lnTo>
                  <a:pt x="235472" y="33765"/>
                </a:lnTo>
                <a:lnTo>
                  <a:pt x="235472" y="67485"/>
                </a:lnTo>
                <a:cubicBezTo>
                  <a:pt x="235472" y="98231"/>
                  <a:pt x="261305" y="124017"/>
                  <a:pt x="292105" y="124017"/>
                </a:cubicBezTo>
                <a:lnTo>
                  <a:pt x="294092" y="124017"/>
                </a:lnTo>
                <a:cubicBezTo>
                  <a:pt x="324892" y="124017"/>
                  <a:pt x="350725" y="98231"/>
                  <a:pt x="350725" y="67485"/>
                </a:cubicBezTo>
                <a:lnTo>
                  <a:pt x="350725" y="33765"/>
                </a:lnTo>
                <a:lnTo>
                  <a:pt x="411331" y="33765"/>
                </a:lnTo>
                <a:lnTo>
                  <a:pt x="411331" y="67485"/>
                </a:lnTo>
                <a:cubicBezTo>
                  <a:pt x="411331" y="98231"/>
                  <a:pt x="437164" y="124017"/>
                  <a:pt x="466970" y="124017"/>
                </a:cubicBezTo>
                <a:lnTo>
                  <a:pt x="469951" y="124017"/>
                </a:lnTo>
                <a:cubicBezTo>
                  <a:pt x="500751" y="124017"/>
                  <a:pt x="525590" y="98231"/>
                  <a:pt x="525590" y="67485"/>
                </a:cubicBezTo>
                <a:lnTo>
                  <a:pt x="525590" y="37732"/>
                </a:lnTo>
                <a:cubicBezTo>
                  <a:pt x="561358" y="48642"/>
                  <a:pt x="588184" y="82362"/>
                  <a:pt x="588184" y="122033"/>
                </a:cubicBezTo>
                <a:lnTo>
                  <a:pt x="588184" y="517753"/>
                </a:lnTo>
                <a:cubicBezTo>
                  <a:pt x="588184" y="566350"/>
                  <a:pt x="548442" y="606021"/>
                  <a:pt x="498764" y="606021"/>
                </a:cubicBezTo>
                <a:lnTo>
                  <a:pt x="88426" y="606021"/>
                </a:lnTo>
                <a:cubicBezTo>
                  <a:pt x="39742" y="606021"/>
                  <a:pt x="0" y="566350"/>
                  <a:pt x="0" y="517753"/>
                </a:cubicBezTo>
                <a:lnTo>
                  <a:pt x="0" y="122033"/>
                </a:lnTo>
                <a:cubicBezTo>
                  <a:pt x="0" y="83354"/>
                  <a:pt x="24839" y="49633"/>
                  <a:pt x="60607" y="37732"/>
                </a:cubicBezTo>
                <a:lnTo>
                  <a:pt x="60607" y="67485"/>
                </a:lnTo>
                <a:cubicBezTo>
                  <a:pt x="60607" y="98231"/>
                  <a:pt x="85446" y="124017"/>
                  <a:pt x="116246" y="124017"/>
                </a:cubicBezTo>
                <a:lnTo>
                  <a:pt x="119227" y="124017"/>
                </a:lnTo>
                <a:cubicBezTo>
                  <a:pt x="149033" y="124017"/>
                  <a:pt x="173872" y="98231"/>
                  <a:pt x="173872" y="67485"/>
                </a:cubicBezTo>
                <a:close/>
                <a:moveTo>
                  <a:pt x="462982" y="0"/>
                </a:moveTo>
                <a:cubicBezTo>
                  <a:pt x="464971" y="0"/>
                  <a:pt x="465966" y="0"/>
                  <a:pt x="466961" y="0"/>
                </a:cubicBezTo>
                <a:lnTo>
                  <a:pt x="469945" y="0"/>
                </a:lnTo>
                <a:cubicBezTo>
                  <a:pt x="472930" y="0"/>
                  <a:pt x="475914" y="0"/>
                  <a:pt x="478898" y="992"/>
                </a:cubicBezTo>
                <a:cubicBezTo>
                  <a:pt x="478898" y="992"/>
                  <a:pt x="479893" y="992"/>
                  <a:pt x="479893" y="992"/>
                </a:cubicBezTo>
                <a:cubicBezTo>
                  <a:pt x="480888" y="992"/>
                  <a:pt x="480888" y="1983"/>
                  <a:pt x="480888" y="1983"/>
                </a:cubicBezTo>
                <a:cubicBezTo>
                  <a:pt x="480888" y="1983"/>
                  <a:pt x="480888" y="1983"/>
                  <a:pt x="481883" y="1983"/>
                </a:cubicBezTo>
                <a:cubicBezTo>
                  <a:pt x="482878" y="1983"/>
                  <a:pt x="483872" y="2975"/>
                  <a:pt x="483872" y="2975"/>
                </a:cubicBezTo>
                <a:cubicBezTo>
                  <a:pt x="493820" y="7934"/>
                  <a:pt x="499789" y="17851"/>
                  <a:pt x="499789" y="28761"/>
                </a:cubicBezTo>
                <a:lnTo>
                  <a:pt x="499789" y="67438"/>
                </a:lnTo>
                <a:cubicBezTo>
                  <a:pt x="499789" y="75372"/>
                  <a:pt x="496805" y="81323"/>
                  <a:pt x="492826" y="86282"/>
                </a:cubicBezTo>
                <a:cubicBezTo>
                  <a:pt x="486857" y="93224"/>
                  <a:pt x="478898" y="96199"/>
                  <a:pt x="469945" y="96199"/>
                </a:cubicBezTo>
                <a:lnTo>
                  <a:pt x="466961" y="96199"/>
                </a:lnTo>
                <a:cubicBezTo>
                  <a:pt x="451044" y="96199"/>
                  <a:pt x="439107" y="84298"/>
                  <a:pt x="439107" y="67438"/>
                </a:cubicBezTo>
                <a:lnTo>
                  <a:pt x="439107" y="28761"/>
                </a:lnTo>
                <a:cubicBezTo>
                  <a:pt x="439107" y="13884"/>
                  <a:pt x="449055" y="1983"/>
                  <a:pt x="462982" y="0"/>
                </a:cubicBezTo>
                <a:close/>
                <a:moveTo>
                  <a:pt x="292162" y="0"/>
                </a:moveTo>
                <a:lnTo>
                  <a:pt x="294151" y="0"/>
                </a:lnTo>
                <a:cubicBezTo>
                  <a:pt x="301115" y="0"/>
                  <a:pt x="307083" y="1983"/>
                  <a:pt x="312057" y="5950"/>
                </a:cubicBezTo>
                <a:cubicBezTo>
                  <a:pt x="319021" y="10909"/>
                  <a:pt x="323000" y="18843"/>
                  <a:pt x="323000" y="28761"/>
                </a:cubicBezTo>
                <a:lnTo>
                  <a:pt x="323000" y="67438"/>
                </a:lnTo>
                <a:cubicBezTo>
                  <a:pt x="323000" y="78348"/>
                  <a:pt x="317031" y="88265"/>
                  <a:pt x="308078" y="93224"/>
                </a:cubicBezTo>
                <a:cubicBezTo>
                  <a:pt x="304099" y="95207"/>
                  <a:pt x="299125" y="96199"/>
                  <a:pt x="294151" y="96199"/>
                </a:cubicBezTo>
                <a:lnTo>
                  <a:pt x="292162" y="96199"/>
                </a:lnTo>
                <a:cubicBezTo>
                  <a:pt x="286193" y="96199"/>
                  <a:pt x="280224" y="95207"/>
                  <a:pt x="275250" y="92232"/>
                </a:cubicBezTo>
                <a:cubicBezTo>
                  <a:pt x="267292" y="86282"/>
                  <a:pt x="262318" y="78348"/>
                  <a:pt x="262318" y="68430"/>
                </a:cubicBezTo>
                <a:lnTo>
                  <a:pt x="262318" y="28761"/>
                </a:lnTo>
                <a:cubicBezTo>
                  <a:pt x="262318" y="19835"/>
                  <a:pt x="266297" y="12893"/>
                  <a:pt x="272266" y="6942"/>
                </a:cubicBezTo>
                <a:cubicBezTo>
                  <a:pt x="277240" y="2975"/>
                  <a:pt x="284203" y="0"/>
                  <a:pt x="292162" y="0"/>
                </a:cubicBezTo>
                <a:close/>
                <a:moveTo>
                  <a:pt x="116308" y="0"/>
                </a:moveTo>
                <a:lnTo>
                  <a:pt x="119291" y="0"/>
                </a:lnTo>
                <a:cubicBezTo>
                  <a:pt x="127244" y="0"/>
                  <a:pt x="134203" y="2975"/>
                  <a:pt x="139174" y="7934"/>
                </a:cubicBezTo>
                <a:cubicBezTo>
                  <a:pt x="145139" y="13884"/>
                  <a:pt x="148121" y="20827"/>
                  <a:pt x="148121" y="28761"/>
                </a:cubicBezTo>
                <a:lnTo>
                  <a:pt x="148121" y="67438"/>
                </a:lnTo>
                <a:cubicBezTo>
                  <a:pt x="148121" y="75372"/>
                  <a:pt x="145139" y="81323"/>
                  <a:pt x="141162" y="86282"/>
                </a:cubicBezTo>
                <a:cubicBezTo>
                  <a:pt x="135197" y="93224"/>
                  <a:pt x="127244" y="96199"/>
                  <a:pt x="119291" y="96199"/>
                </a:cubicBezTo>
                <a:lnTo>
                  <a:pt x="116308" y="96199"/>
                </a:lnTo>
                <a:cubicBezTo>
                  <a:pt x="107361" y="96199"/>
                  <a:pt x="99408" y="93224"/>
                  <a:pt x="93443" y="86282"/>
                </a:cubicBezTo>
                <a:cubicBezTo>
                  <a:pt x="89466" y="81323"/>
                  <a:pt x="86484" y="75372"/>
                  <a:pt x="86484" y="67438"/>
                </a:cubicBezTo>
                <a:lnTo>
                  <a:pt x="86484" y="28761"/>
                </a:lnTo>
                <a:cubicBezTo>
                  <a:pt x="86484" y="20827"/>
                  <a:pt x="90461" y="13884"/>
                  <a:pt x="95431" y="7934"/>
                </a:cubicBezTo>
                <a:cubicBezTo>
                  <a:pt x="100402" y="2975"/>
                  <a:pt x="108355" y="0"/>
                  <a:pt x="1163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313083" y="4814045"/>
            <a:ext cx="2719705" cy="1409700"/>
            <a:chOff x="1564616" y="2352404"/>
            <a:chExt cx="3254983" cy="1409700"/>
          </a:xfrm>
        </p:grpSpPr>
        <p:sp>
          <p:nvSpPr>
            <p:cNvPr id="13" name="文本框 12"/>
            <p:cNvSpPr txBox="1"/>
            <p:nvPr/>
          </p:nvSpPr>
          <p:spPr>
            <a:xfrm>
              <a:off x="1564616" y="2352404"/>
              <a:ext cx="3254983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如何监控运输作业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633774" y="2786109"/>
              <a:ext cx="3072589" cy="975995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171450" indent="-171450" algn="l">
                <a:lnSpc>
                  <a:spcPct val="12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+mn-ea"/>
                  <a:cs typeface="+mn-ea"/>
                </a:rPr>
                <a:t>调度/司机/客户信息协同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</a:endParaRPr>
            </a:p>
            <a:p>
              <a:pPr marL="171450" indent="-171450" algn="l">
                <a:lnSpc>
                  <a:spcPct val="12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+mn-ea"/>
                  <a:cs typeface="+mn-ea"/>
                </a:rPr>
                <a:t>调度线路优化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</a:endParaRPr>
            </a:p>
            <a:p>
              <a:pPr marL="171450" indent="-171450" algn="l">
                <a:lnSpc>
                  <a:spcPct val="12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+mn-ea"/>
                  <a:cs typeface="+mn-ea"/>
                </a:rPr>
                <a:t>在途可视化、可追溯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</a:endParaRPr>
            </a:p>
            <a:p>
              <a:pPr marL="171450" indent="-171450" algn="l">
                <a:lnSpc>
                  <a:spcPct val="12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+mn-ea"/>
                  <a:cs typeface="+mn-ea"/>
                </a:rPr>
                <a:t>运输考核及报表数据化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710992" y="4814045"/>
            <a:ext cx="2769235" cy="1409700"/>
            <a:chOff x="1540296" y="2352404"/>
            <a:chExt cx="3314262" cy="1409700"/>
          </a:xfrm>
        </p:grpSpPr>
        <p:sp>
          <p:nvSpPr>
            <p:cNvPr id="16" name="文本框 15"/>
            <p:cNvSpPr txBox="1"/>
            <p:nvPr/>
          </p:nvSpPr>
          <p:spPr>
            <a:xfrm>
              <a:off x="1540296" y="2352404"/>
              <a:ext cx="331426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如何打造智慧物流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617814" y="2786109"/>
              <a:ext cx="3088548" cy="975995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171450" indent="-171450" algn="l">
                <a:lnSpc>
                  <a:spcPct val="12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网络化物流体系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endParaRPr>
            </a:p>
            <a:p>
              <a:pPr marL="171450" indent="-171450" algn="l">
                <a:lnSpc>
                  <a:spcPct val="12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仓干支测配装协同化作业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endParaRPr>
            </a:p>
            <a:p>
              <a:pPr marL="171450" indent="-171450" algn="l">
                <a:lnSpc>
                  <a:spcPct val="12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智能化/精细化/高效化物流执行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endParaRPr>
            </a:p>
            <a:p>
              <a:pPr marL="171450" indent="-171450" algn="l">
                <a:lnSpc>
                  <a:spcPct val="12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可视化/敏捷化/灵活化物流服务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149727" y="4814045"/>
            <a:ext cx="2729230" cy="1630680"/>
            <a:chOff x="1564616" y="2352404"/>
            <a:chExt cx="3266383" cy="1630680"/>
          </a:xfrm>
        </p:grpSpPr>
        <p:sp>
          <p:nvSpPr>
            <p:cNvPr id="19" name="文本框 18"/>
            <p:cNvSpPr txBox="1"/>
            <p:nvPr/>
          </p:nvSpPr>
          <p:spPr>
            <a:xfrm>
              <a:off x="1564616" y="2352404"/>
              <a:ext cx="3266383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如何管理相关费用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23134" y="2786109"/>
              <a:ext cx="3083228" cy="1196975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171450" indent="-171450" algn="l">
                <a:lnSpc>
                  <a:spcPct val="12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设置费率条件，自动计费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endParaRPr>
            </a:p>
            <a:p>
              <a:pPr marL="171450" indent="-171450" algn="l">
                <a:lnSpc>
                  <a:spcPct val="12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账单生成及自动在线对账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endParaRPr>
            </a:p>
            <a:p>
              <a:pPr marL="171450" indent="-171450" algn="l">
                <a:lnSpc>
                  <a:spcPct val="12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费用大数据，提供未来成本分析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endParaRPr>
            </a:p>
            <a:p>
              <a:pPr marL="171450" indent="-171450" algn="l">
                <a:lnSpc>
                  <a:spcPct val="12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费用成本分摊规则设置，预估各项费用成本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任意多边形: 形状 20"/>
          <p:cNvSpPr/>
          <p:nvPr/>
        </p:nvSpPr>
        <p:spPr bwMode="auto">
          <a:xfrm>
            <a:off x="129037" y="1"/>
            <a:ext cx="1242564" cy="368188"/>
          </a:xfrm>
          <a:custGeom>
            <a:avLst/>
            <a:gdLst>
              <a:gd name="connsiteX0" fmla="*/ 0 w 1066148"/>
              <a:gd name="connsiteY0" fmla="*/ 0 h 315914"/>
              <a:gd name="connsiteX1" fmla="*/ 1066148 w 1066148"/>
              <a:gd name="connsiteY1" fmla="*/ 0 h 315914"/>
              <a:gd name="connsiteX2" fmla="*/ 1035525 w 1066148"/>
              <a:gd name="connsiteY2" fmla="*/ 52713 h 315914"/>
              <a:gd name="connsiteX3" fmla="*/ 950915 w 1066148"/>
              <a:gd name="connsiteY3" fmla="*/ 198361 h 315914"/>
              <a:gd name="connsiteX4" fmla="*/ 750099 w 1066148"/>
              <a:gd name="connsiteY4" fmla="*/ 314650 h 315914"/>
              <a:gd name="connsiteX5" fmla="*/ 325732 w 1066148"/>
              <a:gd name="connsiteY5" fmla="*/ 315914 h 315914"/>
              <a:gd name="connsiteX6" fmla="*/ 127442 w 1066148"/>
              <a:gd name="connsiteY6" fmla="*/ 205945 h 315914"/>
              <a:gd name="connsiteX7" fmla="*/ 6985 w 1066148"/>
              <a:gd name="connsiteY7" fmla="*/ 11287 h 31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148" h="315914">
                <a:moveTo>
                  <a:pt x="0" y="0"/>
                </a:moveTo>
                <a:lnTo>
                  <a:pt x="1066148" y="0"/>
                </a:lnTo>
                <a:lnTo>
                  <a:pt x="1035525" y="52713"/>
                </a:lnTo>
                <a:cubicBezTo>
                  <a:pt x="950915" y="198361"/>
                  <a:pt x="950915" y="198361"/>
                  <a:pt x="950915" y="198361"/>
                </a:cubicBezTo>
                <a:cubicBezTo>
                  <a:pt x="909236" y="270410"/>
                  <a:pt x="833456" y="314650"/>
                  <a:pt x="750099" y="314650"/>
                </a:cubicBezTo>
                <a:cubicBezTo>
                  <a:pt x="325732" y="315914"/>
                  <a:pt x="325732" y="315914"/>
                  <a:pt x="325732" y="315914"/>
                </a:cubicBezTo>
                <a:cubicBezTo>
                  <a:pt x="244901" y="315914"/>
                  <a:pt x="170384" y="274202"/>
                  <a:pt x="127442" y="205945"/>
                </a:cubicBezTo>
                <a:cubicBezTo>
                  <a:pt x="58609" y="94712"/>
                  <a:pt x="24193" y="39096"/>
                  <a:pt x="6985" y="11287"/>
                </a:cubicBezTo>
                <a:close/>
              </a:path>
            </a:pathLst>
          </a:custGeom>
          <a:gradFill>
            <a:gsLst>
              <a:gs pos="0">
                <a:srgbClr val="0D5C97"/>
              </a:gs>
              <a:gs pos="100000">
                <a:srgbClr val="322CA3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1019175" y="451774"/>
            <a:ext cx="3756464" cy="717964"/>
            <a:chOff x="8581096" y="979342"/>
            <a:chExt cx="3756464" cy="717964"/>
          </a:xfrm>
        </p:grpSpPr>
        <p:sp>
          <p:nvSpPr>
            <p:cNvPr id="23" name="文本框 22"/>
            <p:cNvSpPr txBox="1"/>
            <p:nvPr/>
          </p:nvSpPr>
          <p:spPr>
            <a:xfrm>
              <a:off x="8581096" y="979342"/>
              <a:ext cx="2053329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3200" b="1" dirty="0">
                  <a:latin typeface="Century Gothic" panose="020B0502020202020204" pitchFamily="34" charset="0"/>
                  <a:ea typeface="微软雅黑" panose="020B0503020204020204" pitchFamily="34" charset="-122"/>
                  <a:sym typeface="+mn-ea"/>
                </a:rPr>
                <a:t>管理痛点</a:t>
              </a:r>
              <a:endParaRPr lang="zh-CN" altLang="en-US" sz="3200" b="1" dirty="0">
                <a:latin typeface="Century Gothic" panose="020B0502020202020204" pitchFamily="34" charset="0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8581096" y="1452196"/>
              <a:ext cx="3756464" cy="24511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ldLvl="0" animBg="1"/>
      <p:bldP spid="48" grpId="0" bldLvl="0" animBg="1"/>
      <p:bldP spid="50" grpId="0" bldLvl="0" animBg="1"/>
      <p:bldP spid="12" grpId="0" bldLvl="0" animBg="1"/>
      <p:bldP spid="24" grpId="0" bldLvl="0" animBg="1"/>
      <p:bldP spid="31" grpId="0" bldLvl="0" animBg="1"/>
      <p:bldP spid="30" grpId="0" bldLvl="0" animBg="1"/>
      <p:bldP spid="35" grpId="0" bldLvl="0" animBg="1"/>
      <p:bldP spid="36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-文本框 8"/>
          <p:cNvSpPr txBox="1"/>
          <p:nvPr>
            <p:custDataLst>
              <p:tags r:id="rId1"/>
            </p:custDataLst>
          </p:nvPr>
        </p:nvSpPr>
        <p:spPr>
          <a:xfrm>
            <a:off x="1019177" y="1906148"/>
            <a:ext cx="1104790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NO.01</a:t>
            </a:r>
            <a:endParaRPr lang="zh-CN" altLang="en-US" sz="2400" b="1" dirty="0">
              <a:solidFill>
                <a:schemeClr val="accent1"/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PA-文本框 8"/>
          <p:cNvSpPr txBox="1"/>
          <p:nvPr>
            <p:custDataLst>
              <p:tags r:id="rId2"/>
            </p:custDataLst>
          </p:nvPr>
        </p:nvSpPr>
        <p:spPr>
          <a:xfrm>
            <a:off x="1019177" y="3563339"/>
            <a:ext cx="1104790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NO.02</a:t>
            </a:r>
            <a:endParaRPr lang="zh-CN" altLang="en-US" sz="2400" b="1" dirty="0">
              <a:solidFill>
                <a:schemeClr val="accent1"/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381885" y="1616710"/>
            <a:ext cx="8624570" cy="1409660"/>
            <a:chOff x="2096160" y="2352404"/>
            <a:chExt cx="6010423" cy="1409523"/>
          </a:xfrm>
        </p:grpSpPr>
        <p:sp>
          <p:nvSpPr>
            <p:cNvPr id="7" name="文本框 6"/>
            <p:cNvSpPr txBox="1"/>
            <p:nvPr/>
          </p:nvSpPr>
          <p:spPr>
            <a:xfrm>
              <a:off x="2096160" y="2352404"/>
              <a:ext cx="2069617" cy="3987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/>
              <a:r>
                <a:rPr lang="zh-CN" altLang="en-US" sz="2000" b="1" dirty="0">
                  <a:latin typeface="Century Gothic" panose="020B0502020202020204" pitchFamily="34" charset="0"/>
                  <a:ea typeface="微软雅黑" panose="020B0503020204020204" pitchFamily="34" charset="-122"/>
                </a:rPr>
                <a:t>运输计划协同</a:t>
              </a:r>
              <a:endParaRPr lang="zh-CN" altLang="en-US" sz="2000" b="1" dirty="0">
                <a:latin typeface="Century Gothic" panose="020B0502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096160" y="2786027"/>
              <a:ext cx="6010423" cy="97590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171450" indent="-171450">
                <a:lnSpc>
                  <a:spcPct val="12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按照订单类型/运输业务自动为客户拆分成多段运输，同时支持多式联运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endParaRPr>
            </a:p>
            <a:p>
              <a:pPr marL="171450" indent="-171450">
                <a:lnSpc>
                  <a:spcPct val="12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结合最优装车率，最优路线组合，配载策略等进行配载优化形成调研最佳匹配方案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endParaRPr>
            </a:p>
            <a:p>
              <a:pPr marL="171450" indent="-171450">
                <a:lnSpc>
                  <a:spcPct val="12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按照订单计划、运输方式、货物类型等进行智能调度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endParaRPr>
            </a:p>
            <a:p>
              <a:pPr marL="171450" indent="-171450">
                <a:lnSpc>
                  <a:spcPct val="12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自动按照协议配额进行承运商分配，提高操作效率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381627" y="3312221"/>
            <a:ext cx="7741285" cy="1188720"/>
            <a:chOff x="2096160" y="2314304"/>
            <a:chExt cx="8890308" cy="1188720"/>
          </a:xfrm>
        </p:grpSpPr>
        <p:sp>
          <p:nvSpPr>
            <p:cNvPr id="12" name="文本框 11"/>
            <p:cNvSpPr txBox="1"/>
            <p:nvPr/>
          </p:nvSpPr>
          <p:spPr>
            <a:xfrm>
              <a:off x="2096160" y="2314304"/>
              <a:ext cx="2069617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/>
              <a:r>
                <a:rPr lang="zh-CN" altLang="en-US" sz="2000" b="1" dirty="0">
                  <a:latin typeface="Century Gothic" panose="020B0502020202020204" pitchFamily="34" charset="0"/>
                  <a:ea typeface="微软雅黑" panose="020B0503020204020204" pitchFamily="34" charset="-122"/>
                </a:rPr>
                <a:t>业务多层转包</a:t>
              </a:r>
              <a:endParaRPr lang="zh-CN" altLang="en-US" sz="2000" b="1" dirty="0">
                <a:latin typeface="Century Gothic" panose="020B0502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096160" y="2748009"/>
              <a:ext cx="8890308" cy="755015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171450" indent="-171450">
                <a:lnSpc>
                  <a:spcPct val="12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多层业务转包，不限层级的多层业务转包协同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endParaRPr>
            </a:p>
            <a:p>
              <a:pPr marL="171450" indent="-171450">
                <a:lnSpc>
                  <a:spcPct val="12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状态透明可视，货主、每段承运商都可及时同步跟踪到最新的订单执行过程状态信息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endParaRPr>
            </a:p>
            <a:p>
              <a:pPr marL="171450" indent="-171450">
                <a:lnSpc>
                  <a:spcPct val="12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运费层层分段管理，非直接上下游保密，独立结算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" name="直接连接符 2"/>
          <p:cNvCxnSpPr/>
          <p:nvPr/>
        </p:nvCxnSpPr>
        <p:spPr>
          <a:xfrm>
            <a:off x="2267585" y="1688465"/>
            <a:ext cx="0" cy="12287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267585" y="3381375"/>
            <a:ext cx="0" cy="1069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任意多边形: 形状 13"/>
          <p:cNvSpPr/>
          <p:nvPr/>
        </p:nvSpPr>
        <p:spPr bwMode="auto">
          <a:xfrm>
            <a:off x="129037" y="1"/>
            <a:ext cx="1242564" cy="368188"/>
          </a:xfrm>
          <a:custGeom>
            <a:avLst/>
            <a:gdLst>
              <a:gd name="connsiteX0" fmla="*/ 0 w 1066148"/>
              <a:gd name="connsiteY0" fmla="*/ 0 h 315914"/>
              <a:gd name="connsiteX1" fmla="*/ 1066148 w 1066148"/>
              <a:gd name="connsiteY1" fmla="*/ 0 h 315914"/>
              <a:gd name="connsiteX2" fmla="*/ 1035525 w 1066148"/>
              <a:gd name="connsiteY2" fmla="*/ 52713 h 315914"/>
              <a:gd name="connsiteX3" fmla="*/ 950915 w 1066148"/>
              <a:gd name="connsiteY3" fmla="*/ 198361 h 315914"/>
              <a:gd name="connsiteX4" fmla="*/ 750099 w 1066148"/>
              <a:gd name="connsiteY4" fmla="*/ 314650 h 315914"/>
              <a:gd name="connsiteX5" fmla="*/ 325732 w 1066148"/>
              <a:gd name="connsiteY5" fmla="*/ 315914 h 315914"/>
              <a:gd name="connsiteX6" fmla="*/ 127442 w 1066148"/>
              <a:gd name="connsiteY6" fmla="*/ 205945 h 315914"/>
              <a:gd name="connsiteX7" fmla="*/ 6985 w 1066148"/>
              <a:gd name="connsiteY7" fmla="*/ 11287 h 31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148" h="315914">
                <a:moveTo>
                  <a:pt x="0" y="0"/>
                </a:moveTo>
                <a:lnTo>
                  <a:pt x="1066148" y="0"/>
                </a:lnTo>
                <a:lnTo>
                  <a:pt x="1035525" y="52713"/>
                </a:lnTo>
                <a:cubicBezTo>
                  <a:pt x="950915" y="198361"/>
                  <a:pt x="950915" y="198361"/>
                  <a:pt x="950915" y="198361"/>
                </a:cubicBezTo>
                <a:cubicBezTo>
                  <a:pt x="909236" y="270410"/>
                  <a:pt x="833456" y="314650"/>
                  <a:pt x="750099" y="314650"/>
                </a:cubicBezTo>
                <a:cubicBezTo>
                  <a:pt x="325732" y="315914"/>
                  <a:pt x="325732" y="315914"/>
                  <a:pt x="325732" y="315914"/>
                </a:cubicBezTo>
                <a:cubicBezTo>
                  <a:pt x="244901" y="315914"/>
                  <a:pt x="170384" y="274202"/>
                  <a:pt x="127442" y="205945"/>
                </a:cubicBezTo>
                <a:cubicBezTo>
                  <a:pt x="58609" y="94712"/>
                  <a:pt x="24193" y="39096"/>
                  <a:pt x="6985" y="11287"/>
                </a:cubicBezTo>
                <a:close/>
              </a:path>
            </a:pathLst>
          </a:custGeom>
          <a:gradFill>
            <a:gsLst>
              <a:gs pos="0">
                <a:srgbClr val="0D5C97"/>
              </a:gs>
              <a:gs pos="100000">
                <a:srgbClr val="322CA3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1019175" y="451774"/>
            <a:ext cx="3756464" cy="717964"/>
            <a:chOff x="8581096" y="979342"/>
            <a:chExt cx="3756464" cy="717964"/>
          </a:xfrm>
        </p:grpSpPr>
        <p:sp>
          <p:nvSpPr>
            <p:cNvPr id="18" name="文本框 17"/>
            <p:cNvSpPr txBox="1"/>
            <p:nvPr/>
          </p:nvSpPr>
          <p:spPr>
            <a:xfrm>
              <a:off x="8581096" y="979342"/>
              <a:ext cx="2053329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3200" b="1" dirty="0">
                  <a:latin typeface="Century Gothic" panose="020B0502020202020204" pitchFamily="34" charset="0"/>
                  <a:ea typeface="微软雅黑" panose="020B0503020204020204" pitchFamily="34" charset="-122"/>
                  <a:sym typeface="+mn-ea"/>
                </a:rPr>
                <a:t>解决方案</a:t>
              </a:r>
              <a:endParaRPr lang="zh-CN" altLang="en-US" sz="3200" b="1" dirty="0">
                <a:latin typeface="Century Gothic" panose="020B0502020202020204" pitchFamily="34" charset="0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8581096" y="1452196"/>
              <a:ext cx="3756464" cy="24511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sp>
        <p:nvSpPr>
          <p:cNvPr id="4" name="PA-文本框 8"/>
          <p:cNvSpPr txBox="1"/>
          <p:nvPr>
            <p:custDataLst>
              <p:tags r:id="rId3"/>
            </p:custDataLst>
          </p:nvPr>
        </p:nvSpPr>
        <p:spPr>
          <a:xfrm>
            <a:off x="1019177" y="5213704"/>
            <a:ext cx="1058545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r>
              <a:rPr lang="en-US" altLang="zh-CN" sz="2400" b="1" dirty="0">
                <a:solidFill>
                  <a:schemeClr val="accent1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NO.03</a:t>
            </a:r>
            <a:endParaRPr lang="zh-CN" altLang="en-US" sz="2400" b="1" dirty="0">
              <a:solidFill>
                <a:schemeClr val="accent1"/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381627" y="5000686"/>
            <a:ext cx="8801735" cy="1188720"/>
            <a:chOff x="2096160" y="2352404"/>
            <a:chExt cx="10108159" cy="1188720"/>
          </a:xfrm>
        </p:grpSpPr>
        <p:sp>
          <p:nvSpPr>
            <p:cNvPr id="21" name="文本框 20"/>
            <p:cNvSpPr txBox="1"/>
            <p:nvPr/>
          </p:nvSpPr>
          <p:spPr>
            <a:xfrm>
              <a:off x="2096160" y="2352404"/>
              <a:ext cx="2069617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l"/>
              <a:r>
                <a:rPr lang="zh-CN" altLang="en-US" sz="2000" b="1" dirty="0">
                  <a:latin typeface="Century Gothic" panose="020B0502020202020204" pitchFamily="34" charset="0"/>
                  <a:ea typeface="微软雅黑" panose="020B0503020204020204" pitchFamily="34" charset="-122"/>
                </a:rPr>
                <a:t>决策支持层</a:t>
              </a:r>
              <a:endParaRPr lang="zh-CN" altLang="en-US" sz="2000" b="1" dirty="0">
                <a:latin typeface="Century Gothic" panose="020B0502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096160" y="2786109"/>
              <a:ext cx="10108159" cy="755015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marL="171450" indent="-171450">
                <a:lnSpc>
                  <a:spcPct val="12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优化物流网络布局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endParaRPr>
            </a:p>
            <a:p>
              <a:pPr marL="171450" indent="-171450">
                <a:lnSpc>
                  <a:spcPct val="12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智能路线、配载、结算等数据支撑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endParaRPr>
            </a:p>
            <a:p>
              <a:pPr marL="171450" indent="-171450">
                <a:lnSpc>
                  <a:spcPct val="12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形成订单报表、时效报表、及时率报表、费用报表等数据统计化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3" name="直接连接符 22"/>
          <p:cNvCxnSpPr/>
          <p:nvPr/>
        </p:nvCxnSpPr>
        <p:spPr>
          <a:xfrm>
            <a:off x="2267585" y="5031740"/>
            <a:ext cx="0" cy="10807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892301" y="3164252"/>
            <a:ext cx="8407403" cy="1638298"/>
            <a:chOff x="1892301" y="3164252"/>
            <a:chExt cx="8407403" cy="1638298"/>
          </a:xfrm>
        </p:grpSpPr>
        <p:sp>
          <p:nvSpPr>
            <p:cNvPr id="34" name="矩形 32"/>
            <p:cNvSpPr/>
            <p:nvPr/>
          </p:nvSpPr>
          <p:spPr>
            <a:xfrm>
              <a:off x="5699401" y="3703444"/>
              <a:ext cx="785470" cy="559915"/>
            </a:xfrm>
            <a:custGeom>
              <a:avLst/>
              <a:gdLst>
                <a:gd name="connsiteX0" fmla="*/ 0 w 785470"/>
                <a:gd name="connsiteY0" fmla="*/ 0 h 559915"/>
                <a:gd name="connsiteX1" fmla="*/ 785470 w 785470"/>
                <a:gd name="connsiteY1" fmla="*/ 0 h 559915"/>
                <a:gd name="connsiteX2" fmla="*/ 785470 w 785470"/>
                <a:gd name="connsiteY2" fmla="*/ 559915 h 559915"/>
                <a:gd name="connsiteX3" fmla="*/ 0 w 785470"/>
                <a:gd name="connsiteY3" fmla="*/ 559915 h 559915"/>
                <a:gd name="connsiteX4" fmla="*/ 0 w 785470"/>
                <a:gd name="connsiteY4" fmla="*/ 0 h 559915"/>
                <a:gd name="connsiteX0-1" fmla="*/ 0 w 785470"/>
                <a:gd name="connsiteY0-2" fmla="*/ 0 h 559915"/>
                <a:gd name="connsiteX1-3" fmla="*/ 785470 w 785470"/>
                <a:gd name="connsiteY1-4" fmla="*/ 0 h 559915"/>
                <a:gd name="connsiteX2-5" fmla="*/ 785470 w 785470"/>
                <a:gd name="connsiteY2-6" fmla="*/ 559915 h 559915"/>
                <a:gd name="connsiteX3-7" fmla="*/ 0 w 785470"/>
                <a:gd name="connsiteY3-8" fmla="*/ 559915 h 559915"/>
                <a:gd name="connsiteX4-9" fmla="*/ 0 w 785470"/>
                <a:gd name="connsiteY4-10" fmla="*/ 0 h 559915"/>
                <a:gd name="connsiteX0-11" fmla="*/ 0 w 785470"/>
                <a:gd name="connsiteY0-12" fmla="*/ 0 h 559915"/>
                <a:gd name="connsiteX1-13" fmla="*/ 785470 w 785470"/>
                <a:gd name="connsiteY1-14" fmla="*/ 0 h 559915"/>
                <a:gd name="connsiteX2-15" fmla="*/ 785470 w 785470"/>
                <a:gd name="connsiteY2-16" fmla="*/ 559915 h 559915"/>
                <a:gd name="connsiteX3-17" fmla="*/ 0 w 785470"/>
                <a:gd name="connsiteY3-18" fmla="*/ 559915 h 559915"/>
                <a:gd name="connsiteX4-19" fmla="*/ 0 w 785470"/>
                <a:gd name="connsiteY4-20" fmla="*/ 0 h 559915"/>
                <a:gd name="connsiteX0-21" fmla="*/ 0 w 785470"/>
                <a:gd name="connsiteY0-22" fmla="*/ 0 h 559915"/>
                <a:gd name="connsiteX1-23" fmla="*/ 785470 w 785470"/>
                <a:gd name="connsiteY1-24" fmla="*/ 0 h 559915"/>
                <a:gd name="connsiteX2-25" fmla="*/ 785470 w 785470"/>
                <a:gd name="connsiteY2-26" fmla="*/ 559915 h 559915"/>
                <a:gd name="connsiteX3-27" fmla="*/ 0 w 785470"/>
                <a:gd name="connsiteY3-28" fmla="*/ 559915 h 559915"/>
                <a:gd name="connsiteX4-29" fmla="*/ 0 w 785470"/>
                <a:gd name="connsiteY4-30" fmla="*/ 0 h 559915"/>
                <a:gd name="connsiteX0-31" fmla="*/ 0 w 785470"/>
                <a:gd name="connsiteY0-32" fmla="*/ 0 h 559915"/>
                <a:gd name="connsiteX1-33" fmla="*/ 785470 w 785470"/>
                <a:gd name="connsiteY1-34" fmla="*/ 0 h 559915"/>
                <a:gd name="connsiteX2-35" fmla="*/ 785470 w 785470"/>
                <a:gd name="connsiteY2-36" fmla="*/ 559915 h 559915"/>
                <a:gd name="connsiteX3-37" fmla="*/ 0 w 785470"/>
                <a:gd name="connsiteY3-38" fmla="*/ 559915 h 559915"/>
                <a:gd name="connsiteX4-39" fmla="*/ 0 w 785470"/>
                <a:gd name="connsiteY4-40" fmla="*/ 0 h 55991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785470" h="559915">
                  <a:moveTo>
                    <a:pt x="0" y="0"/>
                  </a:moveTo>
                  <a:cubicBezTo>
                    <a:pt x="338023" y="137160"/>
                    <a:pt x="523647" y="106680"/>
                    <a:pt x="785470" y="0"/>
                  </a:cubicBezTo>
                  <a:lnTo>
                    <a:pt x="785470" y="559915"/>
                  </a:lnTo>
                  <a:cubicBezTo>
                    <a:pt x="500787" y="437995"/>
                    <a:pt x="292303" y="437995"/>
                    <a:pt x="0" y="559915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矩形 32"/>
            <p:cNvSpPr/>
            <p:nvPr/>
          </p:nvSpPr>
          <p:spPr>
            <a:xfrm>
              <a:off x="7959636" y="3703444"/>
              <a:ext cx="785470" cy="559915"/>
            </a:xfrm>
            <a:custGeom>
              <a:avLst/>
              <a:gdLst>
                <a:gd name="connsiteX0" fmla="*/ 0 w 785470"/>
                <a:gd name="connsiteY0" fmla="*/ 0 h 559915"/>
                <a:gd name="connsiteX1" fmla="*/ 785470 w 785470"/>
                <a:gd name="connsiteY1" fmla="*/ 0 h 559915"/>
                <a:gd name="connsiteX2" fmla="*/ 785470 w 785470"/>
                <a:gd name="connsiteY2" fmla="*/ 559915 h 559915"/>
                <a:gd name="connsiteX3" fmla="*/ 0 w 785470"/>
                <a:gd name="connsiteY3" fmla="*/ 559915 h 559915"/>
                <a:gd name="connsiteX4" fmla="*/ 0 w 785470"/>
                <a:gd name="connsiteY4" fmla="*/ 0 h 559915"/>
                <a:gd name="connsiteX0-1" fmla="*/ 0 w 785470"/>
                <a:gd name="connsiteY0-2" fmla="*/ 0 h 559915"/>
                <a:gd name="connsiteX1-3" fmla="*/ 785470 w 785470"/>
                <a:gd name="connsiteY1-4" fmla="*/ 0 h 559915"/>
                <a:gd name="connsiteX2-5" fmla="*/ 785470 w 785470"/>
                <a:gd name="connsiteY2-6" fmla="*/ 559915 h 559915"/>
                <a:gd name="connsiteX3-7" fmla="*/ 0 w 785470"/>
                <a:gd name="connsiteY3-8" fmla="*/ 559915 h 559915"/>
                <a:gd name="connsiteX4-9" fmla="*/ 0 w 785470"/>
                <a:gd name="connsiteY4-10" fmla="*/ 0 h 559915"/>
                <a:gd name="connsiteX0-11" fmla="*/ 0 w 785470"/>
                <a:gd name="connsiteY0-12" fmla="*/ 0 h 559915"/>
                <a:gd name="connsiteX1-13" fmla="*/ 785470 w 785470"/>
                <a:gd name="connsiteY1-14" fmla="*/ 0 h 559915"/>
                <a:gd name="connsiteX2-15" fmla="*/ 785470 w 785470"/>
                <a:gd name="connsiteY2-16" fmla="*/ 559915 h 559915"/>
                <a:gd name="connsiteX3-17" fmla="*/ 0 w 785470"/>
                <a:gd name="connsiteY3-18" fmla="*/ 559915 h 559915"/>
                <a:gd name="connsiteX4-19" fmla="*/ 0 w 785470"/>
                <a:gd name="connsiteY4-20" fmla="*/ 0 h 559915"/>
                <a:gd name="connsiteX0-21" fmla="*/ 0 w 785470"/>
                <a:gd name="connsiteY0-22" fmla="*/ 0 h 559915"/>
                <a:gd name="connsiteX1-23" fmla="*/ 785470 w 785470"/>
                <a:gd name="connsiteY1-24" fmla="*/ 0 h 559915"/>
                <a:gd name="connsiteX2-25" fmla="*/ 785470 w 785470"/>
                <a:gd name="connsiteY2-26" fmla="*/ 559915 h 559915"/>
                <a:gd name="connsiteX3-27" fmla="*/ 0 w 785470"/>
                <a:gd name="connsiteY3-28" fmla="*/ 559915 h 559915"/>
                <a:gd name="connsiteX4-29" fmla="*/ 0 w 785470"/>
                <a:gd name="connsiteY4-30" fmla="*/ 0 h 559915"/>
                <a:gd name="connsiteX0-31" fmla="*/ 0 w 785470"/>
                <a:gd name="connsiteY0-32" fmla="*/ 0 h 559915"/>
                <a:gd name="connsiteX1-33" fmla="*/ 785470 w 785470"/>
                <a:gd name="connsiteY1-34" fmla="*/ 0 h 559915"/>
                <a:gd name="connsiteX2-35" fmla="*/ 785470 w 785470"/>
                <a:gd name="connsiteY2-36" fmla="*/ 559915 h 559915"/>
                <a:gd name="connsiteX3-37" fmla="*/ 0 w 785470"/>
                <a:gd name="connsiteY3-38" fmla="*/ 559915 h 559915"/>
                <a:gd name="connsiteX4-39" fmla="*/ 0 w 785470"/>
                <a:gd name="connsiteY4-40" fmla="*/ 0 h 55991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785470" h="559915">
                  <a:moveTo>
                    <a:pt x="0" y="0"/>
                  </a:moveTo>
                  <a:cubicBezTo>
                    <a:pt x="338023" y="137160"/>
                    <a:pt x="523647" y="106680"/>
                    <a:pt x="785470" y="0"/>
                  </a:cubicBezTo>
                  <a:lnTo>
                    <a:pt x="785470" y="559915"/>
                  </a:lnTo>
                  <a:cubicBezTo>
                    <a:pt x="500787" y="437995"/>
                    <a:pt x="292303" y="437995"/>
                    <a:pt x="0" y="559915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3450764" y="3703444"/>
              <a:ext cx="785470" cy="559915"/>
            </a:xfrm>
            <a:custGeom>
              <a:avLst/>
              <a:gdLst>
                <a:gd name="connsiteX0" fmla="*/ 0 w 785470"/>
                <a:gd name="connsiteY0" fmla="*/ 0 h 559915"/>
                <a:gd name="connsiteX1" fmla="*/ 785470 w 785470"/>
                <a:gd name="connsiteY1" fmla="*/ 0 h 559915"/>
                <a:gd name="connsiteX2" fmla="*/ 785470 w 785470"/>
                <a:gd name="connsiteY2" fmla="*/ 559915 h 559915"/>
                <a:gd name="connsiteX3" fmla="*/ 0 w 785470"/>
                <a:gd name="connsiteY3" fmla="*/ 559915 h 559915"/>
                <a:gd name="connsiteX4" fmla="*/ 0 w 785470"/>
                <a:gd name="connsiteY4" fmla="*/ 0 h 559915"/>
                <a:gd name="connsiteX0-1" fmla="*/ 0 w 785470"/>
                <a:gd name="connsiteY0-2" fmla="*/ 0 h 559915"/>
                <a:gd name="connsiteX1-3" fmla="*/ 785470 w 785470"/>
                <a:gd name="connsiteY1-4" fmla="*/ 0 h 559915"/>
                <a:gd name="connsiteX2-5" fmla="*/ 785470 w 785470"/>
                <a:gd name="connsiteY2-6" fmla="*/ 559915 h 559915"/>
                <a:gd name="connsiteX3-7" fmla="*/ 0 w 785470"/>
                <a:gd name="connsiteY3-8" fmla="*/ 559915 h 559915"/>
                <a:gd name="connsiteX4-9" fmla="*/ 0 w 785470"/>
                <a:gd name="connsiteY4-10" fmla="*/ 0 h 559915"/>
                <a:gd name="connsiteX0-11" fmla="*/ 0 w 785470"/>
                <a:gd name="connsiteY0-12" fmla="*/ 0 h 559915"/>
                <a:gd name="connsiteX1-13" fmla="*/ 785470 w 785470"/>
                <a:gd name="connsiteY1-14" fmla="*/ 0 h 559915"/>
                <a:gd name="connsiteX2-15" fmla="*/ 785470 w 785470"/>
                <a:gd name="connsiteY2-16" fmla="*/ 559915 h 559915"/>
                <a:gd name="connsiteX3-17" fmla="*/ 0 w 785470"/>
                <a:gd name="connsiteY3-18" fmla="*/ 559915 h 559915"/>
                <a:gd name="connsiteX4-19" fmla="*/ 0 w 785470"/>
                <a:gd name="connsiteY4-20" fmla="*/ 0 h 559915"/>
                <a:gd name="connsiteX0-21" fmla="*/ 0 w 785470"/>
                <a:gd name="connsiteY0-22" fmla="*/ 0 h 559915"/>
                <a:gd name="connsiteX1-23" fmla="*/ 785470 w 785470"/>
                <a:gd name="connsiteY1-24" fmla="*/ 0 h 559915"/>
                <a:gd name="connsiteX2-25" fmla="*/ 785470 w 785470"/>
                <a:gd name="connsiteY2-26" fmla="*/ 559915 h 559915"/>
                <a:gd name="connsiteX3-27" fmla="*/ 0 w 785470"/>
                <a:gd name="connsiteY3-28" fmla="*/ 559915 h 559915"/>
                <a:gd name="connsiteX4-29" fmla="*/ 0 w 785470"/>
                <a:gd name="connsiteY4-30" fmla="*/ 0 h 559915"/>
                <a:gd name="connsiteX0-31" fmla="*/ 0 w 785470"/>
                <a:gd name="connsiteY0-32" fmla="*/ 0 h 559915"/>
                <a:gd name="connsiteX1-33" fmla="*/ 785470 w 785470"/>
                <a:gd name="connsiteY1-34" fmla="*/ 0 h 559915"/>
                <a:gd name="connsiteX2-35" fmla="*/ 785470 w 785470"/>
                <a:gd name="connsiteY2-36" fmla="*/ 559915 h 559915"/>
                <a:gd name="connsiteX3-37" fmla="*/ 0 w 785470"/>
                <a:gd name="connsiteY3-38" fmla="*/ 559915 h 559915"/>
                <a:gd name="connsiteX4-39" fmla="*/ 0 w 785470"/>
                <a:gd name="connsiteY4-40" fmla="*/ 0 h 55991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785470" h="559915">
                  <a:moveTo>
                    <a:pt x="0" y="0"/>
                  </a:moveTo>
                  <a:cubicBezTo>
                    <a:pt x="338023" y="137160"/>
                    <a:pt x="523647" y="106680"/>
                    <a:pt x="785470" y="0"/>
                  </a:cubicBezTo>
                  <a:lnTo>
                    <a:pt x="785470" y="559915"/>
                  </a:lnTo>
                  <a:cubicBezTo>
                    <a:pt x="500787" y="437995"/>
                    <a:pt x="292303" y="437995"/>
                    <a:pt x="0" y="559915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1892301" y="3164252"/>
              <a:ext cx="1638298" cy="163829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2067084" y="3339035"/>
              <a:ext cx="1288733" cy="12887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55600" sx="102000" sy="102000" algn="c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9" name="椭圆 3"/>
            <p:cNvSpPr/>
            <p:nvPr/>
          </p:nvSpPr>
          <p:spPr>
            <a:xfrm>
              <a:off x="2431492" y="3711871"/>
              <a:ext cx="559915" cy="543059"/>
            </a:xfrm>
            <a:custGeom>
              <a:avLst/>
              <a:gdLst>
                <a:gd name="connsiteX0" fmla="*/ 35700 w 578738"/>
                <a:gd name="connsiteY0" fmla="*/ 243554 h 561315"/>
                <a:gd name="connsiteX1" fmla="*/ 30383 w 578738"/>
                <a:gd name="connsiteY1" fmla="*/ 254930 h 561315"/>
                <a:gd name="connsiteX2" fmla="*/ 30383 w 578738"/>
                <a:gd name="connsiteY2" fmla="*/ 519604 h 561315"/>
                <a:gd name="connsiteX3" fmla="*/ 35700 w 578738"/>
                <a:gd name="connsiteY3" fmla="*/ 530980 h 561315"/>
                <a:gd name="connsiteX4" fmla="*/ 132926 w 578738"/>
                <a:gd name="connsiteY4" fmla="*/ 530980 h 561315"/>
                <a:gd name="connsiteX5" fmla="*/ 138243 w 578738"/>
                <a:gd name="connsiteY5" fmla="*/ 519604 h 561315"/>
                <a:gd name="connsiteX6" fmla="*/ 138243 w 578738"/>
                <a:gd name="connsiteY6" fmla="*/ 254930 h 561315"/>
                <a:gd name="connsiteX7" fmla="*/ 132926 w 578738"/>
                <a:gd name="connsiteY7" fmla="*/ 243554 h 561315"/>
                <a:gd name="connsiteX8" fmla="*/ 35700 w 578738"/>
                <a:gd name="connsiteY8" fmla="*/ 213219 h 561315"/>
                <a:gd name="connsiteX9" fmla="*/ 132926 w 578738"/>
                <a:gd name="connsiteY9" fmla="*/ 213219 h 561315"/>
                <a:gd name="connsiteX10" fmla="*/ 168626 w 578738"/>
                <a:gd name="connsiteY10" fmla="*/ 254930 h 561315"/>
                <a:gd name="connsiteX11" fmla="*/ 168626 w 578738"/>
                <a:gd name="connsiteY11" fmla="*/ 519604 h 561315"/>
                <a:gd name="connsiteX12" fmla="*/ 132926 w 578738"/>
                <a:gd name="connsiteY12" fmla="*/ 561315 h 561315"/>
                <a:gd name="connsiteX13" fmla="*/ 35700 w 578738"/>
                <a:gd name="connsiteY13" fmla="*/ 561315 h 561315"/>
                <a:gd name="connsiteX14" fmla="*/ 0 w 578738"/>
                <a:gd name="connsiteY14" fmla="*/ 519604 h 561315"/>
                <a:gd name="connsiteX15" fmla="*/ 0 w 578738"/>
                <a:gd name="connsiteY15" fmla="*/ 254930 h 561315"/>
                <a:gd name="connsiteX16" fmla="*/ 35700 w 578738"/>
                <a:gd name="connsiteY16" fmla="*/ 213219 h 561315"/>
                <a:gd name="connsiteX17" fmla="*/ 321281 w 578738"/>
                <a:gd name="connsiteY17" fmla="*/ 30341 h 561315"/>
                <a:gd name="connsiteX18" fmla="*/ 296219 w 578738"/>
                <a:gd name="connsiteY18" fmla="*/ 55373 h 561315"/>
                <a:gd name="connsiteX19" fmla="*/ 296979 w 578738"/>
                <a:gd name="connsiteY19" fmla="*/ 60683 h 561315"/>
                <a:gd name="connsiteX20" fmla="*/ 296979 w 578738"/>
                <a:gd name="connsiteY20" fmla="*/ 65992 h 561315"/>
                <a:gd name="connsiteX21" fmla="*/ 268119 w 578738"/>
                <a:gd name="connsiteY21" fmla="*/ 212389 h 561315"/>
                <a:gd name="connsiteX22" fmla="*/ 263563 w 578738"/>
                <a:gd name="connsiteY22" fmla="*/ 221492 h 561315"/>
                <a:gd name="connsiteX23" fmla="*/ 262044 w 578738"/>
                <a:gd name="connsiteY23" fmla="*/ 223009 h 561315"/>
                <a:gd name="connsiteX24" fmla="*/ 232425 w 578738"/>
                <a:gd name="connsiteY24" fmla="*/ 240455 h 561315"/>
                <a:gd name="connsiteX25" fmla="*/ 230146 w 578738"/>
                <a:gd name="connsiteY25" fmla="*/ 240455 h 561315"/>
                <a:gd name="connsiteX26" fmla="*/ 225590 w 578738"/>
                <a:gd name="connsiteY26" fmla="*/ 240455 h 561315"/>
                <a:gd name="connsiteX27" fmla="*/ 224071 w 578738"/>
                <a:gd name="connsiteY27" fmla="*/ 241214 h 561315"/>
                <a:gd name="connsiteX28" fmla="*/ 211919 w 578738"/>
                <a:gd name="connsiteY28" fmla="*/ 253350 h 561315"/>
                <a:gd name="connsiteX29" fmla="*/ 211919 w 578738"/>
                <a:gd name="connsiteY29" fmla="*/ 518079 h 561315"/>
                <a:gd name="connsiteX30" fmla="*/ 224830 w 578738"/>
                <a:gd name="connsiteY30" fmla="*/ 530974 h 561315"/>
                <a:gd name="connsiteX31" fmla="*/ 521019 w 578738"/>
                <a:gd name="connsiteY31" fmla="*/ 530974 h 561315"/>
                <a:gd name="connsiteX32" fmla="*/ 522538 w 578738"/>
                <a:gd name="connsiteY32" fmla="*/ 530215 h 561315"/>
                <a:gd name="connsiteX33" fmla="*/ 546081 w 578738"/>
                <a:gd name="connsiteY33" fmla="*/ 505942 h 561315"/>
                <a:gd name="connsiteX34" fmla="*/ 522538 w 578738"/>
                <a:gd name="connsiteY34" fmla="*/ 480910 h 561315"/>
                <a:gd name="connsiteX35" fmla="*/ 508108 w 578738"/>
                <a:gd name="connsiteY35" fmla="*/ 465740 h 561315"/>
                <a:gd name="connsiteX36" fmla="*/ 523298 w 578738"/>
                <a:gd name="connsiteY36" fmla="*/ 450569 h 561315"/>
                <a:gd name="connsiteX37" fmla="*/ 548360 w 578738"/>
                <a:gd name="connsiteY37" fmla="*/ 425537 h 561315"/>
                <a:gd name="connsiteX38" fmla="*/ 523298 w 578738"/>
                <a:gd name="connsiteY38" fmla="*/ 401264 h 561315"/>
                <a:gd name="connsiteX39" fmla="*/ 508108 w 578738"/>
                <a:gd name="connsiteY39" fmla="*/ 386094 h 561315"/>
                <a:gd name="connsiteX40" fmla="*/ 523298 w 578738"/>
                <a:gd name="connsiteY40" fmla="*/ 370923 h 561315"/>
                <a:gd name="connsiteX41" fmla="*/ 548360 w 578738"/>
                <a:gd name="connsiteY41" fmla="*/ 345891 h 561315"/>
                <a:gd name="connsiteX42" fmla="*/ 523298 w 578738"/>
                <a:gd name="connsiteY42" fmla="*/ 320860 h 561315"/>
                <a:gd name="connsiteX43" fmla="*/ 508108 w 578738"/>
                <a:gd name="connsiteY43" fmla="*/ 305689 h 561315"/>
                <a:gd name="connsiteX44" fmla="*/ 523298 w 578738"/>
                <a:gd name="connsiteY44" fmla="*/ 290518 h 561315"/>
                <a:gd name="connsiteX45" fmla="*/ 548360 w 578738"/>
                <a:gd name="connsiteY45" fmla="*/ 265487 h 561315"/>
                <a:gd name="connsiteX46" fmla="*/ 523298 w 578738"/>
                <a:gd name="connsiteY46" fmla="*/ 240455 h 561315"/>
                <a:gd name="connsiteX47" fmla="*/ 373684 w 578738"/>
                <a:gd name="connsiteY47" fmla="*/ 240455 h 561315"/>
                <a:gd name="connsiteX48" fmla="*/ 361533 w 578738"/>
                <a:gd name="connsiteY48" fmla="*/ 234387 h 561315"/>
                <a:gd name="connsiteX49" fmla="*/ 360014 w 578738"/>
                <a:gd name="connsiteY49" fmla="*/ 219975 h 561315"/>
                <a:gd name="connsiteX50" fmla="*/ 343306 w 578738"/>
                <a:gd name="connsiteY50" fmla="*/ 42478 h 561315"/>
                <a:gd name="connsiteX51" fmla="*/ 341787 w 578738"/>
                <a:gd name="connsiteY51" fmla="*/ 40961 h 561315"/>
                <a:gd name="connsiteX52" fmla="*/ 321281 w 578738"/>
                <a:gd name="connsiteY52" fmla="*/ 30341 h 561315"/>
                <a:gd name="connsiteX53" fmla="*/ 321281 w 578738"/>
                <a:gd name="connsiteY53" fmla="*/ 0 h 561315"/>
                <a:gd name="connsiteX54" fmla="*/ 365330 w 578738"/>
                <a:gd name="connsiteY54" fmla="*/ 21997 h 561315"/>
                <a:gd name="connsiteX55" fmla="*/ 395708 w 578738"/>
                <a:gd name="connsiteY55" fmla="*/ 210114 h 561315"/>
                <a:gd name="connsiteX56" fmla="*/ 523298 w 578738"/>
                <a:gd name="connsiteY56" fmla="*/ 210114 h 561315"/>
                <a:gd name="connsiteX57" fmla="*/ 562789 w 578738"/>
                <a:gd name="connsiteY57" fmla="*/ 226802 h 561315"/>
                <a:gd name="connsiteX58" fmla="*/ 578738 w 578738"/>
                <a:gd name="connsiteY58" fmla="*/ 265487 h 561315"/>
                <a:gd name="connsiteX59" fmla="*/ 561270 w 578738"/>
                <a:gd name="connsiteY59" fmla="*/ 305689 h 561315"/>
                <a:gd name="connsiteX60" fmla="*/ 578738 w 578738"/>
                <a:gd name="connsiteY60" fmla="*/ 345891 h 561315"/>
                <a:gd name="connsiteX61" fmla="*/ 561270 w 578738"/>
                <a:gd name="connsiteY61" fmla="*/ 386094 h 561315"/>
                <a:gd name="connsiteX62" fmla="*/ 578738 w 578738"/>
                <a:gd name="connsiteY62" fmla="*/ 425537 h 561315"/>
                <a:gd name="connsiteX63" fmla="*/ 560511 w 578738"/>
                <a:gd name="connsiteY63" fmla="*/ 466498 h 561315"/>
                <a:gd name="connsiteX64" fmla="*/ 576460 w 578738"/>
                <a:gd name="connsiteY64" fmla="*/ 505942 h 561315"/>
                <a:gd name="connsiteX65" fmla="*/ 527095 w 578738"/>
                <a:gd name="connsiteY65" fmla="*/ 560556 h 561315"/>
                <a:gd name="connsiteX66" fmla="*/ 523298 w 578738"/>
                <a:gd name="connsiteY66" fmla="*/ 561315 h 561315"/>
                <a:gd name="connsiteX67" fmla="*/ 224830 w 578738"/>
                <a:gd name="connsiteY67" fmla="*/ 561315 h 561315"/>
                <a:gd name="connsiteX68" fmla="*/ 181541 w 578738"/>
                <a:gd name="connsiteY68" fmla="*/ 518079 h 561315"/>
                <a:gd name="connsiteX69" fmla="*/ 181541 w 578738"/>
                <a:gd name="connsiteY69" fmla="*/ 253350 h 561315"/>
                <a:gd name="connsiteX70" fmla="*/ 222552 w 578738"/>
                <a:gd name="connsiteY70" fmla="*/ 210872 h 561315"/>
                <a:gd name="connsiteX71" fmla="*/ 224830 w 578738"/>
                <a:gd name="connsiteY71" fmla="*/ 210114 h 561315"/>
                <a:gd name="connsiteX72" fmla="*/ 229387 w 578738"/>
                <a:gd name="connsiteY72" fmla="*/ 210114 h 561315"/>
                <a:gd name="connsiteX73" fmla="*/ 237741 w 578738"/>
                <a:gd name="connsiteY73" fmla="*/ 205563 h 561315"/>
                <a:gd name="connsiteX74" fmla="*/ 240779 w 578738"/>
                <a:gd name="connsiteY74" fmla="*/ 198736 h 561315"/>
                <a:gd name="connsiteX75" fmla="*/ 266600 w 578738"/>
                <a:gd name="connsiteY75" fmla="*/ 66751 h 561315"/>
                <a:gd name="connsiteX76" fmla="*/ 266600 w 578738"/>
                <a:gd name="connsiteY76" fmla="*/ 60683 h 561315"/>
                <a:gd name="connsiteX77" fmla="*/ 265841 w 578738"/>
                <a:gd name="connsiteY77" fmla="*/ 55373 h 561315"/>
                <a:gd name="connsiteX78" fmla="*/ 321281 w 578738"/>
                <a:gd name="connsiteY78" fmla="*/ 0 h 56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78738" h="561315">
                  <a:moveTo>
                    <a:pt x="35700" y="243554"/>
                  </a:moveTo>
                  <a:cubicBezTo>
                    <a:pt x="34181" y="243554"/>
                    <a:pt x="30383" y="248104"/>
                    <a:pt x="30383" y="254930"/>
                  </a:cubicBezTo>
                  <a:lnTo>
                    <a:pt x="30383" y="519604"/>
                  </a:lnTo>
                  <a:cubicBezTo>
                    <a:pt x="30383" y="526430"/>
                    <a:pt x="34181" y="530980"/>
                    <a:pt x="35700" y="530980"/>
                  </a:cubicBezTo>
                  <a:lnTo>
                    <a:pt x="132926" y="530980"/>
                  </a:lnTo>
                  <a:cubicBezTo>
                    <a:pt x="134445" y="530980"/>
                    <a:pt x="138243" y="526430"/>
                    <a:pt x="138243" y="519604"/>
                  </a:cubicBezTo>
                  <a:lnTo>
                    <a:pt x="138243" y="254930"/>
                  </a:lnTo>
                  <a:cubicBezTo>
                    <a:pt x="138243" y="248104"/>
                    <a:pt x="134445" y="243554"/>
                    <a:pt x="132926" y="243554"/>
                  </a:cubicBezTo>
                  <a:close/>
                  <a:moveTo>
                    <a:pt x="35700" y="213219"/>
                  </a:moveTo>
                  <a:lnTo>
                    <a:pt x="132926" y="213219"/>
                  </a:lnTo>
                  <a:cubicBezTo>
                    <a:pt x="152675" y="213219"/>
                    <a:pt x="168626" y="231420"/>
                    <a:pt x="168626" y="254930"/>
                  </a:cubicBezTo>
                  <a:lnTo>
                    <a:pt x="168626" y="519604"/>
                  </a:lnTo>
                  <a:cubicBezTo>
                    <a:pt x="168626" y="542356"/>
                    <a:pt x="152675" y="561315"/>
                    <a:pt x="132926" y="561315"/>
                  </a:cubicBezTo>
                  <a:lnTo>
                    <a:pt x="35700" y="561315"/>
                  </a:lnTo>
                  <a:cubicBezTo>
                    <a:pt x="15951" y="561315"/>
                    <a:pt x="0" y="542356"/>
                    <a:pt x="0" y="519604"/>
                  </a:cubicBezTo>
                  <a:lnTo>
                    <a:pt x="0" y="254930"/>
                  </a:lnTo>
                  <a:cubicBezTo>
                    <a:pt x="0" y="231420"/>
                    <a:pt x="15951" y="213219"/>
                    <a:pt x="35700" y="213219"/>
                  </a:cubicBezTo>
                  <a:close/>
                  <a:moveTo>
                    <a:pt x="321281" y="30341"/>
                  </a:moveTo>
                  <a:cubicBezTo>
                    <a:pt x="307611" y="30341"/>
                    <a:pt x="296219" y="41719"/>
                    <a:pt x="296219" y="55373"/>
                  </a:cubicBezTo>
                  <a:cubicBezTo>
                    <a:pt x="296219" y="56890"/>
                    <a:pt x="296979" y="59166"/>
                    <a:pt x="296979" y="60683"/>
                  </a:cubicBezTo>
                  <a:cubicBezTo>
                    <a:pt x="297738" y="62200"/>
                    <a:pt x="297738" y="64475"/>
                    <a:pt x="296979" y="65992"/>
                  </a:cubicBezTo>
                  <a:cubicBezTo>
                    <a:pt x="306852" y="119090"/>
                    <a:pt x="287106" y="174463"/>
                    <a:pt x="268119" y="212389"/>
                  </a:cubicBezTo>
                  <a:cubicBezTo>
                    <a:pt x="266600" y="215424"/>
                    <a:pt x="265081" y="218458"/>
                    <a:pt x="263563" y="221492"/>
                  </a:cubicBezTo>
                  <a:cubicBezTo>
                    <a:pt x="263563" y="221492"/>
                    <a:pt x="262803" y="222250"/>
                    <a:pt x="262044" y="223009"/>
                  </a:cubicBezTo>
                  <a:cubicBezTo>
                    <a:pt x="255209" y="232870"/>
                    <a:pt x="244576" y="238938"/>
                    <a:pt x="232425" y="240455"/>
                  </a:cubicBezTo>
                  <a:cubicBezTo>
                    <a:pt x="231665" y="240455"/>
                    <a:pt x="230906" y="240455"/>
                    <a:pt x="230146" y="240455"/>
                  </a:cubicBezTo>
                  <a:lnTo>
                    <a:pt x="225590" y="240455"/>
                  </a:lnTo>
                  <a:cubicBezTo>
                    <a:pt x="225590" y="241214"/>
                    <a:pt x="224830" y="241214"/>
                    <a:pt x="224071" y="241214"/>
                  </a:cubicBezTo>
                  <a:cubicBezTo>
                    <a:pt x="217236" y="241214"/>
                    <a:pt x="211919" y="246524"/>
                    <a:pt x="211919" y="253350"/>
                  </a:cubicBezTo>
                  <a:lnTo>
                    <a:pt x="211919" y="518079"/>
                  </a:lnTo>
                  <a:cubicBezTo>
                    <a:pt x="211919" y="524905"/>
                    <a:pt x="217995" y="530974"/>
                    <a:pt x="224830" y="530974"/>
                  </a:cubicBezTo>
                  <a:lnTo>
                    <a:pt x="521019" y="530974"/>
                  </a:lnTo>
                  <a:cubicBezTo>
                    <a:pt x="521779" y="530974"/>
                    <a:pt x="521779" y="530215"/>
                    <a:pt x="522538" y="530215"/>
                  </a:cubicBezTo>
                  <a:cubicBezTo>
                    <a:pt x="536208" y="530215"/>
                    <a:pt x="546081" y="518837"/>
                    <a:pt x="546081" y="505942"/>
                  </a:cubicBezTo>
                  <a:cubicBezTo>
                    <a:pt x="546081" y="493047"/>
                    <a:pt x="536208" y="481669"/>
                    <a:pt x="522538" y="480910"/>
                  </a:cubicBezTo>
                  <a:cubicBezTo>
                    <a:pt x="514943" y="480910"/>
                    <a:pt x="508108" y="474084"/>
                    <a:pt x="508108" y="465740"/>
                  </a:cubicBezTo>
                  <a:cubicBezTo>
                    <a:pt x="508108" y="457396"/>
                    <a:pt x="514943" y="450569"/>
                    <a:pt x="523298" y="450569"/>
                  </a:cubicBezTo>
                  <a:cubicBezTo>
                    <a:pt x="536968" y="450569"/>
                    <a:pt x="548360" y="439191"/>
                    <a:pt x="548360" y="425537"/>
                  </a:cubicBezTo>
                  <a:cubicBezTo>
                    <a:pt x="548360" y="411884"/>
                    <a:pt x="536968" y="401264"/>
                    <a:pt x="523298" y="401264"/>
                  </a:cubicBezTo>
                  <a:cubicBezTo>
                    <a:pt x="514943" y="401264"/>
                    <a:pt x="508108" y="394438"/>
                    <a:pt x="508108" y="386094"/>
                  </a:cubicBezTo>
                  <a:cubicBezTo>
                    <a:pt x="508108" y="377750"/>
                    <a:pt x="514943" y="370923"/>
                    <a:pt x="523298" y="370923"/>
                  </a:cubicBezTo>
                  <a:cubicBezTo>
                    <a:pt x="536968" y="370923"/>
                    <a:pt x="548360" y="359545"/>
                    <a:pt x="548360" y="345891"/>
                  </a:cubicBezTo>
                  <a:cubicBezTo>
                    <a:pt x="548360" y="332238"/>
                    <a:pt x="536968" y="320860"/>
                    <a:pt x="523298" y="320860"/>
                  </a:cubicBezTo>
                  <a:cubicBezTo>
                    <a:pt x="514943" y="320860"/>
                    <a:pt x="508108" y="314033"/>
                    <a:pt x="508108" y="305689"/>
                  </a:cubicBezTo>
                  <a:cubicBezTo>
                    <a:pt x="508108" y="297345"/>
                    <a:pt x="514943" y="290518"/>
                    <a:pt x="523298" y="290518"/>
                  </a:cubicBezTo>
                  <a:cubicBezTo>
                    <a:pt x="536968" y="290518"/>
                    <a:pt x="548360" y="279140"/>
                    <a:pt x="548360" y="265487"/>
                  </a:cubicBezTo>
                  <a:cubicBezTo>
                    <a:pt x="548360" y="251833"/>
                    <a:pt x="536968" y="240455"/>
                    <a:pt x="523298" y="240455"/>
                  </a:cubicBezTo>
                  <a:lnTo>
                    <a:pt x="373684" y="240455"/>
                  </a:lnTo>
                  <a:cubicBezTo>
                    <a:pt x="369127" y="240455"/>
                    <a:pt x="363811" y="238180"/>
                    <a:pt x="361533" y="234387"/>
                  </a:cubicBezTo>
                  <a:cubicBezTo>
                    <a:pt x="358495" y="229836"/>
                    <a:pt x="357735" y="224526"/>
                    <a:pt x="360014" y="219975"/>
                  </a:cubicBezTo>
                  <a:cubicBezTo>
                    <a:pt x="401784" y="120607"/>
                    <a:pt x="349381" y="50822"/>
                    <a:pt x="343306" y="42478"/>
                  </a:cubicBezTo>
                  <a:cubicBezTo>
                    <a:pt x="342546" y="42478"/>
                    <a:pt x="341787" y="41719"/>
                    <a:pt x="341787" y="40961"/>
                  </a:cubicBezTo>
                  <a:cubicBezTo>
                    <a:pt x="336471" y="34134"/>
                    <a:pt x="329635" y="30341"/>
                    <a:pt x="321281" y="30341"/>
                  </a:cubicBezTo>
                  <a:close/>
                  <a:moveTo>
                    <a:pt x="321281" y="0"/>
                  </a:moveTo>
                  <a:cubicBezTo>
                    <a:pt x="338749" y="0"/>
                    <a:pt x="354698" y="8344"/>
                    <a:pt x="365330" y="21997"/>
                  </a:cubicBezTo>
                  <a:cubicBezTo>
                    <a:pt x="368368" y="25032"/>
                    <a:pt x="431403" y="99368"/>
                    <a:pt x="395708" y="210114"/>
                  </a:cubicBezTo>
                  <a:lnTo>
                    <a:pt x="523298" y="210114"/>
                  </a:lnTo>
                  <a:cubicBezTo>
                    <a:pt x="538487" y="210114"/>
                    <a:pt x="552157" y="216182"/>
                    <a:pt x="562789" y="226802"/>
                  </a:cubicBezTo>
                  <a:cubicBezTo>
                    <a:pt x="572662" y="237421"/>
                    <a:pt x="578738" y="251075"/>
                    <a:pt x="578738" y="265487"/>
                  </a:cubicBezTo>
                  <a:cubicBezTo>
                    <a:pt x="578738" y="281416"/>
                    <a:pt x="571903" y="295828"/>
                    <a:pt x="561270" y="305689"/>
                  </a:cubicBezTo>
                  <a:cubicBezTo>
                    <a:pt x="571903" y="315550"/>
                    <a:pt x="578738" y="329962"/>
                    <a:pt x="578738" y="345891"/>
                  </a:cubicBezTo>
                  <a:cubicBezTo>
                    <a:pt x="578738" y="361821"/>
                    <a:pt x="571903" y="375474"/>
                    <a:pt x="561270" y="386094"/>
                  </a:cubicBezTo>
                  <a:cubicBezTo>
                    <a:pt x="571903" y="395955"/>
                    <a:pt x="578738" y="410367"/>
                    <a:pt x="578738" y="425537"/>
                  </a:cubicBezTo>
                  <a:cubicBezTo>
                    <a:pt x="578738" y="442225"/>
                    <a:pt x="571903" y="456637"/>
                    <a:pt x="560511" y="466498"/>
                  </a:cubicBezTo>
                  <a:cubicBezTo>
                    <a:pt x="570384" y="477118"/>
                    <a:pt x="576460" y="490771"/>
                    <a:pt x="576460" y="505942"/>
                  </a:cubicBezTo>
                  <a:cubicBezTo>
                    <a:pt x="576460" y="534008"/>
                    <a:pt x="555195" y="557522"/>
                    <a:pt x="527095" y="560556"/>
                  </a:cubicBezTo>
                  <a:cubicBezTo>
                    <a:pt x="525576" y="560556"/>
                    <a:pt x="524816" y="561315"/>
                    <a:pt x="523298" y="561315"/>
                  </a:cubicBezTo>
                  <a:lnTo>
                    <a:pt x="224830" y="561315"/>
                  </a:lnTo>
                  <a:cubicBezTo>
                    <a:pt x="201287" y="561315"/>
                    <a:pt x="181541" y="541593"/>
                    <a:pt x="181541" y="518079"/>
                  </a:cubicBezTo>
                  <a:lnTo>
                    <a:pt x="181541" y="253350"/>
                  </a:lnTo>
                  <a:cubicBezTo>
                    <a:pt x="181541" y="230594"/>
                    <a:pt x="199768" y="211631"/>
                    <a:pt x="222552" y="210872"/>
                  </a:cubicBezTo>
                  <a:cubicBezTo>
                    <a:pt x="223311" y="210872"/>
                    <a:pt x="224071" y="210114"/>
                    <a:pt x="224830" y="210114"/>
                  </a:cubicBezTo>
                  <a:lnTo>
                    <a:pt x="229387" y="210114"/>
                  </a:lnTo>
                  <a:cubicBezTo>
                    <a:pt x="232425" y="210114"/>
                    <a:pt x="235463" y="208597"/>
                    <a:pt x="237741" y="205563"/>
                  </a:cubicBezTo>
                  <a:cubicBezTo>
                    <a:pt x="238500" y="203287"/>
                    <a:pt x="240019" y="201011"/>
                    <a:pt x="240779" y="198736"/>
                  </a:cubicBezTo>
                  <a:cubicBezTo>
                    <a:pt x="255209" y="170670"/>
                    <a:pt x="277233" y="115297"/>
                    <a:pt x="266600" y="66751"/>
                  </a:cubicBezTo>
                  <a:cubicBezTo>
                    <a:pt x="265841" y="65234"/>
                    <a:pt x="265841" y="62958"/>
                    <a:pt x="266600" y="60683"/>
                  </a:cubicBezTo>
                  <a:cubicBezTo>
                    <a:pt x="265841" y="59166"/>
                    <a:pt x="265841" y="56890"/>
                    <a:pt x="265841" y="55373"/>
                  </a:cubicBezTo>
                  <a:cubicBezTo>
                    <a:pt x="265841" y="25032"/>
                    <a:pt x="290903" y="0"/>
                    <a:pt x="3212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4148668" y="3164252"/>
              <a:ext cx="1638298" cy="1638298"/>
            </a:xfrm>
            <a:prstGeom prst="ellipse">
              <a:avLst/>
            </a:prstGeom>
            <a:solidFill>
              <a:srgbClr val="322C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42" name="椭圆 41"/>
            <p:cNvSpPr/>
            <p:nvPr/>
          </p:nvSpPr>
          <p:spPr>
            <a:xfrm>
              <a:off x="4323451" y="3339035"/>
              <a:ext cx="1288733" cy="12887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55600" sx="102000" sy="102000" algn="c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3" name="椭圆 8"/>
            <p:cNvSpPr/>
            <p:nvPr/>
          </p:nvSpPr>
          <p:spPr>
            <a:xfrm>
              <a:off x="4708471" y="3703443"/>
              <a:ext cx="518691" cy="559915"/>
            </a:xfrm>
            <a:custGeom>
              <a:avLst/>
              <a:gdLst>
                <a:gd name="connsiteX0" fmla="*/ 250789 w 563817"/>
                <a:gd name="connsiteY0" fmla="*/ 546529 h 608627"/>
                <a:gd name="connsiteX1" fmla="*/ 313028 w 563817"/>
                <a:gd name="connsiteY1" fmla="*/ 546529 h 608627"/>
                <a:gd name="connsiteX2" fmla="*/ 313028 w 563817"/>
                <a:gd name="connsiteY2" fmla="*/ 577578 h 608627"/>
                <a:gd name="connsiteX3" fmla="*/ 281909 w 563817"/>
                <a:gd name="connsiteY3" fmla="*/ 608627 h 608627"/>
                <a:gd name="connsiteX4" fmla="*/ 250789 w 563817"/>
                <a:gd name="connsiteY4" fmla="*/ 577578 h 608627"/>
                <a:gd name="connsiteX5" fmla="*/ 464320 w 563817"/>
                <a:gd name="connsiteY5" fmla="*/ 405681 h 608627"/>
                <a:gd name="connsiteX6" fmla="*/ 526488 w 563817"/>
                <a:gd name="connsiteY6" fmla="*/ 405681 h 608627"/>
                <a:gd name="connsiteX7" fmla="*/ 526488 w 563817"/>
                <a:gd name="connsiteY7" fmla="*/ 577572 h 608627"/>
                <a:gd name="connsiteX8" fmla="*/ 495404 w 563817"/>
                <a:gd name="connsiteY8" fmla="*/ 608627 h 608627"/>
                <a:gd name="connsiteX9" fmla="*/ 464320 w 563817"/>
                <a:gd name="connsiteY9" fmla="*/ 577572 h 608627"/>
                <a:gd name="connsiteX10" fmla="*/ 233217 w 563817"/>
                <a:gd name="connsiteY10" fmla="*/ 343583 h 608627"/>
                <a:gd name="connsiteX11" fmla="*/ 330600 w 563817"/>
                <a:gd name="connsiteY11" fmla="*/ 343583 h 608627"/>
                <a:gd name="connsiteX12" fmla="*/ 350357 w 563817"/>
                <a:gd name="connsiteY12" fmla="*/ 363308 h 608627"/>
                <a:gd name="connsiteX13" fmla="*/ 350357 w 563817"/>
                <a:gd name="connsiteY13" fmla="*/ 485538 h 608627"/>
                <a:gd name="connsiteX14" fmla="*/ 330600 w 563817"/>
                <a:gd name="connsiteY14" fmla="*/ 505107 h 608627"/>
                <a:gd name="connsiteX15" fmla="*/ 233217 w 563817"/>
                <a:gd name="connsiteY15" fmla="*/ 505107 h 608627"/>
                <a:gd name="connsiteX16" fmla="*/ 213460 w 563817"/>
                <a:gd name="connsiteY16" fmla="*/ 485538 h 608627"/>
                <a:gd name="connsiteX17" fmla="*/ 213460 w 563817"/>
                <a:gd name="connsiteY17" fmla="*/ 363308 h 608627"/>
                <a:gd name="connsiteX18" fmla="*/ 233217 w 563817"/>
                <a:gd name="connsiteY18" fmla="*/ 343583 h 608627"/>
                <a:gd name="connsiteX19" fmla="*/ 37329 w 563817"/>
                <a:gd name="connsiteY19" fmla="*/ 314722 h 608627"/>
                <a:gd name="connsiteX20" fmla="*/ 99497 w 563817"/>
                <a:gd name="connsiteY20" fmla="*/ 314722 h 608627"/>
                <a:gd name="connsiteX21" fmla="*/ 99497 w 563817"/>
                <a:gd name="connsiteY21" fmla="*/ 577575 h 608627"/>
                <a:gd name="connsiteX22" fmla="*/ 68413 w 563817"/>
                <a:gd name="connsiteY22" fmla="*/ 608627 h 608627"/>
                <a:gd name="connsiteX23" fmla="*/ 37329 w 563817"/>
                <a:gd name="connsiteY23" fmla="*/ 577575 h 608627"/>
                <a:gd name="connsiteX24" fmla="*/ 446737 w 563817"/>
                <a:gd name="connsiteY24" fmla="*/ 202946 h 608627"/>
                <a:gd name="connsiteX25" fmla="*/ 544226 w 563817"/>
                <a:gd name="connsiteY25" fmla="*/ 202946 h 608627"/>
                <a:gd name="connsiteX26" fmla="*/ 563817 w 563817"/>
                <a:gd name="connsiteY26" fmla="*/ 222507 h 608627"/>
                <a:gd name="connsiteX27" fmla="*/ 563817 w 563817"/>
                <a:gd name="connsiteY27" fmla="*/ 344684 h 608627"/>
                <a:gd name="connsiteX28" fmla="*/ 544226 w 563817"/>
                <a:gd name="connsiteY28" fmla="*/ 364400 h 608627"/>
                <a:gd name="connsiteX29" fmla="*/ 446737 w 563817"/>
                <a:gd name="connsiteY29" fmla="*/ 364400 h 608627"/>
                <a:gd name="connsiteX30" fmla="*/ 426991 w 563817"/>
                <a:gd name="connsiteY30" fmla="*/ 344684 h 608627"/>
                <a:gd name="connsiteX31" fmla="*/ 426991 w 563817"/>
                <a:gd name="connsiteY31" fmla="*/ 222507 h 608627"/>
                <a:gd name="connsiteX32" fmla="*/ 446737 w 563817"/>
                <a:gd name="connsiteY32" fmla="*/ 202946 h 608627"/>
                <a:gd name="connsiteX33" fmla="*/ 19591 w 563817"/>
                <a:gd name="connsiteY33" fmla="*/ 111776 h 608627"/>
                <a:gd name="connsiteX34" fmla="*/ 117080 w 563817"/>
                <a:gd name="connsiteY34" fmla="*/ 111776 h 608627"/>
                <a:gd name="connsiteX35" fmla="*/ 136826 w 563817"/>
                <a:gd name="connsiteY35" fmla="*/ 131501 h 608627"/>
                <a:gd name="connsiteX36" fmla="*/ 136826 w 563817"/>
                <a:gd name="connsiteY36" fmla="*/ 253576 h 608627"/>
                <a:gd name="connsiteX37" fmla="*/ 117080 w 563817"/>
                <a:gd name="connsiteY37" fmla="*/ 273300 h 608627"/>
                <a:gd name="connsiteX38" fmla="*/ 19591 w 563817"/>
                <a:gd name="connsiteY38" fmla="*/ 273300 h 608627"/>
                <a:gd name="connsiteX39" fmla="*/ 0 w 563817"/>
                <a:gd name="connsiteY39" fmla="*/ 253576 h 608627"/>
                <a:gd name="connsiteX40" fmla="*/ 0 w 563817"/>
                <a:gd name="connsiteY40" fmla="*/ 131501 h 608627"/>
                <a:gd name="connsiteX41" fmla="*/ 19591 w 563817"/>
                <a:gd name="connsiteY41" fmla="*/ 111776 h 608627"/>
                <a:gd name="connsiteX42" fmla="*/ 495404 w 563817"/>
                <a:gd name="connsiteY42" fmla="*/ 0 h 608627"/>
                <a:gd name="connsiteX43" fmla="*/ 526488 w 563817"/>
                <a:gd name="connsiteY43" fmla="*/ 31049 h 608627"/>
                <a:gd name="connsiteX44" fmla="*/ 526488 w 563817"/>
                <a:gd name="connsiteY44" fmla="*/ 161454 h 608627"/>
                <a:gd name="connsiteX45" fmla="*/ 464320 w 563817"/>
                <a:gd name="connsiteY45" fmla="*/ 161454 h 608627"/>
                <a:gd name="connsiteX46" fmla="*/ 464320 w 563817"/>
                <a:gd name="connsiteY46" fmla="*/ 31049 h 608627"/>
                <a:gd name="connsiteX47" fmla="*/ 495404 w 563817"/>
                <a:gd name="connsiteY47" fmla="*/ 0 h 608627"/>
                <a:gd name="connsiteX48" fmla="*/ 281909 w 563817"/>
                <a:gd name="connsiteY48" fmla="*/ 0 h 608627"/>
                <a:gd name="connsiteX49" fmla="*/ 313028 w 563817"/>
                <a:gd name="connsiteY49" fmla="*/ 31053 h 608627"/>
                <a:gd name="connsiteX50" fmla="*/ 313028 w 563817"/>
                <a:gd name="connsiteY50" fmla="*/ 302302 h 608627"/>
                <a:gd name="connsiteX51" fmla="*/ 250789 w 563817"/>
                <a:gd name="connsiteY51" fmla="*/ 302302 h 608627"/>
                <a:gd name="connsiteX52" fmla="*/ 250789 w 563817"/>
                <a:gd name="connsiteY52" fmla="*/ 31053 h 608627"/>
                <a:gd name="connsiteX53" fmla="*/ 281909 w 563817"/>
                <a:gd name="connsiteY53" fmla="*/ 0 h 608627"/>
                <a:gd name="connsiteX54" fmla="*/ 68413 w 563817"/>
                <a:gd name="connsiteY54" fmla="*/ 0 h 608627"/>
                <a:gd name="connsiteX55" fmla="*/ 99497 w 563817"/>
                <a:gd name="connsiteY55" fmla="*/ 31061 h 608627"/>
                <a:gd name="connsiteX56" fmla="*/ 99497 w 563817"/>
                <a:gd name="connsiteY56" fmla="*/ 70354 h 608627"/>
                <a:gd name="connsiteX57" fmla="*/ 37329 w 563817"/>
                <a:gd name="connsiteY57" fmla="*/ 70354 h 608627"/>
                <a:gd name="connsiteX58" fmla="*/ 37329 w 563817"/>
                <a:gd name="connsiteY58" fmla="*/ 31061 h 608627"/>
                <a:gd name="connsiteX59" fmla="*/ 68413 w 563817"/>
                <a:gd name="connsiteY59" fmla="*/ 0 h 608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63817" h="608627">
                  <a:moveTo>
                    <a:pt x="250789" y="546529"/>
                  </a:moveTo>
                  <a:lnTo>
                    <a:pt x="313028" y="546529"/>
                  </a:lnTo>
                  <a:lnTo>
                    <a:pt x="313028" y="577578"/>
                  </a:lnTo>
                  <a:cubicBezTo>
                    <a:pt x="313028" y="594655"/>
                    <a:pt x="299024" y="608627"/>
                    <a:pt x="281909" y="608627"/>
                  </a:cubicBezTo>
                  <a:cubicBezTo>
                    <a:pt x="264793" y="608627"/>
                    <a:pt x="250789" y="594655"/>
                    <a:pt x="250789" y="577578"/>
                  </a:cubicBezTo>
                  <a:close/>
                  <a:moveTo>
                    <a:pt x="464320" y="405681"/>
                  </a:moveTo>
                  <a:lnTo>
                    <a:pt x="526488" y="405681"/>
                  </a:lnTo>
                  <a:lnTo>
                    <a:pt x="526488" y="577572"/>
                  </a:lnTo>
                  <a:cubicBezTo>
                    <a:pt x="526488" y="594652"/>
                    <a:pt x="512656" y="608627"/>
                    <a:pt x="495404" y="608627"/>
                  </a:cubicBezTo>
                  <a:cubicBezTo>
                    <a:pt x="478308" y="608627"/>
                    <a:pt x="464320" y="594652"/>
                    <a:pt x="464320" y="577572"/>
                  </a:cubicBezTo>
                  <a:close/>
                  <a:moveTo>
                    <a:pt x="233217" y="343583"/>
                  </a:moveTo>
                  <a:lnTo>
                    <a:pt x="330600" y="343583"/>
                  </a:lnTo>
                  <a:cubicBezTo>
                    <a:pt x="341490" y="343583"/>
                    <a:pt x="350357" y="352436"/>
                    <a:pt x="350357" y="363308"/>
                  </a:cubicBezTo>
                  <a:lnTo>
                    <a:pt x="350357" y="485538"/>
                  </a:lnTo>
                  <a:cubicBezTo>
                    <a:pt x="350357" y="496410"/>
                    <a:pt x="341490" y="505107"/>
                    <a:pt x="330600" y="505107"/>
                  </a:cubicBezTo>
                  <a:lnTo>
                    <a:pt x="233217" y="505107"/>
                  </a:lnTo>
                  <a:cubicBezTo>
                    <a:pt x="222327" y="505107"/>
                    <a:pt x="213460" y="496410"/>
                    <a:pt x="213460" y="485538"/>
                  </a:cubicBezTo>
                  <a:lnTo>
                    <a:pt x="213460" y="363308"/>
                  </a:lnTo>
                  <a:cubicBezTo>
                    <a:pt x="213460" y="352436"/>
                    <a:pt x="222327" y="343583"/>
                    <a:pt x="233217" y="343583"/>
                  </a:cubicBezTo>
                  <a:close/>
                  <a:moveTo>
                    <a:pt x="37329" y="314722"/>
                  </a:moveTo>
                  <a:lnTo>
                    <a:pt x="99497" y="314722"/>
                  </a:lnTo>
                  <a:lnTo>
                    <a:pt x="99497" y="577575"/>
                  </a:lnTo>
                  <a:cubicBezTo>
                    <a:pt x="99497" y="594654"/>
                    <a:pt x="85509" y="608627"/>
                    <a:pt x="68413" y="608627"/>
                  </a:cubicBezTo>
                  <a:cubicBezTo>
                    <a:pt x="51161" y="608627"/>
                    <a:pt x="37329" y="594654"/>
                    <a:pt x="37329" y="577575"/>
                  </a:cubicBezTo>
                  <a:close/>
                  <a:moveTo>
                    <a:pt x="446737" y="202946"/>
                  </a:moveTo>
                  <a:lnTo>
                    <a:pt x="544226" y="202946"/>
                  </a:lnTo>
                  <a:cubicBezTo>
                    <a:pt x="555110" y="202946"/>
                    <a:pt x="563817" y="211640"/>
                    <a:pt x="563817" y="222507"/>
                  </a:cubicBezTo>
                  <a:lnTo>
                    <a:pt x="563817" y="344684"/>
                  </a:lnTo>
                  <a:cubicBezTo>
                    <a:pt x="563817" y="355551"/>
                    <a:pt x="555110" y="364400"/>
                    <a:pt x="544226" y="364400"/>
                  </a:cubicBezTo>
                  <a:lnTo>
                    <a:pt x="446737" y="364400"/>
                  </a:lnTo>
                  <a:cubicBezTo>
                    <a:pt x="435854" y="364400"/>
                    <a:pt x="426991" y="355551"/>
                    <a:pt x="426991" y="344684"/>
                  </a:cubicBezTo>
                  <a:lnTo>
                    <a:pt x="426991" y="222507"/>
                  </a:lnTo>
                  <a:cubicBezTo>
                    <a:pt x="426991" y="211640"/>
                    <a:pt x="435854" y="202946"/>
                    <a:pt x="446737" y="202946"/>
                  </a:cubicBezTo>
                  <a:close/>
                  <a:moveTo>
                    <a:pt x="19591" y="111776"/>
                  </a:moveTo>
                  <a:lnTo>
                    <a:pt x="117080" y="111776"/>
                  </a:lnTo>
                  <a:cubicBezTo>
                    <a:pt x="127963" y="111776"/>
                    <a:pt x="136826" y="120629"/>
                    <a:pt x="136826" y="131501"/>
                  </a:cubicBezTo>
                  <a:lnTo>
                    <a:pt x="136826" y="253576"/>
                  </a:lnTo>
                  <a:cubicBezTo>
                    <a:pt x="136826" y="264447"/>
                    <a:pt x="127963" y="273300"/>
                    <a:pt x="117080" y="273300"/>
                  </a:cubicBezTo>
                  <a:lnTo>
                    <a:pt x="19591" y="273300"/>
                  </a:lnTo>
                  <a:cubicBezTo>
                    <a:pt x="8707" y="273300"/>
                    <a:pt x="0" y="264447"/>
                    <a:pt x="0" y="253576"/>
                  </a:cubicBezTo>
                  <a:lnTo>
                    <a:pt x="0" y="131501"/>
                  </a:lnTo>
                  <a:cubicBezTo>
                    <a:pt x="0" y="120629"/>
                    <a:pt x="8707" y="111776"/>
                    <a:pt x="19591" y="111776"/>
                  </a:cubicBezTo>
                  <a:close/>
                  <a:moveTo>
                    <a:pt x="495404" y="0"/>
                  </a:moveTo>
                  <a:cubicBezTo>
                    <a:pt x="512656" y="0"/>
                    <a:pt x="526488" y="13972"/>
                    <a:pt x="526488" y="31049"/>
                  </a:cubicBezTo>
                  <a:lnTo>
                    <a:pt x="526488" y="161454"/>
                  </a:lnTo>
                  <a:lnTo>
                    <a:pt x="464320" y="161454"/>
                  </a:lnTo>
                  <a:lnTo>
                    <a:pt x="464320" y="31049"/>
                  </a:lnTo>
                  <a:cubicBezTo>
                    <a:pt x="464320" y="13972"/>
                    <a:pt x="478308" y="0"/>
                    <a:pt x="495404" y="0"/>
                  </a:cubicBezTo>
                  <a:close/>
                  <a:moveTo>
                    <a:pt x="281909" y="0"/>
                  </a:moveTo>
                  <a:cubicBezTo>
                    <a:pt x="299024" y="0"/>
                    <a:pt x="313028" y="13974"/>
                    <a:pt x="313028" y="31053"/>
                  </a:cubicBezTo>
                  <a:lnTo>
                    <a:pt x="313028" y="302302"/>
                  </a:lnTo>
                  <a:lnTo>
                    <a:pt x="250789" y="302302"/>
                  </a:lnTo>
                  <a:lnTo>
                    <a:pt x="250789" y="31053"/>
                  </a:lnTo>
                  <a:cubicBezTo>
                    <a:pt x="250789" y="13974"/>
                    <a:pt x="264793" y="0"/>
                    <a:pt x="281909" y="0"/>
                  </a:cubicBezTo>
                  <a:close/>
                  <a:moveTo>
                    <a:pt x="68413" y="0"/>
                  </a:moveTo>
                  <a:cubicBezTo>
                    <a:pt x="85509" y="0"/>
                    <a:pt x="99497" y="13978"/>
                    <a:pt x="99497" y="31061"/>
                  </a:cubicBezTo>
                  <a:lnTo>
                    <a:pt x="99497" y="70354"/>
                  </a:lnTo>
                  <a:lnTo>
                    <a:pt x="37329" y="70354"/>
                  </a:lnTo>
                  <a:lnTo>
                    <a:pt x="37329" y="31061"/>
                  </a:lnTo>
                  <a:cubicBezTo>
                    <a:pt x="37329" y="13978"/>
                    <a:pt x="51161" y="0"/>
                    <a:pt x="68413" y="0"/>
                  </a:cubicBezTo>
                  <a:close/>
                </a:path>
              </a:pathLst>
            </a:custGeom>
            <a:solidFill>
              <a:srgbClr val="322C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6405037" y="3164252"/>
              <a:ext cx="1638298" cy="163829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6579820" y="3339035"/>
              <a:ext cx="1288733" cy="12887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55600" sx="102000" sy="102000" algn="c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7" name="椭圆 12"/>
            <p:cNvSpPr/>
            <p:nvPr/>
          </p:nvSpPr>
          <p:spPr>
            <a:xfrm>
              <a:off x="6944228" y="3744993"/>
              <a:ext cx="559915" cy="476815"/>
            </a:xfrm>
            <a:custGeom>
              <a:avLst/>
              <a:gdLst>
                <a:gd name="connsiteX0" fmla="*/ 303714 w 607639"/>
                <a:gd name="connsiteY0" fmla="*/ 173520 h 517456"/>
                <a:gd name="connsiteX1" fmla="*/ 337586 w 607639"/>
                <a:gd name="connsiteY1" fmla="*/ 207321 h 517456"/>
                <a:gd name="connsiteX2" fmla="*/ 303714 w 607639"/>
                <a:gd name="connsiteY2" fmla="*/ 241122 h 517456"/>
                <a:gd name="connsiteX3" fmla="*/ 269842 w 607639"/>
                <a:gd name="connsiteY3" fmla="*/ 207321 h 517456"/>
                <a:gd name="connsiteX4" fmla="*/ 303714 w 607639"/>
                <a:gd name="connsiteY4" fmla="*/ 173520 h 517456"/>
                <a:gd name="connsiteX5" fmla="*/ 303758 w 607639"/>
                <a:gd name="connsiteY5" fmla="*/ 139994 h 517456"/>
                <a:gd name="connsiteX6" fmla="*/ 236373 w 607639"/>
                <a:gd name="connsiteY6" fmla="*/ 207277 h 517456"/>
                <a:gd name="connsiteX7" fmla="*/ 303758 w 607639"/>
                <a:gd name="connsiteY7" fmla="*/ 274559 h 517456"/>
                <a:gd name="connsiteX8" fmla="*/ 371054 w 607639"/>
                <a:gd name="connsiteY8" fmla="*/ 207277 h 517456"/>
                <a:gd name="connsiteX9" fmla="*/ 303758 w 607639"/>
                <a:gd name="connsiteY9" fmla="*/ 139994 h 517456"/>
                <a:gd name="connsiteX10" fmla="*/ 282839 w 607639"/>
                <a:gd name="connsiteY10" fmla="*/ 68801 h 517456"/>
                <a:gd name="connsiteX11" fmla="*/ 303669 w 607639"/>
                <a:gd name="connsiteY11" fmla="*/ 68801 h 517456"/>
                <a:gd name="connsiteX12" fmla="*/ 303847 w 607639"/>
                <a:gd name="connsiteY12" fmla="*/ 68801 h 517456"/>
                <a:gd name="connsiteX13" fmla="*/ 324588 w 607639"/>
                <a:gd name="connsiteY13" fmla="*/ 68801 h 517456"/>
                <a:gd name="connsiteX14" fmla="*/ 327703 w 607639"/>
                <a:gd name="connsiteY14" fmla="*/ 99465 h 517456"/>
                <a:gd name="connsiteX15" fmla="*/ 363221 w 607639"/>
                <a:gd name="connsiteY15" fmla="*/ 114219 h 517456"/>
                <a:gd name="connsiteX16" fmla="*/ 387166 w 607639"/>
                <a:gd name="connsiteY16" fmla="*/ 94665 h 517456"/>
                <a:gd name="connsiteX17" fmla="*/ 416541 w 607639"/>
                <a:gd name="connsiteY17" fmla="*/ 124085 h 517456"/>
                <a:gd name="connsiteX18" fmla="*/ 396958 w 607639"/>
                <a:gd name="connsiteY18" fmla="*/ 147993 h 517456"/>
                <a:gd name="connsiteX19" fmla="*/ 411645 w 607639"/>
                <a:gd name="connsiteY19" fmla="*/ 183457 h 517456"/>
                <a:gd name="connsiteX20" fmla="*/ 442445 w 607639"/>
                <a:gd name="connsiteY20" fmla="*/ 186479 h 517456"/>
                <a:gd name="connsiteX21" fmla="*/ 442445 w 607639"/>
                <a:gd name="connsiteY21" fmla="*/ 228075 h 517456"/>
                <a:gd name="connsiteX22" fmla="*/ 411645 w 607639"/>
                <a:gd name="connsiteY22" fmla="*/ 231185 h 517456"/>
                <a:gd name="connsiteX23" fmla="*/ 396958 w 607639"/>
                <a:gd name="connsiteY23" fmla="*/ 266649 h 517456"/>
                <a:gd name="connsiteX24" fmla="*/ 416541 w 607639"/>
                <a:gd name="connsiteY24" fmla="*/ 290558 h 517456"/>
                <a:gd name="connsiteX25" fmla="*/ 387166 w 607639"/>
                <a:gd name="connsiteY25" fmla="*/ 319977 h 517456"/>
                <a:gd name="connsiteX26" fmla="*/ 363221 w 607639"/>
                <a:gd name="connsiteY26" fmla="*/ 300423 h 517456"/>
                <a:gd name="connsiteX27" fmla="*/ 327703 w 607639"/>
                <a:gd name="connsiteY27" fmla="*/ 315177 h 517456"/>
                <a:gd name="connsiteX28" fmla="*/ 324588 w 607639"/>
                <a:gd name="connsiteY28" fmla="*/ 345841 h 517456"/>
                <a:gd name="connsiteX29" fmla="*/ 303847 w 607639"/>
                <a:gd name="connsiteY29" fmla="*/ 345841 h 517456"/>
                <a:gd name="connsiteX30" fmla="*/ 303669 w 607639"/>
                <a:gd name="connsiteY30" fmla="*/ 345841 h 517456"/>
                <a:gd name="connsiteX31" fmla="*/ 282839 w 607639"/>
                <a:gd name="connsiteY31" fmla="*/ 345841 h 517456"/>
                <a:gd name="connsiteX32" fmla="*/ 279813 w 607639"/>
                <a:gd name="connsiteY32" fmla="*/ 315177 h 517456"/>
                <a:gd name="connsiteX33" fmla="*/ 244295 w 607639"/>
                <a:gd name="connsiteY33" fmla="*/ 300423 h 517456"/>
                <a:gd name="connsiteX34" fmla="*/ 220350 w 607639"/>
                <a:gd name="connsiteY34" fmla="*/ 319977 h 517456"/>
                <a:gd name="connsiteX35" fmla="*/ 190886 w 607639"/>
                <a:gd name="connsiteY35" fmla="*/ 290558 h 517456"/>
                <a:gd name="connsiteX36" fmla="*/ 210558 w 607639"/>
                <a:gd name="connsiteY36" fmla="*/ 266649 h 517456"/>
                <a:gd name="connsiteX37" fmla="*/ 195782 w 607639"/>
                <a:gd name="connsiteY37" fmla="*/ 231185 h 517456"/>
                <a:gd name="connsiteX38" fmla="*/ 164982 w 607639"/>
                <a:gd name="connsiteY38" fmla="*/ 228075 h 517456"/>
                <a:gd name="connsiteX39" fmla="*/ 164982 w 607639"/>
                <a:gd name="connsiteY39" fmla="*/ 186568 h 517456"/>
                <a:gd name="connsiteX40" fmla="*/ 195782 w 607639"/>
                <a:gd name="connsiteY40" fmla="*/ 183457 h 517456"/>
                <a:gd name="connsiteX41" fmla="*/ 210558 w 607639"/>
                <a:gd name="connsiteY41" fmla="*/ 147993 h 517456"/>
                <a:gd name="connsiteX42" fmla="*/ 190886 w 607639"/>
                <a:gd name="connsiteY42" fmla="*/ 124085 h 517456"/>
                <a:gd name="connsiteX43" fmla="*/ 220350 w 607639"/>
                <a:gd name="connsiteY43" fmla="*/ 94665 h 517456"/>
                <a:gd name="connsiteX44" fmla="*/ 244295 w 607639"/>
                <a:gd name="connsiteY44" fmla="*/ 114219 h 517456"/>
                <a:gd name="connsiteX45" fmla="*/ 279813 w 607639"/>
                <a:gd name="connsiteY45" fmla="*/ 99465 h 517456"/>
                <a:gd name="connsiteX46" fmla="*/ 38005 w 607639"/>
                <a:gd name="connsiteY46" fmla="*/ 37951 h 517456"/>
                <a:gd name="connsiteX47" fmla="*/ 38005 w 607639"/>
                <a:gd name="connsiteY47" fmla="*/ 376049 h 517456"/>
                <a:gd name="connsiteX48" fmla="*/ 569634 w 607639"/>
                <a:gd name="connsiteY48" fmla="*/ 376049 h 517456"/>
                <a:gd name="connsiteX49" fmla="*/ 569634 w 607639"/>
                <a:gd name="connsiteY49" fmla="*/ 37951 h 517456"/>
                <a:gd name="connsiteX50" fmla="*/ 28482 w 607639"/>
                <a:gd name="connsiteY50" fmla="*/ 0 h 517456"/>
                <a:gd name="connsiteX51" fmla="*/ 579157 w 607639"/>
                <a:gd name="connsiteY51" fmla="*/ 0 h 517456"/>
                <a:gd name="connsiteX52" fmla="*/ 607639 w 607639"/>
                <a:gd name="connsiteY52" fmla="*/ 28441 h 517456"/>
                <a:gd name="connsiteX53" fmla="*/ 607639 w 607639"/>
                <a:gd name="connsiteY53" fmla="*/ 385559 h 517456"/>
                <a:gd name="connsiteX54" fmla="*/ 579157 w 607639"/>
                <a:gd name="connsiteY54" fmla="*/ 414000 h 517456"/>
                <a:gd name="connsiteX55" fmla="*/ 351304 w 607639"/>
                <a:gd name="connsiteY55" fmla="*/ 414000 h 517456"/>
                <a:gd name="connsiteX56" fmla="*/ 351304 w 607639"/>
                <a:gd name="connsiteY56" fmla="*/ 479593 h 517456"/>
                <a:gd name="connsiteX57" fmla="*/ 437906 w 607639"/>
                <a:gd name="connsiteY57" fmla="*/ 479593 h 517456"/>
                <a:gd name="connsiteX58" fmla="*/ 437906 w 607639"/>
                <a:gd name="connsiteY58" fmla="*/ 517456 h 517456"/>
                <a:gd name="connsiteX59" fmla="*/ 169733 w 607639"/>
                <a:gd name="connsiteY59" fmla="*/ 517456 h 517456"/>
                <a:gd name="connsiteX60" fmla="*/ 169733 w 607639"/>
                <a:gd name="connsiteY60" fmla="*/ 479593 h 517456"/>
                <a:gd name="connsiteX61" fmla="*/ 256335 w 607639"/>
                <a:gd name="connsiteY61" fmla="*/ 479593 h 517456"/>
                <a:gd name="connsiteX62" fmla="*/ 256335 w 607639"/>
                <a:gd name="connsiteY62" fmla="*/ 414000 h 517456"/>
                <a:gd name="connsiteX63" fmla="*/ 28482 w 607639"/>
                <a:gd name="connsiteY63" fmla="*/ 414000 h 517456"/>
                <a:gd name="connsiteX64" fmla="*/ 0 w 607639"/>
                <a:gd name="connsiteY64" fmla="*/ 385559 h 517456"/>
                <a:gd name="connsiteX65" fmla="*/ 0 w 607639"/>
                <a:gd name="connsiteY65" fmla="*/ 28441 h 517456"/>
                <a:gd name="connsiteX66" fmla="*/ 28482 w 607639"/>
                <a:gd name="connsiteY66" fmla="*/ 0 h 517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607639" h="517456">
                  <a:moveTo>
                    <a:pt x="303714" y="173520"/>
                  </a:moveTo>
                  <a:cubicBezTo>
                    <a:pt x="322421" y="173520"/>
                    <a:pt x="337586" y="188653"/>
                    <a:pt x="337586" y="207321"/>
                  </a:cubicBezTo>
                  <a:cubicBezTo>
                    <a:pt x="337586" y="225989"/>
                    <a:pt x="322421" y="241122"/>
                    <a:pt x="303714" y="241122"/>
                  </a:cubicBezTo>
                  <a:cubicBezTo>
                    <a:pt x="285007" y="241122"/>
                    <a:pt x="269842" y="225989"/>
                    <a:pt x="269842" y="207321"/>
                  </a:cubicBezTo>
                  <a:cubicBezTo>
                    <a:pt x="269842" y="188653"/>
                    <a:pt x="285007" y="173520"/>
                    <a:pt x="303714" y="173520"/>
                  </a:cubicBezTo>
                  <a:close/>
                  <a:moveTo>
                    <a:pt x="303758" y="139994"/>
                  </a:moveTo>
                  <a:cubicBezTo>
                    <a:pt x="266549" y="139994"/>
                    <a:pt x="236373" y="170125"/>
                    <a:pt x="236373" y="207277"/>
                  </a:cubicBezTo>
                  <a:cubicBezTo>
                    <a:pt x="236373" y="244517"/>
                    <a:pt x="266549" y="274559"/>
                    <a:pt x="303758" y="274559"/>
                  </a:cubicBezTo>
                  <a:cubicBezTo>
                    <a:pt x="340967" y="274559"/>
                    <a:pt x="371054" y="244517"/>
                    <a:pt x="371054" y="207277"/>
                  </a:cubicBezTo>
                  <a:cubicBezTo>
                    <a:pt x="371054" y="170125"/>
                    <a:pt x="340967" y="139994"/>
                    <a:pt x="303758" y="139994"/>
                  </a:cubicBezTo>
                  <a:close/>
                  <a:moveTo>
                    <a:pt x="282839" y="68801"/>
                  </a:moveTo>
                  <a:lnTo>
                    <a:pt x="303669" y="68801"/>
                  </a:lnTo>
                  <a:lnTo>
                    <a:pt x="303847" y="68801"/>
                  </a:lnTo>
                  <a:lnTo>
                    <a:pt x="324588" y="68801"/>
                  </a:lnTo>
                  <a:lnTo>
                    <a:pt x="327703" y="99465"/>
                  </a:lnTo>
                  <a:cubicBezTo>
                    <a:pt x="340522" y="102309"/>
                    <a:pt x="352450" y="107375"/>
                    <a:pt x="363221" y="114219"/>
                  </a:cubicBezTo>
                  <a:lnTo>
                    <a:pt x="387166" y="94665"/>
                  </a:lnTo>
                  <a:lnTo>
                    <a:pt x="416541" y="124085"/>
                  </a:lnTo>
                  <a:lnTo>
                    <a:pt x="396958" y="147993"/>
                  </a:lnTo>
                  <a:cubicBezTo>
                    <a:pt x="403812" y="158748"/>
                    <a:pt x="408797" y="170658"/>
                    <a:pt x="411645" y="183457"/>
                  </a:cubicBezTo>
                  <a:lnTo>
                    <a:pt x="442445" y="186479"/>
                  </a:lnTo>
                  <a:lnTo>
                    <a:pt x="442445" y="228075"/>
                  </a:lnTo>
                  <a:lnTo>
                    <a:pt x="411645" y="231185"/>
                  </a:lnTo>
                  <a:cubicBezTo>
                    <a:pt x="408886" y="243984"/>
                    <a:pt x="403812" y="255894"/>
                    <a:pt x="396958" y="266649"/>
                  </a:cubicBezTo>
                  <a:lnTo>
                    <a:pt x="416541" y="290558"/>
                  </a:lnTo>
                  <a:lnTo>
                    <a:pt x="387166" y="319977"/>
                  </a:lnTo>
                  <a:lnTo>
                    <a:pt x="363221" y="300423"/>
                  </a:lnTo>
                  <a:cubicBezTo>
                    <a:pt x="352450" y="307267"/>
                    <a:pt x="340522" y="312333"/>
                    <a:pt x="327703" y="315177"/>
                  </a:cubicBezTo>
                  <a:lnTo>
                    <a:pt x="324588" y="345841"/>
                  </a:lnTo>
                  <a:lnTo>
                    <a:pt x="303847" y="345841"/>
                  </a:lnTo>
                  <a:lnTo>
                    <a:pt x="303669" y="345841"/>
                  </a:lnTo>
                  <a:lnTo>
                    <a:pt x="282839" y="345841"/>
                  </a:lnTo>
                  <a:lnTo>
                    <a:pt x="279813" y="315177"/>
                  </a:lnTo>
                  <a:cubicBezTo>
                    <a:pt x="266994" y="312333"/>
                    <a:pt x="254977" y="307267"/>
                    <a:pt x="244295" y="300423"/>
                  </a:cubicBezTo>
                  <a:lnTo>
                    <a:pt x="220350" y="319977"/>
                  </a:lnTo>
                  <a:lnTo>
                    <a:pt x="190886" y="290558"/>
                  </a:lnTo>
                  <a:lnTo>
                    <a:pt x="210558" y="266649"/>
                  </a:lnTo>
                  <a:cubicBezTo>
                    <a:pt x="203704" y="255894"/>
                    <a:pt x="198630" y="243984"/>
                    <a:pt x="195782" y="231185"/>
                  </a:cubicBezTo>
                  <a:lnTo>
                    <a:pt x="164982" y="228075"/>
                  </a:lnTo>
                  <a:lnTo>
                    <a:pt x="164982" y="186568"/>
                  </a:lnTo>
                  <a:lnTo>
                    <a:pt x="195782" y="183457"/>
                  </a:lnTo>
                  <a:cubicBezTo>
                    <a:pt x="198630" y="170658"/>
                    <a:pt x="203704" y="158748"/>
                    <a:pt x="210558" y="147993"/>
                  </a:cubicBezTo>
                  <a:lnTo>
                    <a:pt x="190886" y="124085"/>
                  </a:lnTo>
                  <a:lnTo>
                    <a:pt x="220350" y="94665"/>
                  </a:lnTo>
                  <a:lnTo>
                    <a:pt x="244295" y="114219"/>
                  </a:lnTo>
                  <a:cubicBezTo>
                    <a:pt x="254977" y="107375"/>
                    <a:pt x="266905" y="102309"/>
                    <a:pt x="279813" y="99465"/>
                  </a:cubicBezTo>
                  <a:close/>
                  <a:moveTo>
                    <a:pt x="38005" y="37951"/>
                  </a:moveTo>
                  <a:lnTo>
                    <a:pt x="38005" y="376049"/>
                  </a:lnTo>
                  <a:lnTo>
                    <a:pt x="569634" y="376049"/>
                  </a:lnTo>
                  <a:lnTo>
                    <a:pt x="569634" y="37951"/>
                  </a:lnTo>
                  <a:close/>
                  <a:moveTo>
                    <a:pt x="28482" y="0"/>
                  </a:moveTo>
                  <a:lnTo>
                    <a:pt x="579157" y="0"/>
                  </a:lnTo>
                  <a:cubicBezTo>
                    <a:pt x="594822" y="0"/>
                    <a:pt x="607639" y="12799"/>
                    <a:pt x="607639" y="28441"/>
                  </a:cubicBezTo>
                  <a:lnTo>
                    <a:pt x="607639" y="385559"/>
                  </a:lnTo>
                  <a:cubicBezTo>
                    <a:pt x="607639" y="401202"/>
                    <a:pt x="594822" y="414000"/>
                    <a:pt x="579157" y="414000"/>
                  </a:cubicBezTo>
                  <a:lnTo>
                    <a:pt x="351304" y="414000"/>
                  </a:lnTo>
                  <a:lnTo>
                    <a:pt x="351304" y="479593"/>
                  </a:lnTo>
                  <a:lnTo>
                    <a:pt x="437906" y="479593"/>
                  </a:lnTo>
                  <a:lnTo>
                    <a:pt x="437906" y="517456"/>
                  </a:lnTo>
                  <a:lnTo>
                    <a:pt x="169733" y="517456"/>
                  </a:lnTo>
                  <a:lnTo>
                    <a:pt x="169733" y="479593"/>
                  </a:lnTo>
                  <a:lnTo>
                    <a:pt x="256335" y="479593"/>
                  </a:lnTo>
                  <a:lnTo>
                    <a:pt x="256335" y="414000"/>
                  </a:lnTo>
                  <a:lnTo>
                    <a:pt x="28482" y="414000"/>
                  </a:lnTo>
                  <a:cubicBezTo>
                    <a:pt x="12817" y="414000"/>
                    <a:pt x="0" y="401202"/>
                    <a:pt x="0" y="385559"/>
                  </a:cubicBezTo>
                  <a:lnTo>
                    <a:pt x="0" y="28441"/>
                  </a:lnTo>
                  <a:cubicBezTo>
                    <a:pt x="0" y="12799"/>
                    <a:pt x="12817" y="0"/>
                    <a:pt x="284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49" name="椭圆 48"/>
            <p:cNvSpPr/>
            <p:nvPr/>
          </p:nvSpPr>
          <p:spPr>
            <a:xfrm>
              <a:off x="8661406" y="3164252"/>
              <a:ext cx="1638298" cy="1638298"/>
            </a:xfrm>
            <a:prstGeom prst="ellipse">
              <a:avLst/>
            </a:prstGeom>
            <a:solidFill>
              <a:srgbClr val="322C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8836189" y="3339035"/>
              <a:ext cx="1288733" cy="12887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55600" sx="102000" sy="102000" algn="c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1" name="椭圆 16"/>
            <p:cNvSpPr/>
            <p:nvPr/>
          </p:nvSpPr>
          <p:spPr>
            <a:xfrm>
              <a:off x="9200597" y="3703865"/>
              <a:ext cx="559915" cy="559071"/>
            </a:xfrm>
            <a:custGeom>
              <a:avLst/>
              <a:gdLst>
                <a:gd name="connsiteX0" fmla="*/ 506334 w 607638"/>
                <a:gd name="connsiteY0" fmla="*/ 455027 h 606722"/>
                <a:gd name="connsiteX1" fmla="*/ 506334 w 607638"/>
                <a:gd name="connsiteY1" fmla="*/ 505592 h 606722"/>
                <a:gd name="connsiteX2" fmla="*/ 531616 w 607638"/>
                <a:gd name="connsiteY2" fmla="*/ 505592 h 606722"/>
                <a:gd name="connsiteX3" fmla="*/ 556986 w 607638"/>
                <a:gd name="connsiteY3" fmla="*/ 480265 h 606722"/>
                <a:gd name="connsiteX4" fmla="*/ 531616 w 607638"/>
                <a:gd name="connsiteY4" fmla="*/ 455027 h 606722"/>
                <a:gd name="connsiteX5" fmla="*/ 430401 w 607638"/>
                <a:gd name="connsiteY5" fmla="*/ 353896 h 606722"/>
                <a:gd name="connsiteX6" fmla="*/ 405031 w 607638"/>
                <a:gd name="connsiteY6" fmla="*/ 379223 h 606722"/>
                <a:gd name="connsiteX7" fmla="*/ 430401 w 607638"/>
                <a:gd name="connsiteY7" fmla="*/ 404461 h 606722"/>
                <a:gd name="connsiteX8" fmla="*/ 455683 w 607638"/>
                <a:gd name="connsiteY8" fmla="*/ 404461 h 606722"/>
                <a:gd name="connsiteX9" fmla="*/ 455683 w 607638"/>
                <a:gd name="connsiteY9" fmla="*/ 353896 h 606722"/>
                <a:gd name="connsiteX10" fmla="*/ 480964 w 607638"/>
                <a:gd name="connsiteY10" fmla="*/ 252766 h 606722"/>
                <a:gd name="connsiteX11" fmla="*/ 506334 w 607638"/>
                <a:gd name="connsiteY11" fmla="*/ 278093 h 606722"/>
                <a:gd name="connsiteX12" fmla="*/ 506334 w 607638"/>
                <a:gd name="connsiteY12" fmla="*/ 303331 h 606722"/>
                <a:gd name="connsiteX13" fmla="*/ 556986 w 607638"/>
                <a:gd name="connsiteY13" fmla="*/ 303331 h 606722"/>
                <a:gd name="connsiteX14" fmla="*/ 582268 w 607638"/>
                <a:gd name="connsiteY14" fmla="*/ 328658 h 606722"/>
                <a:gd name="connsiteX15" fmla="*/ 556986 w 607638"/>
                <a:gd name="connsiteY15" fmla="*/ 353896 h 606722"/>
                <a:gd name="connsiteX16" fmla="*/ 506334 w 607638"/>
                <a:gd name="connsiteY16" fmla="*/ 353896 h 606722"/>
                <a:gd name="connsiteX17" fmla="*/ 506334 w 607638"/>
                <a:gd name="connsiteY17" fmla="*/ 404461 h 606722"/>
                <a:gd name="connsiteX18" fmla="*/ 531616 w 607638"/>
                <a:gd name="connsiteY18" fmla="*/ 404461 h 606722"/>
                <a:gd name="connsiteX19" fmla="*/ 607638 w 607638"/>
                <a:gd name="connsiteY19" fmla="*/ 480265 h 606722"/>
                <a:gd name="connsiteX20" fmla="*/ 531616 w 607638"/>
                <a:gd name="connsiteY20" fmla="*/ 556157 h 606722"/>
                <a:gd name="connsiteX21" fmla="*/ 506334 w 607638"/>
                <a:gd name="connsiteY21" fmla="*/ 556157 h 606722"/>
                <a:gd name="connsiteX22" fmla="*/ 506334 w 607638"/>
                <a:gd name="connsiteY22" fmla="*/ 581395 h 606722"/>
                <a:gd name="connsiteX23" fmla="*/ 480964 w 607638"/>
                <a:gd name="connsiteY23" fmla="*/ 606722 h 606722"/>
                <a:gd name="connsiteX24" fmla="*/ 455683 w 607638"/>
                <a:gd name="connsiteY24" fmla="*/ 581395 h 606722"/>
                <a:gd name="connsiteX25" fmla="*/ 455683 w 607638"/>
                <a:gd name="connsiteY25" fmla="*/ 556157 h 606722"/>
                <a:gd name="connsiteX26" fmla="*/ 405031 w 607638"/>
                <a:gd name="connsiteY26" fmla="*/ 556157 h 606722"/>
                <a:gd name="connsiteX27" fmla="*/ 379749 w 607638"/>
                <a:gd name="connsiteY27" fmla="*/ 530830 h 606722"/>
                <a:gd name="connsiteX28" fmla="*/ 405031 w 607638"/>
                <a:gd name="connsiteY28" fmla="*/ 505592 h 606722"/>
                <a:gd name="connsiteX29" fmla="*/ 455683 w 607638"/>
                <a:gd name="connsiteY29" fmla="*/ 505592 h 606722"/>
                <a:gd name="connsiteX30" fmla="*/ 455683 w 607638"/>
                <a:gd name="connsiteY30" fmla="*/ 455027 h 606722"/>
                <a:gd name="connsiteX31" fmla="*/ 430401 w 607638"/>
                <a:gd name="connsiteY31" fmla="*/ 455027 h 606722"/>
                <a:gd name="connsiteX32" fmla="*/ 354379 w 607638"/>
                <a:gd name="connsiteY32" fmla="*/ 379223 h 606722"/>
                <a:gd name="connsiteX33" fmla="*/ 430401 w 607638"/>
                <a:gd name="connsiteY33" fmla="*/ 303331 h 606722"/>
                <a:gd name="connsiteX34" fmla="*/ 455683 w 607638"/>
                <a:gd name="connsiteY34" fmla="*/ 303331 h 606722"/>
                <a:gd name="connsiteX35" fmla="*/ 455683 w 607638"/>
                <a:gd name="connsiteY35" fmla="*/ 278093 h 606722"/>
                <a:gd name="connsiteX36" fmla="*/ 480964 w 607638"/>
                <a:gd name="connsiteY36" fmla="*/ 252766 h 606722"/>
                <a:gd name="connsiteX37" fmla="*/ 303759 w 607638"/>
                <a:gd name="connsiteY37" fmla="*/ 151716 h 606722"/>
                <a:gd name="connsiteX38" fmla="*/ 329117 w 607638"/>
                <a:gd name="connsiteY38" fmla="*/ 176950 h 606722"/>
                <a:gd name="connsiteX39" fmla="*/ 329117 w 607638"/>
                <a:gd name="connsiteY39" fmla="*/ 303301 h 606722"/>
                <a:gd name="connsiteX40" fmla="*/ 303759 w 607638"/>
                <a:gd name="connsiteY40" fmla="*/ 328624 h 606722"/>
                <a:gd name="connsiteX41" fmla="*/ 227862 w 607638"/>
                <a:gd name="connsiteY41" fmla="*/ 328624 h 606722"/>
                <a:gd name="connsiteX42" fmla="*/ 202593 w 607638"/>
                <a:gd name="connsiteY42" fmla="*/ 303301 h 606722"/>
                <a:gd name="connsiteX43" fmla="*/ 227862 w 607638"/>
                <a:gd name="connsiteY43" fmla="*/ 278066 h 606722"/>
                <a:gd name="connsiteX44" fmla="*/ 278490 w 607638"/>
                <a:gd name="connsiteY44" fmla="*/ 278066 h 606722"/>
                <a:gd name="connsiteX45" fmla="*/ 278490 w 607638"/>
                <a:gd name="connsiteY45" fmla="*/ 176950 h 606722"/>
                <a:gd name="connsiteX46" fmla="*/ 303759 w 607638"/>
                <a:gd name="connsiteY46" fmla="*/ 151716 h 606722"/>
                <a:gd name="connsiteX47" fmla="*/ 303762 w 607638"/>
                <a:gd name="connsiteY47" fmla="*/ 0 h 606722"/>
                <a:gd name="connsiteX48" fmla="*/ 606634 w 607638"/>
                <a:gd name="connsiteY48" fmla="*/ 220667 h 606722"/>
                <a:gd name="connsiteX49" fmla="*/ 589190 w 607638"/>
                <a:gd name="connsiteY49" fmla="*/ 251860 h 606722"/>
                <a:gd name="connsiteX50" fmla="*/ 557950 w 607638"/>
                <a:gd name="connsiteY50" fmla="*/ 234353 h 606722"/>
                <a:gd name="connsiteX51" fmla="*/ 303762 w 607638"/>
                <a:gd name="connsiteY51" fmla="*/ 50568 h 606722"/>
                <a:gd name="connsiteX52" fmla="*/ 50642 w 607638"/>
                <a:gd name="connsiteY52" fmla="*/ 303317 h 606722"/>
                <a:gd name="connsiteX53" fmla="*/ 303762 w 607638"/>
                <a:gd name="connsiteY53" fmla="*/ 556154 h 606722"/>
                <a:gd name="connsiteX54" fmla="*/ 329127 w 607638"/>
                <a:gd name="connsiteY54" fmla="*/ 581394 h 606722"/>
                <a:gd name="connsiteX55" fmla="*/ 303762 w 607638"/>
                <a:gd name="connsiteY55" fmla="*/ 606722 h 606722"/>
                <a:gd name="connsiteX56" fmla="*/ 0 w 607638"/>
                <a:gd name="connsiteY56" fmla="*/ 303317 h 606722"/>
                <a:gd name="connsiteX57" fmla="*/ 303762 w 607638"/>
                <a:gd name="connsiteY57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7638" h="606722">
                  <a:moveTo>
                    <a:pt x="506334" y="455027"/>
                  </a:moveTo>
                  <a:lnTo>
                    <a:pt x="506334" y="505592"/>
                  </a:lnTo>
                  <a:lnTo>
                    <a:pt x="531616" y="505592"/>
                  </a:lnTo>
                  <a:cubicBezTo>
                    <a:pt x="545592" y="505592"/>
                    <a:pt x="556986" y="494217"/>
                    <a:pt x="556986" y="480265"/>
                  </a:cubicBezTo>
                  <a:cubicBezTo>
                    <a:pt x="556986" y="466401"/>
                    <a:pt x="545592" y="455027"/>
                    <a:pt x="531616" y="455027"/>
                  </a:cubicBezTo>
                  <a:close/>
                  <a:moveTo>
                    <a:pt x="430401" y="353896"/>
                  </a:moveTo>
                  <a:cubicBezTo>
                    <a:pt x="416425" y="353896"/>
                    <a:pt x="405031" y="365271"/>
                    <a:pt x="405031" y="379223"/>
                  </a:cubicBezTo>
                  <a:cubicBezTo>
                    <a:pt x="405031" y="393087"/>
                    <a:pt x="416425" y="404461"/>
                    <a:pt x="430401" y="404461"/>
                  </a:cubicBezTo>
                  <a:lnTo>
                    <a:pt x="455683" y="404461"/>
                  </a:lnTo>
                  <a:lnTo>
                    <a:pt x="455683" y="353896"/>
                  </a:lnTo>
                  <a:close/>
                  <a:moveTo>
                    <a:pt x="480964" y="252766"/>
                  </a:moveTo>
                  <a:cubicBezTo>
                    <a:pt x="495029" y="252766"/>
                    <a:pt x="506334" y="264141"/>
                    <a:pt x="506334" y="278093"/>
                  </a:cubicBezTo>
                  <a:lnTo>
                    <a:pt x="506334" y="303331"/>
                  </a:lnTo>
                  <a:lnTo>
                    <a:pt x="556986" y="303331"/>
                  </a:lnTo>
                  <a:cubicBezTo>
                    <a:pt x="570962" y="303331"/>
                    <a:pt x="582268" y="314706"/>
                    <a:pt x="582268" y="328658"/>
                  </a:cubicBezTo>
                  <a:cubicBezTo>
                    <a:pt x="582268" y="342610"/>
                    <a:pt x="570962" y="353896"/>
                    <a:pt x="556986" y="353896"/>
                  </a:cubicBezTo>
                  <a:lnTo>
                    <a:pt x="506334" y="353896"/>
                  </a:lnTo>
                  <a:lnTo>
                    <a:pt x="506334" y="404461"/>
                  </a:lnTo>
                  <a:lnTo>
                    <a:pt x="531616" y="404461"/>
                  </a:lnTo>
                  <a:cubicBezTo>
                    <a:pt x="573544" y="404461"/>
                    <a:pt x="607638" y="438497"/>
                    <a:pt x="607638" y="480265"/>
                  </a:cubicBezTo>
                  <a:cubicBezTo>
                    <a:pt x="607638" y="522121"/>
                    <a:pt x="573544" y="556157"/>
                    <a:pt x="531616" y="556157"/>
                  </a:cubicBezTo>
                  <a:lnTo>
                    <a:pt x="506334" y="556157"/>
                  </a:lnTo>
                  <a:lnTo>
                    <a:pt x="506334" y="581395"/>
                  </a:lnTo>
                  <a:cubicBezTo>
                    <a:pt x="506334" y="595347"/>
                    <a:pt x="495029" y="606722"/>
                    <a:pt x="480964" y="606722"/>
                  </a:cubicBezTo>
                  <a:cubicBezTo>
                    <a:pt x="466988" y="606722"/>
                    <a:pt x="455683" y="595347"/>
                    <a:pt x="455683" y="581395"/>
                  </a:cubicBezTo>
                  <a:lnTo>
                    <a:pt x="455683" y="556157"/>
                  </a:lnTo>
                  <a:lnTo>
                    <a:pt x="405031" y="556157"/>
                  </a:lnTo>
                  <a:cubicBezTo>
                    <a:pt x="391055" y="556157"/>
                    <a:pt x="379749" y="544782"/>
                    <a:pt x="379749" y="530830"/>
                  </a:cubicBezTo>
                  <a:cubicBezTo>
                    <a:pt x="379749" y="516878"/>
                    <a:pt x="391055" y="505592"/>
                    <a:pt x="405031" y="505592"/>
                  </a:cubicBezTo>
                  <a:lnTo>
                    <a:pt x="455683" y="505592"/>
                  </a:lnTo>
                  <a:lnTo>
                    <a:pt x="455683" y="455027"/>
                  </a:lnTo>
                  <a:lnTo>
                    <a:pt x="430401" y="455027"/>
                  </a:lnTo>
                  <a:cubicBezTo>
                    <a:pt x="388473" y="455027"/>
                    <a:pt x="354379" y="420991"/>
                    <a:pt x="354379" y="379223"/>
                  </a:cubicBezTo>
                  <a:cubicBezTo>
                    <a:pt x="354379" y="337367"/>
                    <a:pt x="388473" y="303331"/>
                    <a:pt x="430401" y="303331"/>
                  </a:cubicBezTo>
                  <a:lnTo>
                    <a:pt x="455683" y="303331"/>
                  </a:lnTo>
                  <a:lnTo>
                    <a:pt x="455683" y="278093"/>
                  </a:lnTo>
                  <a:cubicBezTo>
                    <a:pt x="455683" y="264141"/>
                    <a:pt x="466988" y="252766"/>
                    <a:pt x="480964" y="252766"/>
                  </a:cubicBezTo>
                  <a:close/>
                  <a:moveTo>
                    <a:pt x="303759" y="151716"/>
                  </a:moveTo>
                  <a:cubicBezTo>
                    <a:pt x="317817" y="151716"/>
                    <a:pt x="329117" y="163000"/>
                    <a:pt x="329117" y="176950"/>
                  </a:cubicBezTo>
                  <a:lnTo>
                    <a:pt x="329117" y="303301"/>
                  </a:lnTo>
                  <a:cubicBezTo>
                    <a:pt x="329117" y="317251"/>
                    <a:pt x="317817" y="328624"/>
                    <a:pt x="303759" y="328624"/>
                  </a:cubicBezTo>
                  <a:lnTo>
                    <a:pt x="227862" y="328624"/>
                  </a:lnTo>
                  <a:cubicBezTo>
                    <a:pt x="213893" y="328624"/>
                    <a:pt x="202593" y="317251"/>
                    <a:pt x="202593" y="303301"/>
                  </a:cubicBezTo>
                  <a:cubicBezTo>
                    <a:pt x="202593" y="289351"/>
                    <a:pt x="213893" y="278066"/>
                    <a:pt x="227862" y="278066"/>
                  </a:cubicBezTo>
                  <a:lnTo>
                    <a:pt x="278490" y="278066"/>
                  </a:lnTo>
                  <a:lnTo>
                    <a:pt x="278490" y="176950"/>
                  </a:lnTo>
                  <a:cubicBezTo>
                    <a:pt x="278490" y="163000"/>
                    <a:pt x="289790" y="151716"/>
                    <a:pt x="303759" y="151716"/>
                  </a:cubicBezTo>
                  <a:close/>
                  <a:moveTo>
                    <a:pt x="303762" y="0"/>
                  </a:moveTo>
                  <a:cubicBezTo>
                    <a:pt x="443049" y="0"/>
                    <a:pt x="570410" y="92781"/>
                    <a:pt x="606634" y="220667"/>
                  </a:cubicBezTo>
                  <a:cubicBezTo>
                    <a:pt x="610461" y="234086"/>
                    <a:pt x="602629" y="248039"/>
                    <a:pt x="589190" y="251860"/>
                  </a:cubicBezTo>
                  <a:cubicBezTo>
                    <a:pt x="575839" y="255504"/>
                    <a:pt x="561688" y="247861"/>
                    <a:pt x="557950" y="234353"/>
                  </a:cubicBezTo>
                  <a:cubicBezTo>
                    <a:pt x="527779" y="127885"/>
                    <a:pt x="420888" y="50568"/>
                    <a:pt x="303762" y="50568"/>
                  </a:cubicBezTo>
                  <a:cubicBezTo>
                    <a:pt x="164208" y="50568"/>
                    <a:pt x="50642" y="163967"/>
                    <a:pt x="50642" y="303317"/>
                  </a:cubicBezTo>
                  <a:cubicBezTo>
                    <a:pt x="50642" y="442755"/>
                    <a:pt x="164208" y="556154"/>
                    <a:pt x="303762" y="556154"/>
                  </a:cubicBezTo>
                  <a:cubicBezTo>
                    <a:pt x="317824" y="556154"/>
                    <a:pt x="329127" y="567441"/>
                    <a:pt x="329127" y="581394"/>
                  </a:cubicBezTo>
                  <a:cubicBezTo>
                    <a:pt x="329127" y="595347"/>
                    <a:pt x="317824" y="606722"/>
                    <a:pt x="303762" y="606722"/>
                  </a:cubicBezTo>
                  <a:cubicBezTo>
                    <a:pt x="136261" y="606722"/>
                    <a:pt x="0" y="470661"/>
                    <a:pt x="0" y="303317"/>
                  </a:cubicBezTo>
                  <a:cubicBezTo>
                    <a:pt x="0" y="136061"/>
                    <a:pt x="136261" y="0"/>
                    <a:pt x="303762" y="0"/>
                  </a:cubicBezTo>
                  <a:close/>
                </a:path>
              </a:pathLst>
            </a:custGeom>
            <a:solidFill>
              <a:srgbClr val="322C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607820" y="5090795"/>
            <a:ext cx="2207260" cy="97599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建立专线联盟物流平台，拥有对外统一门户接货，业务订单按路线、区域等规则分包给各专线公司运作，通过系统结算。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120765" y="5090795"/>
            <a:ext cx="2207260" cy="119697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企业客户和散客可在线下单，同时能监控到订单的运作节点的在途轨迹，可以针对送达的订单，在线签收、代收货款以及支持退货。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864610" y="2004695"/>
            <a:ext cx="2207260" cy="97599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各家专线拥有相对独立的TMS系统，可运营来自联盟以及原有的物流业务，专线公司之间也以订单形式交换业务。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376920" y="1783715"/>
            <a:ext cx="2207260" cy="119697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建立网络货运平台，针对专线的整车业务以及外部整车业务都可进入网络货运平台，统一提供保险、油卡和税票等服务，享受政策并规范进项。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" name="任意多边形: 形状 29"/>
          <p:cNvSpPr/>
          <p:nvPr/>
        </p:nvSpPr>
        <p:spPr bwMode="auto">
          <a:xfrm>
            <a:off x="129037" y="1"/>
            <a:ext cx="1242564" cy="368188"/>
          </a:xfrm>
          <a:custGeom>
            <a:avLst/>
            <a:gdLst>
              <a:gd name="connsiteX0" fmla="*/ 0 w 1066148"/>
              <a:gd name="connsiteY0" fmla="*/ 0 h 315914"/>
              <a:gd name="connsiteX1" fmla="*/ 1066148 w 1066148"/>
              <a:gd name="connsiteY1" fmla="*/ 0 h 315914"/>
              <a:gd name="connsiteX2" fmla="*/ 1035525 w 1066148"/>
              <a:gd name="connsiteY2" fmla="*/ 52713 h 315914"/>
              <a:gd name="connsiteX3" fmla="*/ 950915 w 1066148"/>
              <a:gd name="connsiteY3" fmla="*/ 198361 h 315914"/>
              <a:gd name="connsiteX4" fmla="*/ 750099 w 1066148"/>
              <a:gd name="connsiteY4" fmla="*/ 314650 h 315914"/>
              <a:gd name="connsiteX5" fmla="*/ 325732 w 1066148"/>
              <a:gd name="connsiteY5" fmla="*/ 315914 h 315914"/>
              <a:gd name="connsiteX6" fmla="*/ 127442 w 1066148"/>
              <a:gd name="connsiteY6" fmla="*/ 205945 h 315914"/>
              <a:gd name="connsiteX7" fmla="*/ 6985 w 1066148"/>
              <a:gd name="connsiteY7" fmla="*/ 11287 h 31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148" h="315914">
                <a:moveTo>
                  <a:pt x="0" y="0"/>
                </a:moveTo>
                <a:lnTo>
                  <a:pt x="1066148" y="0"/>
                </a:lnTo>
                <a:lnTo>
                  <a:pt x="1035525" y="52713"/>
                </a:lnTo>
                <a:cubicBezTo>
                  <a:pt x="950915" y="198361"/>
                  <a:pt x="950915" y="198361"/>
                  <a:pt x="950915" y="198361"/>
                </a:cubicBezTo>
                <a:cubicBezTo>
                  <a:pt x="909236" y="270410"/>
                  <a:pt x="833456" y="314650"/>
                  <a:pt x="750099" y="314650"/>
                </a:cubicBezTo>
                <a:cubicBezTo>
                  <a:pt x="325732" y="315914"/>
                  <a:pt x="325732" y="315914"/>
                  <a:pt x="325732" y="315914"/>
                </a:cubicBezTo>
                <a:cubicBezTo>
                  <a:pt x="244901" y="315914"/>
                  <a:pt x="170384" y="274202"/>
                  <a:pt x="127442" y="205945"/>
                </a:cubicBezTo>
                <a:cubicBezTo>
                  <a:pt x="58609" y="94712"/>
                  <a:pt x="24193" y="39096"/>
                  <a:pt x="6985" y="11287"/>
                </a:cubicBezTo>
                <a:close/>
              </a:path>
            </a:pathLst>
          </a:custGeom>
          <a:gradFill>
            <a:gsLst>
              <a:gs pos="0">
                <a:srgbClr val="0D5C97"/>
              </a:gs>
              <a:gs pos="100000">
                <a:srgbClr val="322CA3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1019175" y="451774"/>
            <a:ext cx="3756464" cy="717964"/>
            <a:chOff x="8581096" y="979342"/>
            <a:chExt cx="3756464" cy="717964"/>
          </a:xfrm>
        </p:grpSpPr>
        <p:sp>
          <p:nvSpPr>
            <p:cNvPr id="32" name="文本框 31"/>
            <p:cNvSpPr txBox="1"/>
            <p:nvPr/>
          </p:nvSpPr>
          <p:spPr>
            <a:xfrm>
              <a:off x="8581096" y="979342"/>
              <a:ext cx="2053329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项目目的</a:t>
              </a:r>
              <a:endPara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8581096" y="1452196"/>
              <a:ext cx="3756464" cy="24511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任意多边形: 形状 66"/>
          <p:cNvSpPr/>
          <p:nvPr/>
        </p:nvSpPr>
        <p:spPr bwMode="auto">
          <a:xfrm>
            <a:off x="9963063" y="6282999"/>
            <a:ext cx="2228937" cy="582256"/>
          </a:xfrm>
          <a:custGeom>
            <a:avLst/>
            <a:gdLst>
              <a:gd name="connsiteX0" fmla="*/ 0 w 2228937"/>
              <a:gd name="connsiteY0" fmla="*/ 0 h 582256"/>
              <a:gd name="connsiteX1" fmla="*/ 2228937 w 2228937"/>
              <a:gd name="connsiteY1" fmla="*/ 0 h 582256"/>
              <a:gd name="connsiteX2" fmla="*/ 2228937 w 2228937"/>
              <a:gd name="connsiteY2" fmla="*/ 582256 h 582256"/>
              <a:gd name="connsiteX3" fmla="*/ 693684 w 2228937"/>
              <a:gd name="connsiteY3" fmla="*/ 582256 h 58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8937" h="582256">
                <a:moveTo>
                  <a:pt x="0" y="0"/>
                </a:moveTo>
                <a:lnTo>
                  <a:pt x="2228937" y="0"/>
                </a:lnTo>
                <a:lnTo>
                  <a:pt x="2228937" y="582256"/>
                </a:lnTo>
                <a:lnTo>
                  <a:pt x="693684" y="582256"/>
                </a:lnTo>
                <a:close/>
              </a:path>
            </a:pathLst>
          </a:custGeom>
          <a:solidFill>
            <a:srgbClr val="FF950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68" name="任意多边形: 形状 67"/>
          <p:cNvSpPr/>
          <p:nvPr/>
        </p:nvSpPr>
        <p:spPr bwMode="auto">
          <a:xfrm>
            <a:off x="1" y="6282999"/>
            <a:ext cx="10246827" cy="582256"/>
          </a:xfrm>
          <a:custGeom>
            <a:avLst/>
            <a:gdLst>
              <a:gd name="connsiteX0" fmla="*/ 0 w 10246827"/>
              <a:gd name="connsiteY0" fmla="*/ 0 h 582256"/>
              <a:gd name="connsiteX1" fmla="*/ 133350 w 10246827"/>
              <a:gd name="connsiteY1" fmla="*/ 0 h 582256"/>
              <a:gd name="connsiteX2" fmla="*/ 9405329 w 10246827"/>
              <a:gd name="connsiteY2" fmla="*/ 0 h 582256"/>
              <a:gd name="connsiteX3" fmla="*/ 9538679 w 10246827"/>
              <a:gd name="connsiteY3" fmla="*/ 0 h 582256"/>
              <a:gd name="connsiteX4" fmla="*/ 10246827 w 10246827"/>
              <a:gd name="connsiteY4" fmla="*/ 582256 h 582256"/>
              <a:gd name="connsiteX5" fmla="*/ 0 w 10246827"/>
              <a:gd name="connsiteY5" fmla="*/ 582256 h 58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46827" h="582256">
                <a:moveTo>
                  <a:pt x="0" y="0"/>
                </a:moveTo>
                <a:lnTo>
                  <a:pt x="133350" y="0"/>
                </a:lnTo>
                <a:lnTo>
                  <a:pt x="9405329" y="0"/>
                </a:lnTo>
                <a:lnTo>
                  <a:pt x="9538679" y="0"/>
                </a:lnTo>
                <a:lnTo>
                  <a:pt x="10246827" y="582256"/>
                </a:lnTo>
                <a:lnTo>
                  <a:pt x="0" y="582256"/>
                </a:lnTo>
                <a:close/>
              </a:path>
            </a:pathLst>
          </a:custGeom>
          <a:solidFill>
            <a:srgbClr val="FF950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75" name="任意多边形: 形状 74"/>
          <p:cNvSpPr/>
          <p:nvPr/>
        </p:nvSpPr>
        <p:spPr bwMode="auto">
          <a:xfrm flipH="1">
            <a:off x="3357750" y="0"/>
            <a:ext cx="8834250" cy="6858000"/>
          </a:xfrm>
          <a:custGeom>
            <a:avLst/>
            <a:gdLst>
              <a:gd name="connsiteX0" fmla="*/ 2420506 w 8834250"/>
              <a:gd name="connsiteY0" fmla="*/ 0 h 6858000"/>
              <a:gd name="connsiteX1" fmla="*/ 3106772 w 8834250"/>
              <a:gd name="connsiteY1" fmla="*/ 0 h 6858000"/>
              <a:gd name="connsiteX2" fmla="*/ 8834250 w 8834250"/>
              <a:gd name="connsiteY2" fmla="*/ 6858000 h 6858000"/>
              <a:gd name="connsiteX3" fmla="*/ 8147984 w 8834250"/>
              <a:gd name="connsiteY3" fmla="*/ 6858000 h 6858000"/>
              <a:gd name="connsiteX4" fmla="*/ 0 w 8834250"/>
              <a:gd name="connsiteY4" fmla="*/ 0 h 6858000"/>
              <a:gd name="connsiteX5" fmla="*/ 2064185 w 8834250"/>
              <a:gd name="connsiteY5" fmla="*/ 0 h 6858000"/>
              <a:gd name="connsiteX6" fmla="*/ 7791663 w 8834250"/>
              <a:gd name="connsiteY6" fmla="*/ 6858000 h 6858000"/>
              <a:gd name="connsiteX7" fmla="*/ 3709335 w 8834250"/>
              <a:gd name="connsiteY7" fmla="*/ 6858000 h 6858000"/>
              <a:gd name="connsiteX8" fmla="*/ 0 w 8834250"/>
              <a:gd name="connsiteY8" fmla="*/ 241649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34250" h="6858000">
                <a:moveTo>
                  <a:pt x="2420506" y="0"/>
                </a:moveTo>
                <a:lnTo>
                  <a:pt x="3106772" y="0"/>
                </a:lnTo>
                <a:lnTo>
                  <a:pt x="8834250" y="6858000"/>
                </a:lnTo>
                <a:lnTo>
                  <a:pt x="8147984" y="6858000"/>
                </a:lnTo>
                <a:close/>
                <a:moveTo>
                  <a:pt x="0" y="0"/>
                </a:moveTo>
                <a:lnTo>
                  <a:pt x="2064185" y="0"/>
                </a:lnTo>
                <a:lnTo>
                  <a:pt x="7791663" y="6858000"/>
                </a:lnTo>
                <a:lnTo>
                  <a:pt x="3709335" y="6858000"/>
                </a:lnTo>
                <a:lnTo>
                  <a:pt x="0" y="2416496"/>
                </a:lnTo>
                <a:close/>
              </a:path>
            </a:pathLst>
          </a:custGeom>
          <a:blipFill>
            <a:blip r:embed="rId1" cstate="screen"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14" name="Freeform 44"/>
          <p:cNvSpPr/>
          <p:nvPr/>
        </p:nvSpPr>
        <p:spPr bwMode="auto">
          <a:xfrm flipH="1">
            <a:off x="7068378" y="3689648"/>
            <a:ext cx="5123622" cy="2112168"/>
          </a:xfrm>
          <a:custGeom>
            <a:avLst/>
            <a:gdLst>
              <a:gd name="T0" fmla="*/ 0 w 2222"/>
              <a:gd name="T1" fmla="*/ 0 h 916"/>
              <a:gd name="T2" fmla="*/ 0 w 2222"/>
              <a:gd name="T3" fmla="*/ 916 h 916"/>
              <a:gd name="T4" fmla="*/ 2222 w 2222"/>
              <a:gd name="T5" fmla="*/ 916 h 916"/>
              <a:gd name="T6" fmla="*/ 1457 w 2222"/>
              <a:gd name="T7" fmla="*/ 0 h 916"/>
              <a:gd name="T8" fmla="*/ 0 w 2222"/>
              <a:gd name="T9" fmla="*/ 0 h 9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22" h="916">
                <a:moveTo>
                  <a:pt x="0" y="0"/>
                </a:moveTo>
                <a:lnTo>
                  <a:pt x="0" y="916"/>
                </a:lnTo>
                <a:lnTo>
                  <a:pt x="2222" y="916"/>
                </a:lnTo>
                <a:lnTo>
                  <a:pt x="1457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D5C97"/>
              </a:gs>
              <a:gs pos="100000">
                <a:srgbClr val="322CA3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任意多边形: 形状 47"/>
          <p:cNvSpPr/>
          <p:nvPr/>
        </p:nvSpPr>
        <p:spPr bwMode="auto">
          <a:xfrm rot="16200000">
            <a:off x="-573040" y="1745872"/>
            <a:ext cx="1628681" cy="482600"/>
          </a:xfrm>
          <a:custGeom>
            <a:avLst/>
            <a:gdLst>
              <a:gd name="connsiteX0" fmla="*/ 0 w 1066148"/>
              <a:gd name="connsiteY0" fmla="*/ 0 h 315914"/>
              <a:gd name="connsiteX1" fmla="*/ 1066148 w 1066148"/>
              <a:gd name="connsiteY1" fmla="*/ 0 h 315914"/>
              <a:gd name="connsiteX2" fmla="*/ 1035525 w 1066148"/>
              <a:gd name="connsiteY2" fmla="*/ 52713 h 315914"/>
              <a:gd name="connsiteX3" fmla="*/ 950915 w 1066148"/>
              <a:gd name="connsiteY3" fmla="*/ 198361 h 315914"/>
              <a:gd name="connsiteX4" fmla="*/ 750099 w 1066148"/>
              <a:gd name="connsiteY4" fmla="*/ 314650 h 315914"/>
              <a:gd name="connsiteX5" fmla="*/ 325732 w 1066148"/>
              <a:gd name="connsiteY5" fmla="*/ 315914 h 315914"/>
              <a:gd name="connsiteX6" fmla="*/ 127442 w 1066148"/>
              <a:gd name="connsiteY6" fmla="*/ 205945 h 315914"/>
              <a:gd name="connsiteX7" fmla="*/ 6985 w 1066148"/>
              <a:gd name="connsiteY7" fmla="*/ 11287 h 31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148" h="315914">
                <a:moveTo>
                  <a:pt x="0" y="0"/>
                </a:moveTo>
                <a:lnTo>
                  <a:pt x="1066148" y="0"/>
                </a:lnTo>
                <a:lnTo>
                  <a:pt x="1035525" y="52713"/>
                </a:lnTo>
                <a:cubicBezTo>
                  <a:pt x="950915" y="198361"/>
                  <a:pt x="950915" y="198361"/>
                  <a:pt x="950915" y="198361"/>
                </a:cubicBezTo>
                <a:cubicBezTo>
                  <a:pt x="909236" y="270410"/>
                  <a:pt x="833456" y="314650"/>
                  <a:pt x="750099" y="314650"/>
                </a:cubicBezTo>
                <a:cubicBezTo>
                  <a:pt x="325732" y="315914"/>
                  <a:pt x="325732" y="315914"/>
                  <a:pt x="325732" y="315914"/>
                </a:cubicBezTo>
                <a:cubicBezTo>
                  <a:pt x="244901" y="315914"/>
                  <a:pt x="170384" y="274202"/>
                  <a:pt x="127442" y="205945"/>
                </a:cubicBezTo>
                <a:cubicBezTo>
                  <a:pt x="58609" y="94712"/>
                  <a:pt x="24193" y="39096"/>
                  <a:pt x="6985" y="11287"/>
                </a:cubicBezTo>
                <a:close/>
              </a:path>
            </a:pathLst>
          </a:custGeom>
          <a:gradFill>
            <a:gsLst>
              <a:gs pos="0">
                <a:srgbClr val="0D5C97"/>
              </a:gs>
              <a:gs pos="100000">
                <a:srgbClr val="322CA3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1164958" y="1674673"/>
            <a:ext cx="4385583" cy="1752918"/>
            <a:chOff x="8574746" y="714231"/>
            <a:chExt cx="4385583" cy="1752918"/>
          </a:xfrm>
        </p:grpSpPr>
        <p:grpSp>
          <p:nvGrpSpPr>
            <p:cNvPr id="19" name="组合 18"/>
            <p:cNvGrpSpPr/>
            <p:nvPr/>
          </p:nvGrpSpPr>
          <p:grpSpPr>
            <a:xfrm>
              <a:off x="8574746" y="1472658"/>
              <a:ext cx="4385583" cy="994491"/>
              <a:chOff x="8574746" y="906772"/>
              <a:chExt cx="4385583" cy="994491"/>
            </a:xfrm>
          </p:grpSpPr>
          <p:sp>
            <p:nvSpPr>
              <p:cNvPr id="21" name="文本框 20"/>
              <p:cNvSpPr txBox="1"/>
              <p:nvPr/>
            </p:nvSpPr>
            <p:spPr>
              <a:xfrm>
                <a:off x="8574746" y="906772"/>
                <a:ext cx="2732314" cy="768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dist"/>
                <a:r>
                  <a:rPr lang="zh-CN" altLang="en-US" sz="4400" b="1" dirty="0">
                    <a:latin typeface="Century Gothic" panose="020B0502020202020204" pitchFamily="34" charset="0"/>
                    <a:ea typeface="微软雅黑" panose="020B0503020204020204" pitchFamily="34" charset="-122"/>
                    <a:sym typeface="+mn-ea"/>
                  </a:rPr>
                  <a:t>项目架构</a:t>
                </a:r>
                <a:endParaRPr lang="zh-CN" altLang="en-US" sz="44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 bwMode="auto">
              <a:xfrm>
                <a:off x="8593796" y="1625673"/>
                <a:ext cx="4366533" cy="275590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endPara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endParaRPr>
              </a:p>
            </p:txBody>
          </p:sp>
        </p:grpSp>
        <p:sp>
          <p:nvSpPr>
            <p:cNvPr id="20" name="文本框 19"/>
            <p:cNvSpPr txBox="1"/>
            <p:nvPr/>
          </p:nvSpPr>
          <p:spPr>
            <a:xfrm>
              <a:off x="8581096" y="714231"/>
              <a:ext cx="27078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3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PART 02</a:t>
              </a:r>
              <a:endPara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cxnSp>
        <p:nvCxnSpPr>
          <p:cNvPr id="23" name="直接连接符 22"/>
          <p:cNvCxnSpPr/>
          <p:nvPr/>
        </p:nvCxnSpPr>
        <p:spPr>
          <a:xfrm>
            <a:off x="1282433" y="2335518"/>
            <a:ext cx="464457" cy="0"/>
          </a:xfrm>
          <a:prstGeom prst="line">
            <a:avLst/>
          </a:prstGeom>
          <a:ln w="57150">
            <a:solidFill>
              <a:srgbClr val="FF94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"/>
          <p:cNvSpPr/>
          <p:nvPr/>
        </p:nvSpPr>
        <p:spPr bwMode="auto">
          <a:xfrm>
            <a:off x="5302998" y="3283491"/>
            <a:ext cx="1597069" cy="1598729"/>
          </a:xfrm>
          <a:custGeom>
            <a:avLst/>
            <a:gdLst>
              <a:gd name="T0" fmla="*/ 762755 w 19679"/>
              <a:gd name="T1" fmla="*/ 838126 h 19679"/>
              <a:gd name="T2" fmla="*/ 762755 w 19679"/>
              <a:gd name="T3" fmla="*/ 838126 h 19679"/>
              <a:gd name="T4" fmla="*/ 762755 w 19679"/>
              <a:gd name="T5" fmla="*/ 838126 h 19679"/>
              <a:gd name="T6" fmla="*/ 762755 w 19679"/>
              <a:gd name="T7" fmla="*/ 838126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8"/>
                  <a:pt x="6723" y="20638"/>
                  <a:pt x="2881" y="16796"/>
                </a:cubicBezTo>
                <a:cubicBezTo>
                  <a:pt x="-961" y="12954"/>
                  <a:pt x="-961" y="6724"/>
                  <a:pt x="2881" y="2882"/>
                </a:cubicBezTo>
                <a:cubicBezTo>
                  <a:pt x="6723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1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>
              <a:solidFill>
                <a:schemeClr val="lt1"/>
              </a:solidFill>
            </a:endParaRPr>
          </a:p>
        </p:txBody>
      </p:sp>
      <p:grpSp>
        <p:nvGrpSpPr>
          <p:cNvPr id="11" name="Group 18"/>
          <p:cNvGrpSpPr/>
          <p:nvPr/>
        </p:nvGrpSpPr>
        <p:grpSpPr>
          <a:xfrm>
            <a:off x="4336386" y="2324100"/>
            <a:ext cx="3520786" cy="3515088"/>
            <a:chOff x="4034313" y="1787370"/>
            <a:chExt cx="4123373" cy="4116702"/>
          </a:xfrm>
        </p:grpSpPr>
        <p:grpSp>
          <p:nvGrpSpPr>
            <p:cNvPr id="12" name="Group 19"/>
            <p:cNvGrpSpPr/>
            <p:nvPr/>
          </p:nvGrpSpPr>
          <p:grpSpPr>
            <a:xfrm>
              <a:off x="6158273" y="1787370"/>
              <a:ext cx="1685823" cy="1427835"/>
              <a:chOff x="6158273" y="1787370"/>
              <a:chExt cx="1685823" cy="1427835"/>
            </a:xfrm>
          </p:grpSpPr>
          <p:sp>
            <p:nvSpPr>
              <p:cNvPr id="36" name="Freeform: Shape 43"/>
              <p:cNvSpPr/>
              <p:nvPr/>
            </p:nvSpPr>
            <p:spPr bwMode="auto">
              <a:xfrm>
                <a:off x="6158273" y="1787370"/>
                <a:ext cx="1685823" cy="1427835"/>
              </a:xfrm>
              <a:custGeom>
                <a:avLst/>
                <a:gdLst>
                  <a:gd name="T0" fmla="*/ 601663 w 21600"/>
                  <a:gd name="T1" fmla="*/ 509588 h 21600"/>
                  <a:gd name="T2" fmla="*/ 601663 w 21600"/>
                  <a:gd name="T3" fmla="*/ 509588 h 21600"/>
                  <a:gd name="T4" fmla="*/ 601663 w 21600"/>
                  <a:gd name="T5" fmla="*/ 509588 h 21600"/>
                  <a:gd name="T6" fmla="*/ 601663 w 21600"/>
                  <a:gd name="T7" fmla="*/ 509588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3292"/>
                    </a:moveTo>
                    <a:cubicBezTo>
                      <a:pt x="562" y="0"/>
                      <a:pt x="562" y="0"/>
                      <a:pt x="562" y="0"/>
                    </a:cubicBezTo>
                    <a:cubicBezTo>
                      <a:pt x="9217" y="497"/>
                      <a:pt x="17027" y="5981"/>
                      <a:pt x="21600" y="14538"/>
                    </a:cubicBezTo>
                    <a:cubicBezTo>
                      <a:pt x="12030" y="21600"/>
                      <a:pt x="12030" y="21600"/>
                      <a:pt x="12030" y="21600"/>
                    </a:cubicBezTo>
                    <a:cubicBezTo>
                      <a:pt x="9498" y="16865"/>
                      <a:pt x="5065" y="13624"/>
                      <a:pt x="0" y="1329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</a:p>
            </p:txBody>
          </p:sp>
          <p:grpSp>
            <p:nvGrpSpPr>
              <p:cNvPr id="37" name="Group 44"/>
              <p:cNvGrpSpPr/>
              <p:nvPr/>
            </p:nvGrpSpPr>
            <p:grpSpPr>
              <a:xfrm>
                <a:off x="6684760" y="2233977"/>
                <a:ext cx="464344" cy="464344"/>
                <a:chOff x="3498967" y="3049909"/>
                <a:chExt cx="464344" cy="464344"/>
              </a:xfrm>
              <a:solidFill>
                <a:schemeClr val="bg1"/>
              </a:solidFill>
            </p:grpSpPr>
            <p:sp>
              <p:nvSpPr>
                <p:cNvPr id="38" name="Freeform: Shape 45"/>
                <p:cNvSpPr/>
                <p:nvPr/>
              </p:nvSpPr>
              <p:spPr bwMode="auto">
                <a:xfrm>
                  <a:off x="3498967" y="3049909"/>
                  <a:ext cx="464344" cy="464344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3499" y="14850"/>
                      </a:moveTo>
                      <a:cubicBezTo>
                        <a:pt x="9772" y="14850"/>
                        <a:pt x="6749" y="11827"/>
                        <a:pt x="6749" y="8100"/>
                      </a:cubicBezTo>
                      <a:cubicBezTo>
                        <a:pt x="6749" y="4372"/>
                        <a:pt x="9772" y="1350"/>
                        <a:pt x="13499" y="1350"/>
                      </a:cubicBezTo>
                      <a:cubicBezTo>
                        <a:pt x="17227" y="1350"/>
                        <a:pt x="20249" y="4372"/>
                        <a:pt x="20249" y="8100"/>
                      </a:cubicBezTo>
                      <a:cubicBezTo>
                        <a:pt x="20249" y="11827"/>
                        <a:pt x="17227" y="14850"/>
                        <a:pt x="13499" y="14850"/>
                      </a:cubicBezTo>
                      <a:moveTo>
                        <a:pt x="3236" y="20042"/>
                      </a:moveTo>
                      <a:cubicBezTo>
                        <a:pt x="3019" y="20266"/>
                        <a:pt x="2718" y="20408"/>
                        <a:pt x="2382" y="20408"/>
                      </a:cubicBezTo>
                      <a:cubicBezTo>
                        <a:pt x="1724" y="20408"/>
                        <a:pt x="1191" y="19875"/>
                        <a:pt x="1191" y="19218"/>
                      </a:cubicBezTo>
                      <a:cubicBezTo>
                        <a:pt x="1191" y="18881"/>
                        <a:pt x="1332" y="18580"/>
                        <a:pt x="1557" y="18363"/>
                      </a:cubicBezTo>
                      <a:lnTo>
                        <a:pt x="1551" y="18358"/>
                      </a:lnTo>
                      <a:lnTo>
                        <a:pt x="6996" y="12913"/>
                      </a:lnTo>
                      <a:cubicBezTo>
                        <a:pt x="7472" y="13555"/>
                        <a:pt x="8039" y="14122"/>
                        <a:pt x="8680" y="14599"/>
                      </a:cubicBezTo>
                      <a:cubicBezTo>
                        <a:pt x="8680" y="14599"/>
                        <a:pt x="3236" y="20042"/>
                        <a:pt x="3236" y="20042"/>
                      </a:cubicBezTo>
                      <a:close/>
                      <a:moveTo>
                        <a:pt x="13499" y="0"/>
                      </a:moveTo>
                      <a:cubicBezTo>
                        <a:pt x="9026" y="0"/>
                        <a:pt x="5399" y="3626"/>
                        <a:pt x="5399" y="8100"/>
                      </a:cubicBezTo>
                      <a:cubicBezTo>
                        <a:pt x="5399" y="9467"/>
                        <a:pt x="5742" y="10754"/>
                        <a:pt x="6341" y="11884"/>
                      </a:cubicBezTo>
                      <a:lnTo>
                        <a:pt x="709" y="17515"/>
                      </a:lnTo>
                      <a:lnTo>
                        <a:pt x="713" y="17520"/>
                      </a:lnTo>
                      <a:cubicBezTo>
                        <a:pt x="274" y="17953"/>
                        <a:pt x="0" y="18552"/>
                        <a:pt x="0" y="19218"/>
                      </a:cubicBezTo>
                      <a:cubicBezTo>
                        <a:pt x="0" y="20533"/>
                        <a:pt x="1066" y="21599"/>
                        <a:pt x="2382" y="21599"/>
                      </a:cubicBezTo>
                      <a:cubicBezTo>
                        <a:pt x="3047" y="21599"/>
                        <a:pt x="3647" y="21326"/>
                        <a:pt x="4079" y="20885"/>
                      </a:cubicBezTo>
                      <a:lnTo>
                        <a:pt x="4078" y="20884"/>
                      </a:lnTo>
                      <a:lnTo>
                        <a:pt x="9708" y="15255"/>
                      </a:lnTo>
                      <a:cubicBezTo>
                        <a:pt x="10839" y="15856"/>
                        <a:pt x="12128" y="16200"/>
                        <a:pt x="13499" y="16200"/>
                      </a:cubicBezTo>
                      <a:cubicBezTo>
                        <a:pt x="17973" y="16200"/>
                        <a:pt x="21600" y="12573"/>
                        <a:pt x="21600" y="8100"/>
                      </a:cubicBezTo>
                      <a:cubicBezTo>
                        <a:pt x="21600" y="3626"/>
                        <a:pt x="17973" y="0"/>
                        <a:pt x="13499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" panose="02010600030101010101" charset="-122"/>
                    <a:ea typeface="+mn-ea"/>
                    <a:cs typeface="+mn-cs"/>
                  </a:endParaRPr>
                </a:p>
              </p:txBody>
            </p:sp>
            <p:sp>
              <p:nvSpPr>
                <p:cNvPr id="39" name="Freeform: Shape 46"/>
                <p:cNvSpPr/>
                <p:nvPr/>
              </p:nvSpPr>
              <p:spPr bwMode="auto">
                <a:xfrm>
                  <a:off x="3687085" y="3122140"/>
                  <a:ext cx="109538" cy="108744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20160" y="0"/>
                      </a:moveTo>
                      <a:cubicBezTo>
                        <a:pt x="9025" y="0"/>
                        <a:pt x="0" y="9025"/>
                        <a:pt x="0" y="20160"/>
                      </a:cubicBezTo>
                      <a:cubicBezTo>
                        <a:pt x="0" y="20954"/>
                        <a:pt x="644" y="21600"/>
                        <a:pt x="1440" y="21600"/>
                      </a:cubicBezTo>
                      <a:cubicBezTo>
                        <a:pt x="2235" y="21600"/>
                        <a:pt x="2880" y="20954"/>
                        <a:pt x="2880" y="20160"/>
                      </a:cubicBezTo>
                      <a:cubicBezTo>
                        <a:pt x="2880" y="10618"/>
                        <a:pt x="10617" y="2880"/>
                        <a:pt x="20160" y="2880"/>
                      </a:cubicBezTo>
                      <a:cubicBezTo>
                        <a:pt x="20955" y="2880"/>
                        <a:pt x="21599" y="2234"/>
                        <a:pt x="21599" y="1440"/>
                      </a:cubicBezTo>
                      <a:cubicBezTo>
                        <a:pt x="21599" y="645"/>
                        <a:pt x="20955" y="0"/>
                        <a:pt x="20160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" panose="02010600030101010101" charset="-122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" name="Group 20"/>
            <p:cNvGrpSpPr/>
            <p:nvPr/>
          </p:nvGrpSpPr>
          <p:grpSpPr>
            <a:xfrm>
              <a:off x="4339007" y="1787370"/>
              <a:ext cx="1681375" cy="1436731"/>
              <a:chOff x="4339007" y="1787370"/>
              <a:chExt cx="1681375" cy="1436731"/>
            </a:xfrm>
          </p:grpSpPr>
          <p:sp>
            <p:nvSpPr>
              <p:cNvPr id="34" name="Freeform: Shape 41"/>
              <p:cNvSpPr/>
              <p:nvPr/>
            </p:nvSpPr>
            <p:spPr bwMode="auto">
              <a:xfrm>
                <a:off x="4339007" y="1787370"/>
                <a:ext cx="1681375" cy="1436731"/>
              </a:xfrm>
              <a:custGeom>
                <a:avLst/>
                <a:gdLst>
                  <a:gd name="T0" fmla="*/ 600075 w 21600"/>
                  <a:gd name="T1" fmla="*/ 512763 h 21600"/>
                  <a:gd name="T2" fmla="*/ 600075 w 21600"/>
                  <a:gd name="T3" fmla="*/ 512763 h 21600"/>
                  <a:gd name="T4" fmla="*/ 600075 w 21600"/>
                  <a:gd name="T5" fmla="*/ 512763 h 21600"/>
                  <a:gd name="T6" fmla="*/ 600075 w 21600"/>
                  <a:gd name="T7" fmla="*/ 512763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9599" y="21600"/>
                    </a:moveTo>
                    <a:cubicBezTo>
                      <a:pt x="0" y="14675"/>
                      <a:pt x="0" y="14675"/>
                      <a:pt x="0" y="14675"/>
                    </a:cubicBezTo>
                    <a:cubicBezTo>
                      <a:pt x="4518" y="6100"/>
                      <a:pt x="12282" y="576"/>
                      <a:pt x="20893" y="0"/>
                    </a:cubicBezTo>
                    <a:cubicBezTo>
                      <a:pt x="21599" y="13191"/>
                      <a:pt x="21599" y="13191"/>
                      <a:pt x="21599" y="13191"/>
                    </a:cubicBezTo>
                    <a:cubicBezTo>
                      <a:pt x="16518" y="13521"/>
                      <a:pt x="12140" y="16817"/>
                      <a:pt x="9599" y="21600"/>
                    </a:cubicBezTo>
                    <a:close/>
                  </a:path>
                </a:pathLst>
              </a:custGeom>
              <a:solidFill>
                <a:srgbClr val="322C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</a:p>
            </p:txBody>
          </p:sp>
          <p:sp>
            <p:nvSpPr>
              <p:cNvPr id="35" name="Freeform: Shape 42"/>
              <p:cNvSpPr/>
              <p:nvPr/>
            </p:nvSpPr>
            <p:spPr bwMode="auto">
              <a:xfrm>
                <a:off x="4989382" y="2240756"/>
                <a:ext cx="465138" cy="464344"/>
              </a:xfrm>
              <a:custGeom>
                <a:avLst/>
                <a:gdLst>
                  <a:gd name="T0" fmla="+- 0 10794 23"/>
                  <a:gd name="T1" fmla="*/ T0 w 21543"/>
                  <a:gd name="T2" fmla="*/ 10800 h 21600"/>
                  <a:gd name="T3" fmla="+- 0 10794 23"/>
                  <a:gd name="T4" fmla="*/ T3 w 21543"/>
                  <a:gd name="T5" fmla="*/ 10800 h 21600"/>
                  <a:gd name="T6" fmla="+- 0 10794 23"/>
                  <a:gd name="T7" fmla="*/ T6 w 21543"/>
                  <a:gd name="T8" fmla="*/ 10800 h 21600"/>
                  <a:gd name="T9" fmla="+- 0 10794 23"/>
                  <a:gd name="T10" fmla="*/ T9 w 21543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43" h="21600">
                    <a:moveTo>
                      <a:pt x="16976" y="19986"/>
                    </a:moveTo>
                    <a:lnTo>
                      <a:pt x="11226" y="17680"/>
                    </a:lnTo>
                    <a:cubicBezTo>
                      <a:pt x="11088" y="17626"/>
                      <a:pt x="10946" y="17608"/>
                      <a:pt x="10806" y="17600"/>
                    </a:cubicBezTo>
                    <a:lnTo>
                      <a:pt x="19660" y="3837"/>
                    </a:lnTo>
                    <a:cubicBezTo>
                      <a:pt x="19660" y="3837"/>
                      <a:pt x="16976" y="19986"/>
                      <a:pt x="16976" y="19986"/>
                    </a:cubicBezTo>
                    <a:close/>
                    <a:moveTo>
                      <a:pt x="6859" y="16244"/>
                    </a:moveTo>
                    <a:cubicBezTo>
                      <a:pt x="6858" y="16242"/>
                      <a:pt x="6855" y="16240"/>
                      <a:pt x="6854" y="16238"/>
                    </a:cubicBezTo>
                    <a:lnTo>
                      <a:pt x="19606" y="2552"/>
                    </a:lnTo>
                    <a:lnTo>
                      <a:pt x="8735" y="19536"/>
                    </a:lnTo>
                    <a:cubicBezTo>
                      <a:pt x="8735" y="19536"/>
                      <a:pt x="6859" y="16244"/>
                      <a:pt x="6859" y="16244"/>
                    </a:cubicBezTo>
                    <a:close/>
                    <a:moveTo>
                      <a:pt x="2111" y="14024"/>
                    </a:moveTo>
                    <a:lnTo>
                      <a:pt x="17712" y="3595"/>
                    </a:lnTo>
                    <a:lnTo>
                      <a:pt x="6369" y="15770"/>
                    </a:lnTo>
                    <a:cubicBezTo>
                      <a:pt x="6309" y="15734"/>
                      <a:pt x="6256" y="15687"/>
                      <a:pt x="6190" y="15660"/>
                    </a:cubicBezTo>
                    <a:cubicBezTo>
                      <a:pt x="6190" y="15660"/>
                      <a:pt x="2111" y="14024"/>
                      <a:pt x="2111" y="14024"/>
                    </a:cubicBezTo>
                    <a:close/>
                    <a:moveTo>
                      <a:pt x="21234" y="108"/>
                    </a:moveTo>
                    <a:cubicBezTo>
                      <a:pt x="21123" y="35"/>
                      <a:pt x="20996" y="0"/>
                      <a:pt x="20868" y="0"/>
                    </a:cubicBezTo>
                    <a:cubicBezTo>
                      <a:pt x="20738" y="0"/>
                      <a:pt x="20608" y="36"/>
                      <a:pt x="20495" y="113"/>
                    </a:cubicBezTo>
                    <a:lnTo>
                      <a:pt x="299" y="13613"/>
                    </a:lnTo>
                    <a:cubicBezTo>
                      <a:pt x="91" y="13751"/>
                      <a:pt x="-23" y="13995"/>
                      <a:pt x="3" y="14244"/>
                    </a:cubicBezTo>
                    <a:cubicBezTo>
                      <a:pt x="28" y="14494"/>
                      <a:pt x="190" y="14708"/>
                      <a:pt x="422" y="14801"/>
                    </a:cubicBezTo>
                    <a:lnTo>
                      <a:pt x="5689" y="16914"/>
                    </a:lnTo>
                    <a:lnTo>
                      <a:pt x="8166" y="21259"/>
                    </a:lnTo>
                    <a:cubicBezTo>
                      <a:pt x="8284" y="21468"/>
                      <a:pt x="8505" y="21597"/>
                      <a:pt x="8743" y="21599"/>
                    </a:cubicBezTo>
                    <a:lnTo>
                      <a:pt x="8751" y="21599"/>
                    </a:lnTo>
                    <a:cubicBezTo>
                      <a:pt x="8987" y="21599"/>
                      <a:pt x="9206" y="21474"/>
                      <a:pt x="9328" y="21271"/>
                    </a:cubicBezTo>
                    <a:lnTo>
                      <a:pt x="10726" y="18934"/>
                    </a:lnTo>
                    <a:lnTo>
                      <a:pt x="17253" y="21551"/>
                    </a:lnTo>
                    <a:cubicBezTo>
                      <a:pt x="17332" y="21584"/>
                      <a:pt x="17418" y="21599"/>
                      <a:pt x="17502" y="21599"/>
                    </a:cubicBezTo>
                    <a:cubicBezTo>
                      <a:pt x="17617" y="21599"/>
                      <a:pt x="17731" y="21571"/>
                      <a:pt x="17832" y="21512"/>
                    </a:cubicBezTo>
                    <a:cubicBezTo>
                      <a:pt x="18010" y="21412"/>
                      <a:pt x="18133" y="21238"/>
                      <a:pt x="18167" y="21035"/>
                    </a:cubicBezTo>
                    <a:lnTo>
                      <a:pt x="21533" y="785"/>
                    </a:lnTo>
                    <a:cubicBezTo>
                      <a:pt x="21576" y="520"/>
                      <a:pt x="21459" y="254"/>
                      <a:pt x="21234" y="10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 panose="02010600030101010101" charset="-122"/>
                  <a:ea typeface="+mn-ea"/>
                  <a:cs typeface="+mn-cs"/>
                </a:endParaRPr>
              </a:p>
            </p:txBody>
          </p:sp>
        </p:grpSp>
        <p:grpSp>
          <p:nvGrpSpPr>
            <p:cNvPr id="14" name="Group 21"/>
            <p:cNvGrpSpPr/>
            <p:nvPr/>
          </p:nvGrpSpPr>
          <p:grpSpPr>
            <a:xfrm>
              <a:off x="4034313" y="2912735"/>
              <a:ext cx="1018611" cy="1901556"/>
              <a:chOff x="4034313" y="2912735"/>
              <a:chExt cx="1018611" cy="1901556"/>
            </a:xfrm>
          </p:grpSpPr>
          <p:sp>
            <p:nvSpPr>
              <p:cNvPr id="29" name="Freeform: Shape 36"/>
              <p:cNvSpPr/>
              <p:nvPr/>
            </p:nvSpPr>
            <p:spPr bwMode="auto">
              <a:xfrm>
                <a:off x="4034313" y="2912735"/>
                <a:ext cx="1018611" cy="1901556"/>
              </a:xfrm>
              <a:custGeom>
                <a:avLst/>
                <a:gdLst>
                  <a:gd name="T0" fmla="*/ 363519 w 20023"/>
                  <a:gd name="T1" fmla="*/ 678657 h 21600"/>
                  <a:gd name="T2" fmla="*/ 363519 w 20023"/>
                  <a:gd name="T3" fmla="*/ 678657 h 21600"/>
                  <a:gd name="T4" fmla="*/ 363519 w 20023"/>
                  <a:gd name="T5" fmla="*/ 678657 h 21600"/>
                  <a:gd name="T6" fmla="*/ 363519 w 20023"/>
                  <a:gd name="T7" fmla="*/ 678657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023" h="21600">
                    <a:moveTo>
                      <a:pt x="20022" y="16855"/>
                    </a:moveTo>
                    <a:cubicBezTo>
                      <a:pt x="4794" y="21599"/>
                      <a:pt x="4794" y="21599"/>
                      <a:pt x="4794" y="21599"/>
                    </a:cubicBezTo>
                    <a:cubicBezTo>
                      <a:pt x="-1469" y="14858"/>
                      <a:pt x="-1577" y="6805"/>
                      <a:pt x="4363" y="0"/>
                    </a:cubicBezTo>
                    <a:cubicBezTo>
                      <a:pt x="19806" y="4495"/>
                      <a:pt x="19806" y="4495"/>
                      <a:pt x="19806" y="4495"/>
                    </a:cubicBezTo>
                    <a:cubicBezTo>
                      <a:pt x="18186" y="6305"/>
                      <a:pt x="17322" y="8365"/>
                      <a:pt x="17322" y="10550"/>
                    </a:cubicBezTo>
                    <a:cubicBezTo>
                      <a:pt x="17322" y="12860"/>
                      <a:pt x="18294" y="14982"/>
                      <a:pt x="20022" y="168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</a:p>
            </p:txBody>
          </p:sp>
          <p:grpSp>
            <p:nvGrpSpPr>
              <p:cNvPr id="30" name="Group 37"/>
              <p:cNvGrpSpPr/>
              <p:nvPr/>
            </p:nvGrpSpPr>
            <p:grpSpPr>
              <a:xfrm>
                <a:off x="4286914" y="3667853"/>
                <a:ext cx="465138" cy="391319"/>
                <a:chOff x="5356342" y="3093565"/>
                <a:chExt cx="465138" cy="391319"/>
              </a:xfrm>
              <a:solidFill>
                <a:schemeClr val="bg1"/>
              </a:solidFill>
            </p:grpSpPr>
            <p:sp>
              <p:nvSpPr>
                <p:cNvPr id="31" name="Freeform: Shape 38"/>
                <p:cNvSpPr/>
                <p:nvPr/>
              </p:nvSpPr>
              <p:spPr bwMode="auto">
                <a:xfrm>
                  <a:off x="5473023" y="3195165"/>
                  <a:ext cx="231775" cy="231775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6948" y="16070"/>
                      </a:moveTo>
                      <a:cubicBezTo>
                        <a:pt x="14037" y="19468"/>
                        <a:pt x="8925" y="19859"/>
                        <a:pt x="5529" y="16948"/>
                      </a:cubicBezTo>
                      <a:cubicBezTo>
                        <a:pt x="2130" y="14038"/>
                        <a:pt x="1740" y="8924"/>
                        <a:pt x="4651" y="5527"/>
                      </a:cubicBezTo>
                      <a:cubicBezTo>
                        <a:pt x="7559" y="2131"/>
                        <a:pt x="12674" y="1740"/>
                        <a:pt x="16070" y="4650"/>
                      </a:cubicBezTo>
                      <a:cubicBezTo>
                        <a:pt x="19466" y="7560"/>
                        <a:pt x="19859" y="12673"/>
                        <a:pt x="16948" y="16070"/>
                      </a:cubicBezTo>
                      <a:moveTo>
                        <a:pt x="10800" y="0"/>
                      </a:moveTo>
                      <a:cubicBezTo>
                        <a:pt x="4833" y="0"/>
                        <a:pt x="0" y="4834"/>
                        <a:pt x="0" y="10800"/>
                      </a:cubicBezTo>
                      <a:cubicBezTo>
                        <a:pt x="0" y="16765"/>
                        <a:pt x="4833" y="21599"/>
                        <a:pt x="10800" y="21599"/>
                      </a:cubicBezTo>
                      <a:cubicBezTo>
                        <a:pt x="16764" y="21599"/>
                        <a:pt x="21600" y="16765"/>
                        <a:pt x="21600" y="10800"/>
                      </a:cubicBezTo>
                      <a:cubicBezTo>
                        <a:pt x="21600" y="4834"/>
                        <a:pt x="16764" y="0"/>
                        <a:pt x="10800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" panose="02010600030101010101" charset="-122"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Freeform: Shape 39"/>
                <p:cNvSpPr/>
                <p:nvPr/>
              </p:nvSpPr>
              <p:spPr bwMode="auto">
                <a:xfrm>
                  <a:off x="5530967" y="3253109"/>
                  <a:ext cx="65088" cy="65088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9200" y="0"/>
                      </a:moveTo>
                      <a:cubicBezTo>
                        <a:pt x="8596" y="0"/>
                        <a:pt x="0" y="8596"/>
                        <a:pt x="0" y="19195"/>
                      </a:cubicBezTo>
                      <a:lnTo>
                        <a:pt x="0" y="19199"/>
                      </a:lnTo>
                      <a:cubicBezTo>
                        <a:pt x="0" y="20524"/>
                        <a:pt x="1068" y="21599"/>
                        <a:pt x="2400" y="21599"/>
                      </a:cubicBezTo>
                      <a:cubicBezTo>
                        <a:pt x="3721" y="21599"/>
                        <a:pt x="4800" y="20524"/>
                        <a:pt x="4800" y="19199"/>
                      </a:cubicBezTo>
                      <a:lnTo>
                        <a:pt x="4800" y="19195"/>
                      </a:lnTo>
                      <a:cubicBezTo>
                        <a:pt x="4800" y="11247"/>
                        <a:pt x="11240" y="4799"/>
                        <a:pt x="19200" y="4799"/>
                      </a:cubicBezTo>
                      <a:cubicBezTo>
                        <a:pt x="20521" y="4799"/>
                        <a:pt x="21600" y="3724"/>
                        <a:pt x="21600" y="2399"/>
                      </a:cubicBezTo>
                      <a:cubicBezTo>
                        <a:pt x="21600" y="1075"/>
                        <a:pt x="20521" y="0"/>
                        <a:pt x="19200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" panose="02010600030101010101" charset="-122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Freeform: Shape 40"/>
                <p:cNvSpPr/>
                <p:nvPr/>
              </p:nvSpPr>
              <p:spPr bwMode="auto">
                <a:xfrm>
                  <a:off x="5356342" y="3093565"/>
                  <a:ext cx="465138" cy="391319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20249" y="19199"/>
                      </a:moveTo>
                      <a:cubicBezTo>
                        <a:pt x="20249" y="19642"/>
                        <a:pt x="19948" y="19999"/>
                        <a:pt x="19575" y="19999"/>
                      </a:cubicBezTo>
                      <a:lnTo>
                        <a:pt x="2024" y="19999"/>
                      </a:lnTo>
                      <a:cubicBezTo>
                        <a:pt x="1651" y="19999"/>
                        <a:pt x="1349" y="19642"/>
                        <a:pt x="1349" y="19199"/>
                      </a:cubicBezTo>
                      <a:lnTo>
                        <a:pt x="1349" y="7200"/>
                      </a:lnTo>
                      <a:cubicBezTo>
                        <a:pt x="1349" y="6809"/>
                        <a:pt x="1588" y="6475"/>
                        <a:pt x="1914" y="6411"/>
                      </a:cubicBezTo>
                      <a:lnTo>
                        <a:pt x="5588" y="5684"/>
                      </a:lnTo>
                      <a:lnTo>
                        <a:pt x="6797" y="2103"/>
                      </a:lnTo>
                      <a:cubicBezTo>
                        <a:pt x="6900" y="1799"/>
                        <a:pt x="7148" y="1600"/>
                        <a:pt x="7424" y="1600"/>
                      </a:cubicBezTo>
                      <a:lnTo>
                        <a:pt x="14174" y="1600"/>
                      </a:lnTo>
                      <a:cubicBezTo>
                        <a:pt x="14450" y="1600"/>
                        <a:pt x="14698" y="1799"/>
                        <a:pt x="14801" y="2103"/>
                      </a:cubicBezTo>
                      <a:lnTo>
                        <a:pt x="16010" y="5684"/>
                      </a:lnTo>
                      <a:lnTo>
                        <a:pt x="19685" y="6411"/>
                      </a:lnTo>
                      <a:cubicBezTo>
                        <a:pt x="20011" y="6475"/>
                        <a:pt x="20249" y="6809"/>
                        <a:pt x="20249" y="7200"/>
                      </a:cubicBezTo>
                      <a:cubicBezTo>
                        <a:pt x="20249" y="7200"/>
                        <a:pt x="20249" y="19199"/>
                        <a:pt x="20249" y="19199"/>
                      </a:cubicBezTo>
                      <a:close/>
                      <a:moveTo>
                        <a:pt x="19907" y="4832"/>
                      </a:moveTo>
                      <a:lnTo>
                        <a:pt x="16981" y="4254"/>
                      </a:lnTo>
                      <a:lnTo>
                        <a:pt x="16054" y="1507"/>
                      </a:lnTo>
                      <a:cubicBezTo>
                        <a:pt x="15745" y="591"/>
                        <a:pt x="15006" y="0"/>
                        <a:pt x="14174" y="0"/>
                      </a:cubicBezTo>
                      <a:lnTo>
                        <a:pt x="7424" y="0"/>
                      </a:lnTo>
                      <a:cubicBezTo>
                        <a:pt x="6593" y="0"/>
                        <a:pt x="5854" y="591"/>
                        <a:pt x="5543" y="1509"/>
                      </a:cubicBezTo>
                      <a:lnTo>
                        <a:pt x="4618" y="4254"/>
                      </a:lnTo>
                      <a:lnTo>
                        <a:pt x="1692" y="4832"/>
                      </a:lnTo>
                      <a:cubicBezTo>
                        <a:pt x="711" y="5025"/>
                        <a:pt x="0" y="6020"/>
                        <a:pt x="0" y="7200"/>
                      </a:cubicBezTo>
                      <a:lnTo>
                        <a:pt x="0" y="19199"/>
                      </a:lnTo>
                      <a:cubicBezTo>
                        <a:pt x="0" y="20523"/>
                        <a:pt x="908" y="21600"/>
                        <a:pt x="2024" y="21600"/>
                      </a:cubicBezTo>
                      <a:lnTo>
                        <a:pt x="19575" y="21600"/>
                      </a:lnTo>
                      <a:cubicBezTo>
                        <a:pt x="20691" y="21600"/>
                        <a:pt x="21600" y="20523"/>
                        <a:pt x="21600" y="19199"/>
                      </a:cubicBezTo>
                      <a:lnTo>
                        <a:pt x="21600" y="7200"/>
                      </a:lnTo>
                      <a:cubicBezTo>
                        <a:pt x="21600" y="6020"/>
                        <a:pt x="20888" y="5025"/>
                        <a:pt x="19907" y="4832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" panose="02010600030101010101" charset="-122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" name="Group 22"/>
            <p:cNvGrpSpPr/>
            <p:nvPr/>
          </p:nvGrpSpPr>
          <p:grpSpPr>
            <a:xfrm>
              <a:off x="4379040" y="4489581"/>
              <a:ext cx="1685823" cy="1414491"/>
              <a:chOff x="4379040" y="4489581"/>
              <a:chExt cx="1685823" cy="1414491"/>
            </a:xfrm>
          </p:grpSpPr>
          <p:sp>
            <p:nvSpPr>
              <p:cNvPr id="25" name="Freeform: Shape 32"/>
              <p:cNvSpPr/>
              <p:nvPr/>
            </p:nvSpPr>
            <p:spPr bwMode="auto">
              <a:xfrm>
                <a:off x="4379040" y="4489581"/>
                <a:ext cx="1685823" cy="1414491"/>
              </a:xfrm>
              <a:custGeom>
                <a:avLst/>
                <a:gdLst>
                  <a:gd name="T0" fmla="*/ 601663 w 21600"/>
                  <a:gd name="T1" fmla="*/ 504825 h 21600"/>
                  <a:gd name="T2" fmla="*/ 601663 w 21600"/>
                  <a:gd name="T3" fmla="*/ 504825 h 21600"/>
                  <a:gd name="T4" fmla="*/ 601663 w 21600"/>
                  <a:gd name="T5" fmla="*/ 504825 h 21600"/>
                  <a:gd name="T6" fmla="*/ 601663 w 21600"/>
                  <a:gd name="T7" fmla="*/ 504825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8153"/>
                    </a:moveTo>
                    <a:cubicBezTo>
                      <a:pt x="21248" y="21600"/>
                      <a:pt x="21248" y="21600"/>
                      <a:pt x="21248" y="21600"/>
                    </a:cubicBezTo>
                    <a:cubicBezTo>
                      <a:pt x="12664" y="21347"/>
                      <a:pt x="4714" y="16052"/>
                      <a:pt x="0" y="7479"/>
                    </a:cubicBezTo>
                    <a:cubicBezTo>
                      <a:pt x="9358" y="0"/>
                      <a:pt x="9358" y="0"/>
                      <a:pt x="9358" y="0"/>
                    </a:cubicBezTo>
                    <a:cubicBezTo>
                      <a:pt x="12030" y="4790"/>
                      <a:pt x="16464" y="7984"/>
                      <a:pt x="21600" y="8153"/>
                    </a:cubicBezTo>
                    <a:close/>
                  </a:path>
                </a:pathLst>
              </a:custGeom>
              <a:solidFill>
                <a:srgbClr val="322C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</a:p>
            </p:txBody>
          </p:sp>
          <p:grpSp>
            <p:nvGrpSpPr>
              <p:cNvPr id="26" name="Group 33"/>
              <p:cNvGrpSpPr/>
              <p:nvPr/>
            </p:nvGrpSpPr>
            <p:grpSpPr>
              <a:xfrm>
                <a:off x="5115541" y="5049296"/>
                <a:ext cx="465138" cy="435769"/>
                <a:chOff x="5368132" y="3540125"/>
                <a:chExt cx="465138" cy="435769"/>
              </a:xfrm>
              <a:solidFill>
                <a:schemeClr val="bg1"/>
              </a:solidFill>
            </p:grpSpPr>
            <p:sp>
              <p:nvSpPr>
                <p:cNvPr id="27" name="Freeform: Shape 34"/>
                <p:cNvSpPr/>
                <p:nvPr/>
              </p:nvSpPr>
              <p:spPr bwMode="auto">
                <a:xfrm>
                  <a:off x="5426869" y="3598069"/>
                  <a:ext cx="347663" cy="232569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20699" y="20255"/>
                      </a:moveTo>
                      <a:lnTo>
                        <a:pt x="899" y="20255"/>
                      </a:lnTo>
                      <a:lnTo>
                        <a:pt x="899" y="1350"/>
                      </a:lnTo>
                      <a:lnTo>
                        <a:pt x="20699" y="1350"/>
                      </a:lnTo>
                      <a:cubicBezTo>
                        <a:pt x="20699" y="1350"/>
                        <a:pt x="20699" y="20255"/>
                        <a:pt x="20699" y="20255"/>
                      </a:cubicBezTo>
                      <a:close/>
                      <a:moveTo>
                        <a:pt x="20699" y="0"/>
                      </a:moveTo>
                      <a:lnTo>
                        <a:pt x="899" y="5"/>
                      </a:lnTo>
                      <a:cubicBezTo>
                        <a:pt x="402" y="5"/>
                        <a:pt x="0" y="603"/>
                        <a:pt x="0" y="1350"/>
                      </a:cubicBezTo>
                      <a:lnTo>
                        <a:pt x="0" y="20249"/>
                      </a:lnTo>
                      <a:cubicBezTo>
                        <a:pt x="0" y="20996"/>
                        <a:pt x="402" y="21599"/>
                        <a:pt x="899" y="21599"/>
                      </a:cubicBezTo>
                      <a:lnTo>
                        <a:pt x="20699" y="21599"/>
                      </a:lnTo>
                      <a:cubicBezTo>
                        <a:pt x="21197" y="21599"/>
                        <a:pt x="21600" y="20996"/>
                        <a:pt x="21600" y="20249"/>
                      </a:cubicBezTo>
                      <a:lnTo>
                        <a:pt x="21600" y="1350"/>
                      </a:lnTo>
                      <a:cubicBezTo>
                        <a:pt x="21600" y="603"/>
                        <a:pt x="21197" y="0"/>
                        <a:pt x="20699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" panose="02010600030101010101" charset="-122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Freeform: Shape 35"/>
                <p:cNvSpPr/>
                <p:nvPr/>
              </p:nvSpPr>
              <p:spPr bwMode="auto">
                <a:xfrm>
                  <a:off x="5368132" y="3540125"/>
                  <a:ext cx="465138" cy="435769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20249" y="16562"/>
                      </a:moveTo>
                      <a:cubicBezTo>
                        <a:pt x="20249" y="16959"/>
                        <a:pt x="19946" y="17282"/>
                        <a:pt x="19575" y="17282"/>
                      </a:cubicBezTo>
                      <a:lnTo>
                        <a:pt x="13499" y="17282"/>
                      </a:lnTo>
                      <a:lnTo>
                        <a:pt x="8099" y="17282"/>
                      </a:lnTo>
                      <a:lnTo>
                        <a:pt x="2024" y="17282"/>
                      </a:lnTo>
                      <a:cubicBezTo>
                        <a:pt x="1651" y="17282"/>
                        <a:pt x="1349" y="16959"/>
                        <a:pt x="1349" y="16562"/>
                      </a:cubicBezTo>
                      <a:lnTo>
                        <a:pt x="1349" y="2160"/>
                      </a:lnTo>
                      <a:cubicBezTo>
                        <a:pt x="1349" y="1762"/>
                        <a:pt x="1651" y="1440"/>
                        <a:pt x="2024" y="1440"/>
                      </a:cubicBezTo>
                      <a:lnTo>
                        <a:pt x="19575" y="1440"/>
                      </a:lnTo>
                      <a:cubicBezTo>
                        <a:pt x="19946" y="1440"/>
                        <a:pt x="20249" y="1762"/>
                        <a:pt x="20249" y="2160"/>
                      </a:cubicBezTo>
                      <a:cubicBezTo>
                        <a:pt x="20249" y="2160"/>
                        <a:pt x="20249" y="16562"/>
                        <a:pt x="20249" y="16562"/>
                      </a:cubicBezTo>
                      <a:close/>
                      <a:moveTo>
                        <a:pt x="19575" y="0"/>
                      </a:moveTo>
                      <a:lnTo>
                        <a:pt x="2024" y="0"/>
                      </a:lnTo>
                      <a:cubicBezTo>
                        <a:pt x="905" y="0"/>
                        <a:pt x="0" y="966"/>
                        <a:pt x="0" y="2160"/>
                      </a:cubicBezTo>
                      <a:lnTo>
                        <a:pt x="0" y="16562"/>
                      </a:lnTo>
                      <a:cubicBezTo>
                        <a:pt x="0" y="17753"/>
                        <a:pt x="903" y="18718"/>
                        <a:pt x="2018" y="18721"/>
                      </a:cubicBezTo>
                      <a:lnTo>
                        <a:pt x="8774" y="18721"/>
                      </a:lnTo>
                      <a:lnTo>
                        <a:pt x="8774" y="19597"/>
                      </a:lnTo>
                      <a:lnTo>
                        <a:pt x="4561" y="20181"/>
                      </a:lnTo>
                      <a:cubicBezTo>
                        <a:pt x="4260" y="20262"/>
                        <a:pt x="4049" y="20549"/>
                        <a:pt x="4049" y="20879"/>
                      </a:cubicBezTo>
                      <a:cubicBezTo>
                        <a:pt x="4049" y="21277"/>
                        <a:pt x="4351" y="21599"/>
                        <a:pt x="4724" y="21599"/>
                      </a:cubicBezTo>
                      <a:lnTo>
                        <a:pt x="16874" y="21599"/>
                      </a:lnTo>
                      <a:cubicBezTo>
                        <a:pt x="17248" y="21599"/>
                        <a:pt x="17549" y="21277"/>
                        <a:pt x="17549" y="20879"/>
                      </a:cubicBezTo>
                      <a:cubicBezTo>
                        <a:pt x="17549" y="20549"/>
                        <a:pt x="17339" y="20262"/>
                        <a:pt x="17038" y="20181"/>
                      </a:cubicBezTo>
                      <a:lnTo>
                        <a:pt x="12824" y="19597"/>
                      </a:lnTo>
                      <a:lnTo>
                        <a:pt x="12824" y="18721"/>
                      </a:lnTo>
                      <a:lnTo>
                        <a:pt x="19581" y="18721"/>
                      </a:lnTo>
                      <a:cubicBezTo>
                        <a:pt x="20696" y="18718"/>
                        <a:pt x="21600" y="17753"/>
                        <a:pt x="21600" y="16562"/>
                      </a:cubicBezTo>
                      <a:lnTo>
                        <a:pt x="21600" y="2160"/>
                      </a:lnTo>
                      <a:cubicBezTo>
                        <a:pt x="21600" y="966"/>
                        <a:pt x="20692" y="0"/>
                        <a:pt x="19575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" panose="02010600030101010101" charset="-122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6" name="Group 23"/>
            <p:cNvGrpSpPr/>
            <p:nvPr/>
          </p:nvGrpSpPr>
          <p:grpSpPr>
            <a:xfrm>
              <a:off x="7141300" y="2892719"/>
              <a:ext cx="1016386" cy="1899332"/>
              <a:chOff x="7141300" y="2892719"/>
              <a:chExt cx="1016386" cy="1899332"/>
            </a:xfrm>
          </p:grpSpPr>
          <p:sp>
            <p:nvSpPr>
              <p:cNvPr id="20" name="Freeform: Shape 27"/>
              <p:cNvSpPr/>
              <p:nvPr/>
            </p:nvSpPr>
            <p:spPr bwMode="auto">
              <a:xfrm>
                <a:off x="7141300" y="2892719"/>
                <a:ext cx="1016386" cy="1899332"/>
              </a:xfrm>
              <a:custGeom>
                <a:avLst/>
                <a:gdLst>
                  <a:gd name="T0" fmla="*/ 362725 w 20053"/>
                  <a:gd name="T1" fmla="*/ 677863 h 21600"/>
                  <a:gd name="T2" fmla="*/ 362725 w 20053"/>
                  <a:gd name="T3" fmla="*/ 677863 h 21600"/>
                  <a:gd name="T4" fmla="*/ 362725 w 20053"/>
                  <a:gd name="T5" fmla="*/ 677863 h 21600"/>
                  <a:gd name="T6" fmla="*/ 362725 w 20053"/>
                  <a:gd name="T7" fmla="*/ 677863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053" h="21600">
                    <a:moveTo>
                      <a:pt x="0" y="4620"/>
                    </a:moveTo>
                    <a:cubicBezTo>
                      <a:pt x="15412" y="0"/>
                      <a:pt x="15412" y="0"/>
                      <a:pt x="15412" y="0"/>
                    </a:cubicBezTo>
                    <a:cubicBezTo>
                      <a:pt x="21599" y="6741"/>
                      <a:pt x="21599" y="14858"/>
                      <a:pt x="15412" y="21599"/>
                    </a:cubicBezTo>
                    <a:cubicBezTo>
                      <a:pt x="0" y="16979"/>
                      <a:pt x="0" y="16979"/>
                      <a:pt x="0" y="16979"/>
                    </a:cubicBezTo>
                    <a:cubicBezTo>
                      <a:pt x="1737" y="15169"/>
                      <a:pt x="2605" y="13047"/>
                      <a:pt x="2605" y="10800"/>
                    </a:cubicBezTo>
                    <a:cubicBezTo>
                      <a:pt x="2605" y="8553"/>
                      <a:pt x="1737" y="6492"/>
                      <a:pt x="0" y="4620"/>
                    </a:cubicBezTo>
                    <a:close/>
                  </a:path>
                </a:pathLst>
              </a:custGeom>
              <a:solidFill>
                <a:srgbClr val="322C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</a:p>
            </p:txBody>
          </p:sp>
          <p:grpSp>
            <p:nvGrpSpPr>
              <p:cNvPr id="21" name="Group 28"/>
              <p:cNvGrpSpPr/>
              <p:nvPr/>
            </p:nvGrpSpPr>
            <p:grpSpPr>
              <a:xfrm>
                <a:off x="7461470" y="3682140"/>
                <a:ext cx="465138" cy="406400"/>
                <a:chOff x="6357938" y="3535363"/>
                <a:chExt cx="465138" cy="406400"/>
              </a:xfrm>
              <a:solidFill>
                <a:schemeClr val="bg1"/>
              </a:solidFill>
            </p:grpSpPr>
            <p:sp>
              <p:nvSpPr>
                <p:cNvPr id="22" name="Freeform: Shape 29"/>
                <p:cNvSpPr/>
                <p:nvPr/>
              </p:nvSpPr>
              <p:spPr bwMode="auto">
                <a:xfrm>
                  <a:off x="6357938" y="3535363"/>
                  <a:ext cx="465138" cy="334169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951" y="9367"/>
                      </a:moveTo>
                      <a:cubicBezTo>
                        <a:pt x="10901" y="9383"/>
                        <a:pt x="10851" y="9391"/>
                        <a:pt x="10800" y="9391"/>
                      </a:cubicBezTo>
                      <a:cubicBezTo>
                        <a:pt x="10748" y="9391"/>
                        <a:pt x="10698" y="9383"/>
                        <a:pt x="10648" y="9367"/>
                      </a:cubicBezTo>
                      <a:lnTo>
                        <a:pt x="1873" y="6550"/>
                      </a:lnTo>
                      <a:cubicBezTo>
                        <a:pt x="1566" y="6452"/>
                        <a:pt x="1349" y="6072"/>
                        <a:pt x="1349" y="5634"/>
                      </a:cubicBezTo>
                      <a:cubicBezTo>
                        <a:pt x="1349" y="5197"/>
                        <a:pt x="1566" y="4817"/>
                        <a:pt x="1873" y="4719"/>
                      </a:cubicBezTo>
                      <a:lnTo>
                        <a:pt x="10648" y="1902"/>
                      </a:lnTo>
                      <a:cubicBezTo>
                        <a:pt x="10698" y="1886"/>
                        <a:pt x="10748" y="1878"/>
                        <a:pt x="10800" y="1878"/>
                      </a:cubicBezTo>
                      <a:cubicBezTo>
                        <a:pt x="10851" y="1878"/>
                        <a:pt x="10901" y="1886"/>
                        <a:pt x="10951" y="1902"/>
                      </a:cubicBezTo>
                      <a:lnTo>
                        <a:pt x="19726" y="4719"/>
                      </a:lnTo>
                      <a:cubicBezTo>
                        <a:pt x="20033" y="4817"/>
                        <a:pt x="20249" y="5197"/>
                        <a:pt x="20249" y="5634"/>
                      </a:cubicBezTo>
                      <a:cubicBezTo>
                        <a:pt x="20249" y="6072"/>
                        <a:pt x="20033" y="6452"/>
                        <a:pt x="19726" y="6550"/>
                      </a:cubicBezTo>
                      <a:cubicBezTo>
                        <a:pt x="19726" y="6550"/>
                        <a:pt x="10951" y="9367"/>
                        <a:pt x="10951" y="9367"/>
                      </a:cubicBezTo>
                      <a:close/>
                      <a:moveTo>
                        <a:pt x="16874" y="16904"/>
                      </a:moveTo>
                      <a:cubicBezTo>
                        <a:pt x="16874" y="17942"/>
                        <a:pt x="14849" y="19721"/>
                        <a:pt x="10800" y="19721"/>
                      </a:cubicBezTo>
                      <a:cubicBezTo>
                        <a:pt x="6749" y="19721"/>
                        <a:pt x="4724" y="17942"/>
                        <a:pt x="4724" y="16904"/>
                      </a:cubicBezTo>
                      <a:lnTo>
                        <a:pt x="4724" y="9394"/>
                      </a:lnTo>
                      <a:lnTo>
                        <a:pt x="10353" y="11200"/>
                      </a:lnTo>
                      <a:cubicBezTo>
                        <a:pt x="10501" y="11246"/>
                        <a:pt x="10651" y="11269"/>
                        <a:pt x="10800" y="11269"/>
                      </a:cubicBezTo>
                      <a:cubicBezTo>
                        <a:pt x="10949" y="11269"/>
                        <a:pt x="11098" y="11246"/>
                        <a:pt x="11255" y="11198"/>
                      </a:cubicBezTo>
                      <a:lnTo>
                        <a:pt x="16874" y="9394"/>
                      </a:lnTo>
                      <a:cubicBezTo>
                        <a:pt x="16874" y="9394"/>
                        <a:pt x="16874" y="16904"/>
                        <a:pt x="16874" y="16904"/>
                      </a:cubicBezTo>
                      <a:close/>
                      <a:moveTo>
                        <a:pt x="21600" y="5634"/>
                      </a:moveTo>
                      <a:cubicBezTo>
                        <a:pt x="21600" y="4314"/>
                        <a:pt x="20954" y="3185"/>
                        <a:pt x="20030" y="2888"/>
                      </a:cubicBezTo>
                      <a:lnTo>
                        <a:pt x="11246" y="68"/>
                      </a:lnTo>
                      <a:cubicBezTo>
                        <a:pt x="11098" y="22"/>
                        <a:pt x="10949" y="0"/>
                        <a:pt x="10800" y="0"/>
                      </a:cubicBezTo>
                      <a:cubicBezTo>
                        <a:pt x="10651" y="0"/>
                        <a:pt x="10501" y="22"/>
                        <a:pt x="10344" y="71"/>
                      </a:cubicBezTo>
                      <a:lnTo>
                        <a:pt x="1570" y="2888"/>
                      </a:lnTo>
                      <a:cubicBezTo>
                        <a:pt x="645" y="3185"/>
                        <a:pt x="0" y="4314"/>
                        <a:pt x="0" y="5634"/>
                      </a:cubicBezTo>
                      <a:cubicBezTo>
                        <a:pt x="0" y="6955"/>
                        <a:pt x="645" y="8084"/>
                        <a:pt x="1569" y="8380"/>
                      </a:cubicBezTo>
                      <a:lnTo>
                        <a:pt x="3374" y="8960"/>
                      </a:lnTo>
                      <a:lnTo>
                        <a:pt x="3374" y="16904"/>
                      </a:lnTo>
                      <a:cubicBezTo>
                        <a:pt x="3374" y="19397"/>
                        <a:pt x="5425" y="21600"/>
                        <a:pt x="10800" y="21600"/>
                      </a:cubicBezTo>
                      <a:cubicBezTo>
                        <a:pt x="16174" y="21600"/>
                        <a:pt x="18224" y="19397"/>
                        <a:pt x="18224" y="16904"/>
                      </a:cubicBezTo>
                      <a:lnTo>
                        <a:pt x="18224" y="8960"/>
                      </a:lnTo>
                      <a:lnTo>
                        <a:pt x="20030" y="8380"/>
                      </a:lnTo>
                      <a:cubicBezTo>
                        <a:pt x="20954" y="8084"/>
                        <a:pt x="21600" y="6955"/>
                        <a:pt x="21600" y="5634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" panose="02010600030101010101" charset="-122"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Freeform: Shape 30"/>
                <p:cNvSpPr/>
                <p:nvPr/>
              </p:nvSpPr>
              <p:spPr bwMode="auto">
                <a:xfrm>
                  <a:off x="6779419" y="3680619"/>
                  <a:ext cx="28575" cy="159544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1963"/>
                      </a:moveTo>
                      <a:lnTo>
                        <a:pt x="0" y="19636"/>
                      </a:lnTo>
                      <a:cubicBezTo>
                        <a:pt x="0" y="20721"/>
                        <a:pt x="4841" y="21599"/>
                        <a:pt x="10800" y="21599"/>
                      </a:cubicBezTo>
                      <a:cubicBezTo>
                        <a:pt x="16758" y="21599"/>
                        <a:pt x="21600" y="20721"/>
                        <a:pt x="21600" y="19636"/>
                      </a:cubicBezTo>
                      <a:lnTo>
                        <a:pt x="21600" y="1963"/>
                      </a:lnTo>
                      <a:cubicBezTo>
                        <a:pt x="21600" y="878"/>
                        <a:pt x="16758" y="0"/>
                        <a:pt x="10800" y="0"/>
                      </a:cubicBezTo>
                      <a:cubicBezTo>
                        <a:pt x="4841" y="0"/>
                        <a:pt x="0" y="878"/>
                        <a:pt x="0" y="1963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" panose="02010600030101010101" charset="-122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Freeform: Shape 31"/>
                <p:cNvSpPr/>
                <p:nvPr/>
              </p:nvSpPr>
              <p:spPr bwMode="auto">
                <a:xfrm>
                  <a:off x="6764338" y="3854450"/>
                  <a:ext cx="58738" cy="87313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cubicBezTo>
                        <a:pt x="4838" y="0"/>
                        <a:pt x="0" y="10427"/>
                        <a:pt x="0" y="14400"/>
                      </a:cubicBezTo>
                      <a:cubicBezTo>
                        <a:pt x="0" y="18372"/>
                        <a:pt x="4838" y="21599"/>
                        <a:pt x="10800" y="21599"/>
                      </a:cubicBezTo>
                      <a:cubicBezTo>
                        <a:pt x="16761" y="21599"/>
                        <a:pt x="21600" y="18372"/>
                        <a:pt x="21600" y="14400"/>
                      </a:cubicBezTo>
                      <a:cubicBezTo>
                        <a:pt x="21600" y="10427"/>
                        <a:pt x="16761" y="0"/>
                        <a:pt x="10800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" panose="02010600030101010101" charset="-122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7" name="Group 24"/>
            <p:cNvGrpSpPr/>
            <p:nvPr/>
          </p:nvGrpSpPr>
          <p:grpSpPr>
            <a:xfrm>
              <a:off x="6169393" y="4456220"/>
              <a:ext cx="1688048" cy="1441179"/>
              <a:chOff x="6169393" y="4456220"/>
              <a:chExt cx="1688048" cy="1441179"/>
            </a:xfrm>
          </p:grpSpPr>
          <p:sp>
            <p:nvSpPr>
              <p:cNvPr id="18" name="Freeform: Shape 25"/>
              <p:cNvSpPr/>
              <p:nvPr/>
            </p:nvSpPr>
            <p:spPr bwMode="auto">
              <a:xfrm>
                <a:off x="6169393" y="4456220"/>
                <a:ext cx="1688048" cy="1441179"/>
              </a:xfrm>
              <a:custGeom>
                <a:avLst/>
                <a:gdLst>
                  <a:gd name="T0" fmla="*/ 602457 w 21600"/>
                  <a:gd name="T1" fmla="*/ 514350 h 21600"/>
                  <a:gd name="T2" fmla="*/ 602457 w 21600"/>
                  <a:gd name="T3" fmla="*/ 514350 h 21600"/>
                  <a:gd name="T4" fmla="*/ 602457 w 21600"/>
                  <a:gd name="T5" fmla="*/ 514350 h 21600"/>
                  <a:gd name="T6" fmla="*/ 602457 w 21600"/>
                  <a:gd name="T7" fmla="*/ 514350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1961" y="0"/>
                    </a:moveTo>
                    <a:cubicBezTo>
                      <a:pt x="21600" y="6924"/>
                      <a:pt x="21600" y="6924"/>
                      <a:pt x="21600" y="6924"/>
                    </a:cubicBezTo>
                    <a:cubicBezTo>
                      <a:pt x="17096" y="15499"/>
                      <a:pt x="9287" y="21023"/>
                      <a:pt x="703" y="21600"/>
                    </a:cubicBezTo>
                    <a:cubicBezTo>
                      <a:pt x="0" y="8492"/>
                      <a:pt x="0" y="8492"/>
                      <a:pt x="0" y="8492"/>
                    </a:cubicBezTo>
                    <a:cubicBezTo>
                      <a:pt x="5065" y="8079"/>
                      <a:pt x="9498" y="4782"/>
                      <a:pt x="119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</a:p>
            </p:txBody>
          </p:sp>
          <p:sp>
            <p:nvSpPr>
              <p:cNvPr id="19" name="Freeform: Shape 26"/>
              <p:cNvSpPr/>
              <p:nvPr/>
            </p:nvSpPr>
            <p:spPr bwMode="auto">
              <a:xfrm>
                <a:off x="6750244" y="4964219"/>
                <a:ext cx="464344" cy="465138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 panose="02010600030101010101" charset="-122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3" name="组合 42"/>
          <p:cNvGrpSpPr/>
          <p:nvPr/>
        </p:nvGrpSpPr>
        <p:grpSpPr>
          <a:xfrm>
            <a:off x="1255266" y="2107854"/>
            <a:ext cx="2593340" cy="678733"/>
            <a:chOff x="1689253" y="2352404"/>
            <a:chExt cx="3103747" cy="678733"/>
          </a:xfrm>
        </p:grpSpPr>
        <p:sp>
          <p:nvSpPr>
            <p:cNvPr id="44" name="文本框 43"/>
            <p:cNvSpPr txBox="1"/>
            <p:nvPr/>
          </p:nvSpPr>
          <p:spPr>
            <a:xfrm>
              <a:off x="2350433" y="2352404"/>
              <a:ext cx="2442567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企业客户、散户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689253" y="2786027"/>
              <a:ext cx="3103410" cy="24511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defRPr/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客户或散户可在专线联盟平台在线下单</a:t>
              </a:r>
              <a:endParaRPr lang="zh-CN" altLang="en-US" sz="10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8362064" y="2107854"/>
            <a:ext cx="2593058" cy="678733"/>
            <a:chOff x="1689253" y="2352404"/>
            <a:chExt cx="3103410" cy="678733"/>
          </a:xfrm>
        </p:grpSpPr>
        <p:sp>
          <p:nvSpPr>
            <p:cNvPr id="47" name="文本框 46"/>
            <p:cNvSpPr txBox="1"/>
            <p:nvPr/>
          </p:nvSpPr>
          <p:spPr>
            <a:xfrm>
              <a:off x="1689253" y="2352404"/>
              <a:ext cx="301939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专线联盟平台用户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689253" y="2786027"/>
              <a:ext cx="3103410" cy="24511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负责专线联盟平台的运营管理</a:t>
              </a:r>
              <a:endParaRPr lang="zh-CN" altLang="en-US" sz="10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255266" y="3600970"/>
            <a:ext cx="2593340" cy="678733"/>
            <a:chOff x="1689253" y="2352404"/>
            <a:chExt cx="3103748" cy="678733"/>
          </a:xfrm>
        </p:grpSpPr>
        <p:sp>
          <p:nvSpPr>
            <p:cNvPr id="54" name="文本框 53"/>
            <p:cNvSpPr txBox="1"/>
            <p:nvPr/>
          </p:nvSpPr>
          <p:spPr>
            <a:xfrm>
              <a:off x="1690013" y="2352404"/>
              <a:ext cx="3102988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专线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TMS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系统用户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1689253" y="2786027"/>
              <a:ext cx="3103410" cy="24511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defRPr/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专线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TMS</a:t>
              </a: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系统运营管理人员</a:t>
              </a:r>
              <a:endParaRPr lang="zh-CN" altLang="en-US" sz="10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8362064" y="3600970"/>
            <a:ext cx="2593340" cy="678733"/>
            <a:chOff x="1689253" y="2352404"/>
            <a:chExt cx="3103748" cy="678733"/>
          </a:xfrm>
        </p:grpSpPr>
        <p:sp>
          <p:nvSpPr>
            <p:cNvPr id="52" name="文本框 51"/>
            <p:cNvSpPr txBox="1"/>
            <p:nvPr/>
          </p:nvSpPr>
          <p:spPr>
            <a:xfrm>
              <a:off x="1689253" y="2352404"/>
              <a:ext cx="3103748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网络货运平台用户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689253" y="2786027"/>
              <a:ext cx="3103410" cy="24511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负责网络货运平台的运营管理</a:t>
              </a:r>
              <a:endParaRPr lang="zh-CN" altLang="en-US" sz="10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1255266" y="5094085"/>
            <a:ext cx="2593058" cy="678733"/>
            <a:chOff x="1689253" y="2352404"/>
            <a:chExt cx="3103410" cy="678733"/>
          </a:xfrm>
        </p:grpSpPr>
        <p:sp>
          <p:nvSpPr>
            <p:cNvPr id="61" name="文本框 60"/>
            <p:cNvSpPr txBox="1"/>
            <p:nvPr/>
          </p:nvSpPr>
          <p:spPr>
            <a:xfrm>
              <a:off x="3055607" y="2352404"/>
              <a:ext cx="1737056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车辆司机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689253" y="2786027"/>
              <a:ext cx="3103410" cy="24511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defRPr/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司机可用移动客户端在线接到运单和提货</a:t>
              </a:r>
              <a:endParaRPr lang="zh-CN" altLang="en-US" sz="10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8362064" y="5094085"/>
            <a:ext cx="2593058" cy="832403"/>
            <a:chOff x="1689253" y="2352404"/>
            <a:chExt cx="3103410" cy="832403"/>
          </a:xfrm>
        </p:grpSpPr>
        <p:sp>
          <p:nvSpPr>
            <p:cNvPr id="59" name="文本框 58"/>
            <p:cNvSpPr txBox="1"/>
            <p:nvPr/>
          </p:nvSpPr>
          <p:spPr>
            <a:xfrm>
              <a:off x="1689253" y="2352404"/>
              <a:ext cx="2457767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总部平台用户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1689253" y="2786027"/>
              <a:ext cx="3103410" cy="39878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总部后台用户可查看其他系统接入的大数据分析图表</a:t>
              </a:r>
              <a:endParaRPr lang="zh-CN" altLang="en-US" sz="10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56" name="任意多边形: 形状 55"/>
          <p:cNvSpPr/>
          <p:nvPr/>
        </p:nvSpPr>
        <p:spPr bwMode="auto">
          <a:xfrm>
            <a:off x="129037" y="1"/>
            <a:ext cx="1242564" cy="368188"/>
          </a:xfrm>
          <a:custGeom>
            <a:avLst/>
            <a:gdLst>
              <a:gd name="connsiteX0" fmla="*/ 0 w 1066148"/>
              <a:gd name="connsiteY0" fmla="*/ 0 h 315914"/>
              <a:gd name="connsiteX1" fmla="*/ 1066148 w 1066148"/>
              <a:gd name="connsiteY1" fmla="*/ 0 h 315914"/>
              <a:gd name="connsiteX2" fmla="*/ 1035525 w 1066148"/>
              <a:gd name="connsiteY2" fmla="*/ 52713 h 315914"/>
              <a:gd name="connsiteX3" fmla="*/ 950915 w 1066148"/>
              <a:gd name="connsiteY3" fmla="*/ 198361 h 315914"/>
              <a:gd name="connsiteX4" fmla="*/ 750099 w 1066148"/>
              <a:gd name="connsiteY4" fmla="*/ 314650 h 315914"/>
              <a:gd name="connsiteX5" fmla="*/ 325732 w 1066148"/>
              <a:gd name="connsiteY5" fmla="*/ 315914 h 315914"/>
              <a:gd name="connsiteX6" fmla="*/ 127442 w 1066148"/>
              <a:gd name="connsiteY6" fmla="*/ 205945 h 315914"/>
              <a:gd name="connsiteX7" fmla="*/ 6985 w 1066148"/>
              <a:gd name="connsiteY7" fmla="*/ 11287 h 31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148" h="315914">
                <a:moveTo>
                  <a:pt x="0" y="0"/>
                </a:moveTo>
                <a:lnTo>
                  <a:pt x="1066148" y="0"/>
                </a:lnTo>
                <a:lnTo>
                  <a:pt x="1035525" y="52713"/>
                </a:lnTo>
                <a:cubicBezTo>
                  <a:pt x="950915" y="198361"/>
                  <a:pt x="950915" y="198361"/>
                  <a:pt x="950915" y="198361"/>
                </a:cubicBezTo>
                <a:cubicBezTo>
                  <a:pt x="909236" y="270410"/>
                  <a:pt x="833456" y="314650"/>
                  <a:pt x="750099" y="314650"/>
                </a:cubicBezTo>
                <a:cubicBezTo>
                  <a:pt x="325732" y="315914"/>
                  <a:pt x="325732" y="315914"/>
                  <a:pt x="325732" y="315914"/>
                </a:cubicBezTo>
                <a:cubicBezTo>
                  <a:pt x="244901" y="315914"/>
                  <a:pt x="170384" y="274202"/>
                  <a:pt x="127442" y="205945"/>
                </a:cubicBezTo>
                <a:cubicBezTo>
                  <a:pt x="58609" y="94712"/>
                  <a:pt x="24193" y="39096"/>
                  <a:pt x="6985" y="11287"/>
                </a:cubicBezTo>
                <a:close/>
              </a:path>
            </a:pathLst>
          </a:custGeom>
          <a:gradFill>
            <a:gsLst>
              <a:gs pos="0">
                <a:srgbClr val="0D5C97"/>
              </a:gs>
              <a:gs pos="100000">
                <a:srgbClr val="322CA3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1019175" y="451485"/>
            <a:ext cx="205359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用户角色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ags/tag1.xml><?xml version="1.0" encoding="utf-8"?>
<p:tagLst xmlns:p="http://schemas.openxmlformats.org/presentationml/2006/main">
  <p:tag name="PA" val="v4.3.3"/>
</p:tagLst>
</file>

<file path=ppt/tags/tag2.xml><?xml version="1.0" encoding="utf-8"?>
<p:tagLst xmlns:p="http://schemas.openxmlformats.org/presentationml/2006/main">
  <p:tag name="PA" val="v4.3.3"/>
</p:tagLst>
</file>

<file path=ppt/tags/tag3.xml><?xml version="1.0" encoding="utf-8"?>
<p:tagLst xmlns:p="http://schemas.openxmlformats.org/presentationml/2006/main">
  <p:tag name="PA" val="v4.3.3"/>
</p:tagLst>
</file>

<file path=ppt/tags/tag4.xml><?xml version="1.0" encoding="utf-8"?>
<p:tagLst xmlns:p="http://schemas.openxmlformats.org/presentationml/2006/main">
  <p:tag name="PA" val="v4.3.3"/>
</p:tagLst>
</file>

<file path=ppt/tags/tag5.xml><?xml version="1.0" encoding="utf-8"?>
<p:tagLst xmlns:p="http://schemas.openxmlformats.org/presentationml/2006/main">
  <p:tag name="PA" val="v4.3.3"/>
</p:tagLst>
</file>

<file path=ppt/tags/tag6.xml><?xml version="1.0" encoding="utf-8"?>
<p:tagLst xmlns:p="http://schemas.openxmlformats.org/presentationml/2006/main">
  <p:tag name="PA" val="v4.3.3"/>
</p:tagLst>
</file>

<file path=ppt/tags/tag7.xml><?xml version="1.0" encoding="utf-8"?>
<p:tagLst xmlns:p="http://schemas.openxmlformats.org/presentationml/2006/main">
  <p:tag name="PA" val="v4.3.3"/>
</p:tagLst>
</file>

<file path=ppt/tags/tag8.xml><?xml version="1.0" encoding="utf-8"?>
<p:tagLst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包图主题2">
  <a:themeElements>
    <a:clrScheme name="自定义 4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5192"/>
      </a:accent1>
      <a:accent2>
        <a:srgbClr val="FEAF00"/>
      </a:accent2>
      <a:accent3>
        <a:srgbClr val="025192"/>
      </a:accent3>
      <a:accent4>
        <a:srgbClr val="FEAF00"/>
      </a:accent4>
      <a:accent5>
        <a:srgbClr val="025192"/>
      </a:accent5>
      <a:accent6>
        <a:srgbClr val="FEAF00"/>
      </a:accent6>
      <a:hlink>
        <a:srgbClr val="025192"/>
      </a:hlink>
      <a:folHlink>
        <a:srgbClr val="3F3F3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0</TotalTime>
  <Words>2896</Words>
  <Application>WPS 演示</Application>
  <PresentationFormat>宽屏</PresentationFormat>
  <Paragraphs>446</Paragraphs>
  <Slides>24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Century Gothic</vt:lpstr>
      <vt:lpstr>Yu Gothic UI</vt:lpstr>
      <vt:lpstr>Arial Unicode MS</vt:lpstr>
      <vt:lpstr>等线</vt:lpstr>
      <vt:lpstr>Arial</vt:lpstr>
      <vt:lpstr>包图主题2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雷锋PPT网www.lfppt.com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雷锋PPT网www.lfppt.com</dc:title>
  <dc:creator>雷锋PPT网www.lfppt.com</dc:creator>
  <cp:keywords>雷锋PPT网www.lfppt.com</cp:keywords>
  <cp:lastModifiedBy>卢俊</cp:lastModifiedBy>
  <cp:revision>183</cp:revision>
  <dcterms:created xsi:type="dcterms:W3CDTF">2017-08-18T03:02:00Z</dcterms:created>
  <dcterms:modified xsi:type="dcterms:W3CDTF">2020-03-27T09:43:23Z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2052-11.1.0.9198</vt:lpwstr>
  </property>
</Properties>
</file>