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65"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4/4/2013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4/4/2013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4/4/2013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4/4/2013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Branches</a:t>
            </a:r>
            <a:endParaRPr lang="en-SG" dirty="0"/>
          </a:p>
        </p:txBody>
      </p:sp>
      <p:sp>
        <p:nvSpPr>
          <p:cNvPr id="3" name="Subtitle 2"/>
          <p:cNvSpPr>
            <a:spLocks noGrp="1"/>
          </p:cNvSpPr>
          <p:nvPr>
            <p:ph type="subTitle" idx="1"/>
          </p:nvPr>
        </p:nvSpPr>
        <p:spPr/>
        <p:txBody>
          <a:bodyPr/>
          <a:lstStyle/>
          <a:p>
            <a:r>
              <a:rPr lang="en-US" dirty="0" smtClean="0"/>
              <a:t>Segregating </a:t>
            </a:r>
            <a:r>
              <a:rPr lang="en-US" smtClean="0"/>
              <a:t>your codes</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340768"/>
            <a:ext cx="8229600" cy="5400600"/>
          </a:xfrm>
        </p:spPr>
        <p:txBody>
          <a:bodyPr>
            <a:normAutofit fontScale="92500"/>
          </a:bodyPr>
          <a:lstStyle/>
          <a:p>
            <a:pPr marL="0" indent="0">
              <a:buNone/>
            </a:pPr>
            <a:r>
              <a:rPr lang="en-US" dirty="0" smtClean="0"/>
              <a:t>What are branches?</a:t>
            </a:r>
            <a:endParaRPr lang="en-US" dirty="0"/>
          </a:p>
          <a:p>
            <a:pPr marL="0" indent="0">
              <a:buNone/>
            </a:pPr>
            <a:r>
              <a:rPr lang="en-US" dirty="0" smtClean="0"/>
              <a:t>Branches are essentially copies of your workspace. You can make changes in one branch without affecting the code in the other. For example, you have a project that’s online and you want to add a new feature. You can branch off your existing code and work on the new feature without accidentally messing up your online project. Once the feature is complete and works perfectly, you can merge the two branches and release the new feature to your project.</a:t>
            </a:r>
            <a:endParaRPr lang="en-SG" dirty="0"/>
          </a:p>
        </p:txBody>
      </p:sp>
    </p:spTree>
    <p:extLst>
      <p:ext uri="{BB962C8B-B14F-4D97-AF65-F5344CB8AC3E}">
        <p14:creationId xmlns:p14="http://schemas.microsoft.com/office/powerpoint/2010/main" val="485328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p:txBody>
          <a:bodyPr/>
          <a:lstStyle/>
          <a:p>
            <a:pPr marL="0" indent="0">
              <a:buNone/>
            </a:pPr>
            <a:r>
              <a:rPr lang="en-US" dirty="0" smtClean="0"/>
              <a:t>To create a new branch, the command is:</a:t>
            </a:r>
          </a:p>
          <a:p>
            <a:pPr marL="0" indent="0">
              <a:buNone/>
            </a:pPr>
            <a:endParaRPr lang="en-US" dirty="0"/>
          </a:p>
          <a:p>
            <a:pPr marL="0" indent="0">
              <a:buNone/>
            </a:pPr>
            <a:r>
              <a:rPr lang="en-US" dirty="0" smtClean="0"/>
              <a:t>This creates a new branch with the name you supplied. This command, without the "-b" part will allow you to switch branches. So if you want to switch to the master branch if you're in the develop branch now, type:</a:t>
            </a:r>
          </a:p>
          <a:p>
            <a:pPr marL="0" indent="0">
              <a:buNone/>
            </a:pPr>
            <a:endParaRPr lang="en-SG" dirty="0"/>
          </a:p>
        </p:txBody>
      </p:sp>
      <p:sp>
        <p:nvSpPr>
          <p:cNvPr id="4" name="Rectangle 3"/>
          <p:cNvSpPr/>
          <p:nvPr/>
        </p:nvSpPr>
        <p:spPr>
          <a:xfrm flipH="1">
            <a:off x="611560" y="2298099"/>
            <a:ext cx="3888432"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rgbClr val="00B050"/>
                </a:solidFill>
                <a:latin typeface="Arial" pitchFamily="34" charset="0"/>
                <a:cs typeface="Arial" pitchFamily="34" charset="0"/>
              </a:rPr>
              <a:t>git </a:t>
            </a:r>
            <a:r>
              <a:rPr lang="en-SG" b="1" dirty="0" smtClean="0">
                <a:solidFill>
                  <a:srgbClr val="00B050"/>
                </a:solidFill>
                <a:latin typeface="Arial" pitchFamily="34" charset="0"/>
                <a:cs typeface="Arial" pitchFamily="34" charset="0"/>
              </a:rPr>
              <a:t> checkout  </a:t>
            </a:r>
            <a:r>
              <a:rPr lang="en-SG" b="1" dirty="0">
                <a:solidFill>
                  <a:srgbClr val="00B050"/>
                </a:solidFill>
                <a:latin typeface="Arial" pitchFamily="34" charset="0"/>
                <a:cs typeface="Arial" pitchFamily="34" charset="0"/>
              </a:rPr>
              <a:t>-</a:t>
            </a:r>
            <a:r>
              <a:rPr lang="en-SG" b="1" dirty="0" smtClean="0">
                <a:solidFill>
                  <a:srgbClr val="00B050"/>
                </a:solidFill>
                <a:latin typeface="Arial" pitchFamily="34" charset="0"/>
                <a:cs typeface="Arial" pitchFamily="34" charset="0"/>
              </a:rPr>
              <a:t>b  </a:t>
            </a:r>
            <a:r>
              <a:rPr lang="en-SG" b="1" dirty="0" smtClean="0">
                <a:solidFill>
                  <a:schemeClr val="bg1"/>
                </a:solidFill>
                <a:latin typeface="Arial" pitchFamily="34" charset="0"/>
                <a:cs typeface="Arial" pitchFamily="34" charset="0"/>
              </a:rPr>
              <a:t>&lt;branch name&gt;</a:t>
            </a:r>
            <a:endParaRPr lang="en-US" b="1" dirty="0">
              <a:solidFill>
                <a:schemeClr val="bg1"/>
              </a:solidFill>
              <a:latin typeface="Arial" pitchFamily="34" charset="0"/>
              <a:cs typeface="Arial" pitchFamily="34" charset="0"/>
            </a:endParaRPr>
          </a:p>
        </p:txBody>
      </p:sp>
      <p:sp>
        <p:nvSpPr>
          <p:cNvPr id="5" name="Rectangle 4"/>
          <p:cNvSpPr/>
          <p:nvPr/>
        </p:nvSpPr>
        <p:spPr>
          <a:xfrm flipH="1">
            <a:off x="609180" y="5445224"/>
            <a:ext cx="2666675"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solidFill>
                  <a:srgbClr val="00B050"/>
                </a:solidFill>
                <a:latin typeface="Arial" pitchFamily="34" charset="0"/>
                <a:cs typeface="Arial" pitchFamily="34" charset="0"/>
              </a:rPr>
              <a:t>git </a:t>
            </a:r>
            <a:r>
              <a:rPr lang="en-SG" b="1" dirty="0" smtClean="0">
                <a:solidFill>
                  <a:srgbClr val="00B050"/>
                </a:solidFill>
                <a:latin typeface="Arial" pitchFamily="34" charset="0"/>
                <a:cs typeface="Arial" pitchFamily="34" charset="0"/>
              </a:rPr>
              <a:t> checkout  master</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47584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p:txBody>
          <a:bodyPr>
            <a:normAutofit fontScale="92500"/>
          </a:bodyPr>
          <a:lstStyle/>
          <a:p>
            <a:pPr marL="0" indent="0">
              <a:buNone/>
            </a:pPr>
            <a:r>
              <a:rPr lang="en-US" dirty="0" smtClean="0"/>
              <a:t>If you want to list out all the branches, use the command 			to see your local branches, or</a:t>
            </a:r>
            <a:r>
              <a:rPr lang="en-US" dirty="0"/>
              <a:t>	</a:t>
            </a:r>
            <a:r>
              <a:rPr lang="en-US" dirty="0" smtClean="0"/>
              <a:t>		to see your remote branches.</a:t>
            </a:r>
          </a:p>
          <a:p>
            <a:pPr marL="0" indent="0">
              <a:buNone/>
            </a:pPr>
            <a:r>
              <a:rPr lang="en-US" dirty="0" smtClean="0"/>
              <a:t>If </a:t>
            </a:r>
            <a:r>
              <a:rPr lang="en-US" dirty="0" smtClean="0"/>
              <a:t>you want to delete a branch, maybe because the feature is complete, you can always use this:</a:t>
            </a:r>
          </a:p>
          <a:p>
            <a:pPr marL="0" indent="0">
              <a:buNone/>
            </a:pPr>
            <a:endParaRPr lang="en-US" dirty="0"/>
          </a:p>
          <a:p>
            <a:pPr marL="0" indent="0">
              <a:buNone/>
            </a:pPr>
            <a:r>
              <a:rPr lang="en-US" dirty="0" smtClean="0"/>
              <a:t>This deletes your local branch. You'll need this command						if you want to delete the branch on the server as well.</a:t>
            </a:r>
          </a:p>
        </p:txBody>
      </p:sp>
      <p:sp>
        <p:nvSpPr>
          <p:cNvPr id="4" name="Rectangle 3"/>
          <p:cNvSpPr/>
          <p:nvPr/>
        </p:nvSpPr>
        <p:spPr>
          <a:xfrm flipH="1">
            <a:off x="611560" y="4149080"/>
            <a:ext cx="3672408"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smtClean="0">
                <a:solidFill>
                  <a:srgbClr val="00B050"/>
                </a:solidFill>
                <a:latin typeface="Arial" pitchFamily="34" charset="0"/>
                <a:cs typeface="Arial" pitchFamily="34" charset="0"/>
              </a:rPr>
              <a:t>git  branch  -D  </a:t>
            </a:r>
            <a:r>
              <a:rPr lang="en-SG" b="1" dirty="0" smtClean="0">
                <a:solidFill>
                  <a:schemeClr val="bg1"/>
                </a:solidFill>
                <a:latin typeface="Arial" pitchFamily="34" charset="0"/>
                <a:cs typeface="Arial" pitchFamily="34" charset="0"/>
              </a:rPr>
              <a:t>&lt;branch  name&gt;</a:t>
            </a:r>
            <a:endParaRPr lang="en-US" b="1" dirty="0">
              <a:solidFill>
                <a:schemeClr val="bg1"/>
              </a:solidFill>
              <a:latin typeface="Arial" pitchFamily="34" charset="0"/>
              <a:cs typeface="Arial" pitchFamily="34" charset="0"/>
            </a:endParaRPr>
          </a:p>
        </p:txBody>
      </p:sp>
      <p:sp>
        <p:nvSpPr>
          <p:cNvPr id="5" name="Rectangle 4"/>
          <p:cNvSpPr/>
          <p:nvPr/>
        </p:nvSpPr>
        <p:spPr>
          <a:xfrm flipH="1">
            <a:off x="2267744" y="5229200"/>
            <a:ext cx="450050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B050"/>
                </a:solidFill>
                <a:latin typeface="Arial" pitchFamily="34" charset="0"/>
                <a:cs typeface="Arial" pitchFamily="34" charset="0"/>
              </a:rPr>
              <a:t> </a:t>
            </a:r>
            <a:r>
              <a:rPr lang="en-SG" b="1" dirty="0">
                <a:solidFill>
                  <a:srgbClr val="00B050"/>
                </a:solidFill>
                <a:latin typeface="Arial" pitchFamily="34" charset="0"/>
                <a:cs typeface="Arial" pitchFamily="34" charset="0"/>
              </a:rPr>
              <a:t>git push origin --delete </a:t>
            </a:r>
            <a:r>
              <a:rPr lang="en-SG" b="1" dirty="0">
                <a:solidFill>
                  <a:schemeClr val="bg1"/>
                </a:solidFill>
                <a:latin typeface="Arial" pitchFamily="34" charset="0"/>
                <a:cs typeface="Arial" pitchFamily="34" charset="0"/>
              </a:rPr>
              <a:t>&lt;</a:t>
            </a:r>
            <a:r>
              <a:rPr lang="en-SG" b="1" dirty="0" smtClean="0">
                <a:solidFill>
                  <a:schemeClr val="bg1"/>
                </a:solidFill>
                <a:latin typeface="Arial" pitchFamily="34" charset="0"/>
                <a:cs typeface="Arial" pitchFamily="34" charset="0"/>
              </a:rPr>
              <a:t>branch name</a:t>
            </a:r>
            <a:r>
              <a:rPr lang="en-SG" b="1" dirty="0">
                <a:solidFill>
                  <a:schemeClr val="bg1"/>
                </a:solidFill>
                <a:latin typeface="Arial" pitchFamily="34" charset="0"/>
                <a:cs typeface="Arial" pitchFamily="34" charset="0"/>
              </a:rPr>
              <a:t>&gt;</a:t>
            </a:r>
            <a:endParaRPr lang="en-US" b="1" dirty="0">
              <a:solidFill>
                <a:schemeClr val="bg1"/>
              </a:solidFill>
              <a:latin typeface="Arial" pitchFamily="34" charset="0"/>
              <a:cs typeface="Arial" pitchFamily="34" charset="0"/>
            </a:endParaRPr>
          </a:p>
        </p:txBody>
      </p:sp>
      <p:sp>
        <p:nvSpPr>
          <p:cNvPr id="6" name="Rectangle 5"/>
          <p:cNvSpPr/>
          <p:nvPr/>
        </p:nvSpPr>
        <p:spPr>
          <a:xfrm flipH="1">
            <a:off x="2315667" y="2132856"/>
            <a:ext cx="1680269"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smtClean="0">
                <a:solidFill>
                  <a:srgbClr val="00B050"/>
                </a:solidFill>
                <a:latin typeface="Arial" pitchFamily="34" charset="0"/>
                <a:cs typeface="Arial" pitchFamily="34" charset="0"/>
              </a:rPr>
              <a:t>git  </a:t>
            </a:r>
            <a:r>
              <a:rPr lang="en-SG" b="1" dirty="0" smtClean="0">
                <a:solidFill>
                  <a:srgbClr val="00B050"/>
                </a:solidFill>
                <a:latin typeface="Arial" pitchFamily="34" charset="0"/>
                <a:cs typeface="Arial" pitchFamily="34" charset="0"/>
              </a:rPr>
              <a:t>branch  -l</a:t>
            </a:r>
            <a:endParaRPr lang="en-US" b="1" dirty="0">
              <a:solidFill>
                <a:schemeClr val="bg1"/>
              </a:solidFill>
              <a:latin typeface="Arial" pitchFamily="34" charset="0"/>
              <a:cs typeface="Arial" pitchFamily="34" charset="0"/>
            </a:endParaRPr>
          </a:p>
        </p:txBody>
      </p:sp>
      <p:sp>
        <p:nvSpPr>
          <p:cNvPr id="10" name="Rectangle 9"/>
          <p:cNvSpPr/>
          <p:nvPr/>
        </p:nvSpPr>
        <p:spPr>
          <a:xfrm flipH="1">
            <a:off x="1235547" y="2636912"/>
            <a:ext cx="1680269"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smtClean="0">
                <a:solidFill>
                  <a:srgbClr val="00B050"/>
                </a:solidFill>
                <a:latin typeface="Arial" pitchFamily="34" charset="0"/>
                <a:cs typeface="Arial" pitchFamily="34" charset="0"/>
              </a:rPr>
              <a:t>git  </a:t>
            </a:r>
            <a:r>
              <a:rPr lang="en-SG" b="1" dirty="0" smtClean="0">
                <a:solidFill>
                  <a:srgbClr val="00B050"/>
                </a:solidFill>
                <a:latin typeface="Arial" pitchFamily="34" charset="0"/>
                <a:cs typeface="Arial" pitchFamily="34" charset="0"/>
              </a:rPr>
              <a:t>branch  -r</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01595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340768"/>
            <a:ext cx="8229600" cy="5328592"/>
          </a:xfrm>
        </p:spPr>
        <p:txBody>
          <a:bodyPr>
            <a:normAutofit lnSpcReduction="10000"/>
          </a:bodyPr>
          <a:lstStyle/>
          <a:p>
            <a:pPr marL="0" indent="0">
              <a:buNone/>
            </a:pPr>
            <a:r>
              <a:rPr lang="en-US" dirty="0" smtClean="0"/>
              <a:t>By default, you always start on the “master” branch. Usually you create a “develop” branch, branching off from the “master”, and work there, but there’s nothing wrong with working directly on the “master” if you’re working on a personal project or until your project is released.</a:t>
            </a:r>
          </a:p>
          <a:p>
            <a:pPr marL="0" indent="0">
              <a:buNone/>
            </a:pPr>
            <a:r>
              <a:rPr lang="en-US" dirty="0" smtClean="0"/>
              <a:t>You can have as many branches as you wish, but it might get a little messy and unnecessary if you’re working alone.</a:t>
            </a:r>
          </a:p>
          <a:p>
            <a:pPr marL="0" indent="0">
              <a:buNone/>
            </a:pPr>
            <a:r>
              <a:rPr lang="en-US" dirty="0" smtClean="0"/>
              <a:t>We will further discuss branching strategies in the subsequent sections.</a:t>
            </a:r>
          </a:p>
        </p:txBody>
      </p:sp>
    </p:spTree>
    <p:extLst>
      <p:ext uri="{BB962C8B-B14F-4D97-AF65-F5344CB8AC3E}">
        <p14:creationId xmlns:p14="http://schemas.microsoft.com/office/powerpoint/2010/main" val="330618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p:txBody>
          <a:bodyPr/>
          <a:lstStyle/>
          <a:p>
            <a:pPr marL="0" indent="0">
              <a:buNone/>
            </a:pPr>
            <a:r>
              <a:rPr lang="en-US" dirty="0" smtClean="0"/>
              <a:t>Still confused? Alright, imagine a straight line like this:</a:t>
            </a:r>
          </a:p>
          <a:p>
            <a:pPr marL="0" indent="0">
              <a:buNone/>
            </a:pPr>
            <a:endParaRPr lang="en-US" dirty="0" smtClean="0"/>
          </a:p>
          <a:p>
            <a:pPr marL="0" indent="0">
              <a:buNone/>
            </a:pPr>
            <a:r>
              <a:rPr lang="en-US" dirty="0" smtClean="0"/>
              <a:t>This is your “master” branch. As you work, your branch will look something like this:</a:t>
            </a:r>
          </a:p>
          <a:p>
            <a:pPr marL="0" indent="0">
              <a:buNone/>
            </a:pPr>
            <a:endParaRPr lang="en-US" dirty="0"/>
          </a:p>
          <a:p>
            <a:pPr marL="0" indent="0">
              <a:buNone/>
            </a:pPr>
            <a:r>
              <a:rPr lang="en-US" dirty="0" smtClean="0"/>
              <a:t>Each orange dot represents a commit.</a:t>
            </a:r>
            <a:endParaRPr lang="en-US" dirty="0"/>
          </a:p>
          <a:p>
            <a:pPr marL="0" indent="0">
              <a:buNone/>
            </a:pPr>
            <a:endParaRPr lang="en-SG" dirty="0"/>
          </a:p>
        </p:txBody>
      </p:sp>
      <p:grpSp>
        <p:nvGrpSpPr>
          <p:cNvPr id="8" name="Group 7"/>
          <p:cNvGrpSpPr/>
          <p:nvPr/>
        </p:nvGrpSpPr>
        <p:grpSpPr>
          <a:xfrm>
            <a:off x="611560" y="2627620"/>
            <a:ext cx="7488832" cy="441340"/>
            <a:chOff x="611560" y="2627620"/>
            <a:chExt cx="7488832" cy="441340"/>
          </a:xfrm>
        </p:grpSpPr>
        <p:sp>
          <p:nvSpPr>
            <p:cNvPr id="4" name="Rectangle 3"/>
            <p:cNvSpPr/>
            <p:nvPr/>
          </p:nvSpPr>
          <p:spPr>
            <a:xfrm>
              <a:off x="611560" y="2996952"/>
              <a:ext cx="748883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7236296" y="2627620"/>
              <a:ext cx="836832" cy="369332"/>
            </a:xfrm>
            <a:prstGeom prst="rect">
              <a:avLst/>
            </a:prstGeom>
            <a:noFill/>
          </p:spPr>
          <p:txBody>
            <a:bodyPr wrap="none" rtlCol="0">
              <a:spAutoFit/>
            </a:bodyPr>
            <a:lstStyle/>
            <a:p>
              <a:r>
                <a:rPr lang="en-US" dirty="0" smtClean="0"/>
                <a:t>master</a:t>
              </a:r>
              <a:endParaRPr lang="en-SG" dirty="0"/>
            </a:p>
          </p:txBody>
        </p:sp>
      </p:grpSp>
      <p:grpSp>
        <p:nvGrpSpPr>
          <p:cNvPr id="14" name="Group 13"/>
          <p:cNvGrpSpPr/>
          <p:nvPr/>
        </p:nvGrpSpPr>
        <p:grpSpPr>
          <a:xfrm>
            <a:off x="611560" y="4221088"/>
            <a:ext cx="7488832" cy="528764"/>
            <a:chOff x="611560" y="5003884"/>
            <a:chExt cx="7488832" cy="528764"/>
          </a:xfrm>
        </p:grpSpPr>
        <p:sp>
          <p:nvSpPr>
            <p:cNvPr id="6" name="Rectangle 5"/>
            <p:cNvSpPr/>
            <p:nvPr/>
          </p:nvSpPr>
          <p:spPr>
            <a:xfrm>
              <a:off x="611560" y="5368307"/>
              <a:ext cx="748883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7236296" y="5003884"/>
              <a:ext cx="836832" cy="369332"/>
            </a:xfrm>
            <a:prstGeom prst="rect">
              <a:avLst/>
            </a:prstGeom>
            <a:noFill/>
          </p:spPr>
          <p:txBody>
            <a:bodyPr wrap="none" rtlCol="0">
              <a:spAutoFit/>
            </a:bodyPr>
            <a:lstStyle/>
            <a:p>
              <a:r>
                <a:rPr lang="en-US" dirty="0" smtClean="0"/>
                <a:t>master</a:t>
              </a:r>
              <a:endParaRPr lang="en-SG" dirty="0"/>
            </a:p>
          </p:txBody>
        </p:sp>
        <p:sp>
          <p:nvSpPr>
            <p:cNvPr id="9" name="Oval 8"/>
            <p:cNvSpPr/>
            <p:nvPr/>
          </p:nvSpPr>
          <p:spPr>
            <a:xfrm>
              <a:off x="771255"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0" name="Oval 9"/>
            <p:cNvSpPr/>
            <p:nvPr/>
          </p:nvSpPr>
          <p:spPr>
            <a:xfrm>
              <a:off x="1180329"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1" name="Oval 10"/>
            <p:cNvSpPr/>
            <p:nvPr/>
          </p:nvSpPr>
          <p:spPr>
            <a:xfrm>
              <a:off x="2123728"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2" name="Oval 11"/>
            <p:cNvSpPr/>
            <p:nvPr/>
          </p:nvSpPr>
          <p:spPr>
            <a:xfrm>
              <a:off x="3275856"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3" name="Oval 12"/>
            <p:cNvSpPr/>
            <p:nvPr/>
          </p:nvSpPr>
          <p:spPr>
            <a:xfrm>
              <a:off x="4211960" y="5270765"/>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956564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600200"/>
            <a:ext cx="8229600" cy="4853136"/>
          </a:xfrm>
        </p:spPr>
        <p:txBody>
          <a:bodyPr>
            <a:normAutofit/>
          </a:bodyPr>
          <a:lstStyle/>
          <a:p>
            <a:pPr marL="0" indent="0">
              <a:buNone/>
            </a:pPr>
            <a:r>
              <a:rPr lang="en-US" dirty="0" smtClean="0"/>
              <a:t>So after a while, you decide to try making a new feature, but you don’t want to mess up the current work you’ve done. So you create a branch called “develop”.</a:t>
            </a:r>
          </a:p>
          <a:p>
            <a:pPr marL="0" indent="0">
              <a:buNone/>
            </a:pPr>
            <a:endParaRPr lang="en-US" dirty="0"/>
          </a:p>
          <a:p>
            <a:pPr marL="0" indent="0">
              <a:buNone/>
            </a:pPr>
            <a:endParaRPr lang="en-US" dirty="0" smtClean="0"/>
          </a:p>
          <a:p>
            <a:pPr marL="0" indent="0">
              <a:buNone/>
            </a:pPr>
            <a:r>
              <a:rPr lang="en-US" dirty="0" smtClean="0"/>
              <a:t>You work on the new feature on the “develop” branch, fix the bugs it creates, maybe add some new things.</a:t>
            </a:r>
            <a:endParaRPr lang="en-US" dirty="0"/>
          </a:p>
        </p:txBody>
      </p:sp>
      <p:grpSp>
        <p:nvGrpSpPr>
          <p:cNvPr id="18" name="Group 17"/>
          <p:cNvGrpSpPr/>
          <p:nvPr/>
        </p:nvGrpSpPr>
        <p:grpSpPr>
          <a:xfrm>
            <a:off x="611560" y="3501008"/>
            <a:ext cx="7594127" cy="1302148"/>
            <a:chOff x="611560" y="3501008"/>
            <a:chExt cx="7594127" cy="1302148"/>
          </a:xfrm>
        </p:grpSpPr>
        <p:sp>
          <p:nvSpPr>
            <p:cNvPr id="12" name="Rectangle 11"/>
            <p:cNvSpPr/>
            <p:nvPr/>
          </p:nvSpPr>
          <p:spPr>
            <a:xfrm rot="2347663">
              <a:off x="4279905" y="4278772"/>
              <a:ext cx="1224136"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611560" y="3865431"/>
              <a:ext cx="748883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7236296" y="3501008"/>
              <a:ext cx="836832" cy="369332"/>
            </a:xfrm>
            <a:prstGeom prst="rect">
              <a:avLst/>
            </a:prstGeom>
            <a:noFill/>
          </p:spPr>
          <p:txBody>
            <a:bodyPr wrap="none" rtlCol="0">
              <a:spAutoFit/>
            </a:bodyPr>
            <a:lstStyle/>
            <a:p>
              <a:r>
                <a:rPr lang="en-US" dirty="0" smtClean="0"/>
                <a:t>master</a:t>
              </a:r>
              <a:endParaRPr lang="en-SG" dirty="0"/>
            </a:p>
          </p:txBody>
        </p:sp>
        <p:sp>
          <p:nvSpPr>
            <p:cNvPr id="7" name="Oval 6"/>
            <p:cNvSpPr/>
            <p:nvPr/>
          </p:nvSpPr>
          <p:spPr>
            <a:xfrm>
              <a:off x="771255"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8" name="Oval 7"/>
            <p:cNvSpPr/>
            <p:nvPr/>
          </p:nvSpPr>
          <p:spPr>
            <a:xfrm>
              <a:off x="1180329"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9" name="Oval 8"/>
            <p:cNvSpPr/>
            <p:nvPr/>
          </p:nvSpPr>
          <p:spPr>
            <a:xfrm>
              <a:off x="2123728"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0" name="Oval 9"/>
            <p:cNvSpPr/>
            <p:nvPr/>
          </p:nvSpPr>
          <p:spPr>
            <a:xfrm>
              <a:off x="3275856"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1" name="Oval 10"/>
            <p:cNvSpPr/>
            <p:nvPr/>
          </p:nvSpPr>
          <p:spPr>
            <a:xfrm>
              <a:off x="4211960" y="3767889"/>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3" name="Rectangle 12"/>
            <p:cNvSpPr/>
            <p:nvPr/>
          </p:nvSpPr>
          <p:spPr>
            <a:xfrm>
              <a:off x="5389496" y="4658044"/>
              <a:ext cx="2683631"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p:cNvSpPr/>
            <p:nvPr/>
          </p:nvSpPr>
          <p:spPr>
            <a:xfrm>
              <a:off x="5220072" y="4546482"/>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5" name="Oval 14"/>
            <p:cNvSpPr/>
            <p:nvPr/>
          </p:nvSpPr>
          <p:spPr>
            <a:xfrm>
              <a:off x="6001565" y="4546482"/>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6" name="TextBox 15"/>
            <p:cNvSpPr txBox="1"/>
            <p:nvPr/>
          </p:nvSpPr>
          <p:spPr>
            <a:xfrm>
              <a:off x="7271008" y="4317793"/>
              <a:ext cx="934679" cy="369332"/>
            </a:xfrm>
            <a:prstGeom prst="rect">
              <a:avLst/>
            </a:prstGeom>
            <a:noFill/>
          </p:spPr>
          <p:txBody>
            <a:bodyPr wrap="none" rtlCol="0">
              <a:spAutoFit/>
            </a:bodyPr>
            <a:lstStyle/>
            <a:p>
              <a:r>
                <a:rPr lang="en-US" dirty="0" smtClean="0"/>
                <a:t>develop</a:t>
              </a:r>
              <a:endParaRPr lang="en-SG" dirty="0"/>
            </a:p>
          </p:txBody>
        </p:sp>
      </p:grpSp>
    </p:spTree>
    <p:extLst>
      <p:ext uri="{BB962C8B-B14F-4D97-AF65-F5344CB8AC3E}">
        <p14:creationId xmlns:p14="http://schemas.microsoft.com/office/powerpoint/2010/main" val="1865894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600200"/>
            <a:ext cx="8229600" cy="4925144"/>
          </a:xfrm>
        </p:spPr>
        <p:txBody>
          <a:bodyPr>
            <a:normAutofit lnSpcReduction="10000"/>
          </a:bodyPr>
          <a:lstStyle/>
          <a:p>
            <a:pPr marL="0" indent="0">
              <a:buNone/>
            </a:pPr>
            <a:r>
              <a:rPr lang="en-US" dirty="0" smtClean="0"/>
              <a:t>Once you’re happy with the new feature, you merge the “develop” branch back to the master.</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This is a simple example to help you imagine the process, but in reality it doesn’t always work so nicely. Try imagining several branches at once, and you’ll understand why we need to use branches.</a:t>
            </a:r>
            <a:endParaRPr lang="en-US" dirty="0"/>
          </a:p>
        </p:txBody>
      </p:sp>
      <p:grpSp>
        <p:nvGrpSpPr>
          <p:cNvPr id="4" name="Group 3"/>
          <p:cNvGrpSpPr/>
          <p:nvPr/>
        </p:nvGrpSpPr>
        <p:grpSpPr>
          <a:xfrm>
            <a:off x="667156" y="2564904"/>
            <a:ext cx="7719843" cy="1377701"/>
            <a:chOff x="667156" y="2564904"/>
            <a:chExt cx="7719843" cy="1377701"/>
          </a:xfrm>
        </p:grpSpPr>
        <p:sp>
          <p:nvSpPr>
            <p:cNvPr id="5" name="Rectangle 4"/>
            <p:cNvSpPr/>
            <p:nvPr/>
          </p:nvSpPr>
          <p:spPr>
            <a:xfrm rot="2347663">
              <a:off x="4335501" y="3342668"/>
              <a:ext cx="1224136"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667156" y="2929327"/>
              <a:ext cx="7560000"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7501243" y="2564904"/>
              <a:ext cx="836832" cy="369332"/>
            </a:xfrm>
            <a:prstGeom prst="rect">
              <a:avLst/>
            </a:prstGeom>
            <a:noFill/>
          </p:spPr>
          <p:txBody>
            <a:bodyPr wrap="none" rtlCol="0">
              <a:spAutoFit/>
            </a:bodyPr>
            <a:lstStyle/>
            <a:p>
              <a:r>
                <a:rPr lang="en-US" dirty="0" smtClean="0"/>
                <a:t>master</a:t>
              </a:r>
              <a:endParaRPr lang="en-SG" dirty="0"/>
            </a:p>
          </p:txBody>
        </p:sp>
        <p:sp>
          <p:nvSpPr>
            <p:cNvPr id="8" name="Oval 7"/>
            <p:cNvSpPr/>
            <p:nvPr/>
          </p:nvSpPr>
          <p:spPr>
            <a:xfrm>
              <a:off x="826851"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9" name="Oval 8"/>
            <p:cNvSpPr/>
            <p:nvPr/>
          </p:nvSpPr>
          <p:spPr>
            <a:xfrm>
              <a:off x="1235925"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0" name="Oval 9"/>
            <p:cNvSpPr/>
            <p:nvPr/>
          </p:nvSpPr>
          <p:spPr>
            <a:xfrm>
              <a:off x="2179324"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1" name="Oval 10"/>
            <p:cNvSpPr/>
            <p:nvPr/>
          </p:nvSpPr>
          <p:spPr>
            <a:xfrm>
              <a:off x="3331452"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2" name="Oval 11"/>
            <p:cNvSpPr/>
            <p:nvPr/>
          </p:nvSpPr>
          <p:spPr>
            <a:xfrm>
              <a:off x="4267556" y="2831785"/>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3" name="Rectangle 12"/>
            <p:cNvSpPr/>
            <p:nvPr/>
          </p:nvSpPr>
          <p:spPr>
            <a:xfrm>
              <a:off x="5445093" y="3721939"/>
              <a:ext cx="18468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p:cNvSpPr/>
            <p:nvPr/>
          </p:nvSpPr>
          <p:spPr>
            <a:xfrm>
              <a:off x="5292080"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5" name="Oval 14"/>
            <p:cNvSpPr/>
            <p:nvPr/>
          </p:nvSpPr>
          <p:spPr>
            <a:xfrm>
              <a:off x="6057161"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6" name="TextBox 15"/>
            <p:cNvSpPr txBox="1"/>
            <p:nvPr/>
          </p:nvSpPr>
          <p:spPr>
            <a:xfrm>
              <a:off x="7452320" y="3573273"/>
              <a:ext cx="934679" cy="369332"/>
            </a:xfrm>
            <a:prstGeom prst="rect">
              <a:avLst/>
            </a:prstGeom>
            <a:noFill/>
          </p:spPr>
          <p:txBody>
            <a:bodyPr wrap="none" rtlCol="0">
              <a:spAutoFit/>
            </a:bodyPr>
            <a:lstStyle/>
            <a:p>
              <a:r>
                <a:rPr lang="en-US" dirty="0" smtClean="0"/>
                <a:t>develop</a:t>
              </a:r>
              <a:endParaRPr lang="en-SG" dirty="0"/>
            </a:p>
          </p:txBody>
        </p:sp>
        <p:sp>
          <p:nvSpPr>
            <p:cNvPr id="17" name="Oval 16"/>
            <p:cNvSpPr/>
            <p:nvPr/>
          </p:nvSpPr>
          <p:spPr>
            <a:xfrm>
              <a:off x="6619582"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9" name="Rectangle 18"/>
            <p:cNvSpPr/>
            <p:nvPr/>
          </p:nvSpPr>
          <p:spPr>
            <a:xfrm rot="7896566">
              <a:off x="7009792" y="3316602"/>
              <a:ext cx="108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p:cNvSpPr/>
            <p:nvPr/>
          </p:nvSpPr>
          <p:spPr>
            <a:xfrm>
              <a:off x="7092280"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20" name="Oval 19"/>
            <p:cNvSpPr/>
            <p:nvPr/>
          </p:nvSpPr>
          <p:spPr>
            <a:xfrm>
              <a:off x="7791322" y="2839699"/>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9495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467</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Branches</vt:lpstr>
      <vt:lpstr>Branches</vt:lpstr>
      <vt:lpstr>Branches</vt:lpstr>
      <vt:lpstr>Branches</vt:lpstr>
      <vt:lpstr>Branches</vt:lpstr>
      <vt:lpstr>Branches</vt:lpstr>
      <vt:lpstr>Branches</vt:lpstr>
      <vt:lpstr>Branches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25</cp:revision>
  <dcterms:created xsi:type="dcterms:W3CDTF">2013-03-28T01:49:00Z</dcterms:created>
  <dcterms:modified xsi:type="dcterms:W3CDTF">2013-04-04T06:43:04Z</dcterms:modified>
</cp:coreProperties>
</file>