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1/4/2013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3914703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1/4/2013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230988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1/4/2013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401871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1/4/2013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3877873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39E6B8-AE44-4E4D-B3CE-5639A35B70C6}" type="datetimeFigureOut">
              <a:rPr lang="en-SG" smtClean="0"/>
              <a:t>1/4/2013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229534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8839E6B8-AE44-4E4D-B3CE-5639A35B70C6}" type="datetimeFigureOut">
              <a:rPr lang="en-SG" smtClean="0"/>
              <a:t>1/4/2013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4238856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8839E6B8-AE44-4E4D-B3CE-5639A35B70C6}" type="datetimeFigureOut">
              <a:rPr lang="en-SG" smtClean="0"/>
              <a:t>1/4/2013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670115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8839E6B8-AE44-4E4D-B3CE-5639A35B70C6}" type="datetimeFigureOut">
              <a:rPr lang="en-SG" smtClean="0"/>
              <a:t>1/4/2013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6888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9E6B8-AE44-4E4D-B3CE-5639A35B70C6}" type="datetimeFigureOut">
              <a:rPr lang="en-SG" smtClean="0"/>
              <a:t>1/4/2013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2944495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39E6B8-AE44-4E4D-B3CE-5639A35B70C6}" type="datetimeFigureOut">
              <a:rPr lang="en-SG" smtClean="0"/>
              <a:t>1/4/2013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3656779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39E6B8-AE44-4E4D-B3CE-5639A35B70C6}" type="datetimeFigureOut">
              <a:rPr lang="en-SG" smtClean="0"/>
              <a:t>1/4/2013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977899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39E6B8-AE44-4E4D-B3CE-5639A35B70C6}" type="datetimeFigureOut">
              <a:rPr lang="en-SG" smtClean="0"/>
              <a:t>1/4/2013</a:t>
            </a:fld>
            <a:endParaRPr lang="en-S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4ED2B-DE2B-46BD-969D-904CA2FBB047}" type="slidenum">
              <a:rPr lang="en-SG" smtClean="0"/>
              <a:t>‹#›</a:t>
            </a:fld>
            <a:endParaRPr lang="en-SG"/>
          </a:p>
        </p:txBody>
      </p:sp>
    </p:spTree>
    <p:extLst>
      <p:ext uri="{BB962C8B-B14F-4D97-AF65-F5344CB8AC3E}">
        <p14:creationId xmlns:p14="http://schemas.microsoft.com/office/powerpoint/2010/main" val="2618035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Branches and Tags</a:t>
            </a:r>
            <a:endParaRPr lang="en-SG" dirty="0"/>
          </a:p>
        </p:txBody>
      </p:sp>
      <p:sp>
        <p:nvSpPr>
          <p:cNvPr id="3" name="Subtitle 2"/>
          <p:cNvSpPr>
            <a:spLocks noGrp="1"/>
          </p:cNvSpPr>
          <p:nvPr>
            <p:ph type="subTitle" idx="1"/>
          </p:nvPr>
        </p:nvSpPr>
        <p:spPr/>
        <p:txBody>
          <a:bodyPr/>
          <a:lstStyle/>
          <a:p>
            <a:r>
              <a:rPr lang="en-US" dirty="0" smtClean="0"/>
              <a:t>A </a:t>
            </a:r>
            <a:r>
              <a:rPr lang="en-US" dirty="0" smtClean="0"/>
              <a:t>brief summary of what they are how they work.</a:t>
            </a:r>
            <a:endParaRPr lang="en-SG" dirty="0"/>
          </a:p>
        </p:txBody>
      </p:sp>
    </p:spTree>
    <p:extLst>
      <p:ext uri="{BB962C8B-B14F-4D97-AF65-F5344CB8AC3E}">
        <p14:creationId xmlns:p14="http://schemas.microsoft.com/office/powerpoint/2010/main" val="2002286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Tags</a:t>
            </a:r>
            <a:endParaRPr lang="en-SG" dirty="0"/>
          </a:p>
        </p:txBody>
      </p:sp>
      <p:sp>
        <p:nvSpPr>
          <p:cNvPr id="3" name="Content Placeholder 2"/>
          <p:cNvSpPr>
            <a:spLocks noGrp="1"/>
          </p:cNvSpPr>
          <p:nvPr>
            <p:ph idx="1"/>
          </p:nvPr>
        </p:nvSpPr>
        <p:spPr>
          <a:xfrm>
            <a:off x="457200" y="1600200"/>
            <a:ext cx="8229600" cy="4925144"/>
          </a:xfrm>
        </p:spPr>
        <p:txBody>
          <a:bodyPr>
            <a:normAutofit/>
          </a:bodyPr>
          <a:lstStyle/>
          <a:p>
            <a:pPr marL="0" indent="0">
              <a:buNone/>
            </a:pPr>
            <a:r>
              <a:rPr lang="en-US" dirty="0" smtClean="0"/>
              <a:t>What are tags and what do they do?</a:t>
            </a:r>
          </a:p>
          <a:p>
            <a:pPr marL="0" indent="0">
              <a:buNone/>
            </a:pPr>
            <a:endParaRPr lang="en-US" dirty="0"/>
          </a:p>
          <a:p>
            <a:pPr marL="0" indent="0">
              <a:buNone/>
            </a:pPr>
            <a:r>
              <a:rPr lang="en-US" dirty="0" smtClean="0"/>
              <a:t>Tags are markers that help you identify specific commits. They flag the </a:t>
            </a:r>
            <a:r>
              <a:rPr lang="en-US" dirty="0" smtClean="0"/>
              <a:t>major </a:t>
            </a:r>
            <a:r>
              <a:rPr lang="en-US" dirty="0" smtClean="0"/>
              <a:t>commits you want to make a note of. </a:t>
            </a:r>
            <a:r>
              <a:rPr lang="en-US" dirty="0" smtClean="0"/>
              <a:t>For example, you can tag a commit of your project that contains a new working feature, compared to the previous commits where only parts of the feature was being developed. </a:t>
            </a:r>
            <a:endParaRPr lang="en-SG" dirty="0"/>
          </a:p>
        </p:txBody>
      </p:sp>
    </p:spTree>
    <p:extLst>
      <p:ext uri="{BB962C8B-B14F-4D97-AF65-F5344CB8AC3E}">
        <p14:creationId xmlns:p14="http://schemas.microsoft.com/office/powerpoint/2010/main" val="12907753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Tags</a:t>
            </a:r>
            <a:endParaRPr lang="en-SG" dirty="0"/>
          </a:p>
        </p:txBody>
      </p:sp>
      <p:sp>
        <p:nvSpPr>
          <p:cNvPr id="4" name="Rectangle 3"/>
          <p:cNvSpPr/>
          <p:nvPr/>
        </p:nvSpPr>
        <p:spPr>
          <a:xfrm>
            <a:off x="539552" y="2708920"/>
            <a:ext cx="6840760"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3" name="Content Placeholder 2"/>
          <p:cNvSpPr>
            <a:spLocks noGrp="1"/>
          </p:cNvSpPr>
          <p:nvPr>
            <p:ph idx="1"/>
          </p:nvPr>
        </p:nvSpPr>
        <p:spPr>
          <a:xfrm>
            <a:off x="457200" y="1600200"/>
            <a:ext cx="8229600" cy="5069160"/>
          </a:xfrm>
        </p:spPr>
        <p:txBody>
          <a:bodyPr/>
          <a:lstStyle/>
          <a:p>
            <a:pPr marL="0" indent="0">
              <a:buNone/>
            </a:pPr>
            <a:r>
              <a:rPr lang="en-US" dirty="0" smtClean="0"/>
              <a:t>If you want to tag a commit, you can type this in </a:t>
            </a:r>
            <a:r>
              <a:rPr lang="en-US" dirty="0" err="1" smtClean="0"/>
              <a:t>GitBash</a:t>
            </a:r>
            <a:r>
              <a:rPr lang="en-US" dirty="0" smtClean="0"/>
              <a:t>:</a:t>
            </a:r>
          </a:p>
          <a:p>
            <a:pPr marL="0" indent="0">
              <a:buNone/>
            </a:pPr>
            <a:r>
              <a:rPr lang="en-US" dirty="0" err="1">
                <a:solidFill>
                  <a:srgbClr val="00B050"/>
                </a:solidFill>
              </a:rPr>
              <a:t>git</a:t>
            </a:r>
            <a:r>
              <a:rPr lang="en-US" dirty="0">
                <a:solidFill>
                  <a:srgbClr val="00B050"/>
                </a:solidFill>
              </a:rPr>
              <a:t> tag -a </a:t>
            </a:r>
            <a:r>
              <a:rPr lang="en-US" dirty="0">
                <a:solidFill>
                  <a:schemeClr val="bg1"/>
                </a:solidFill>
              </a:rPr>
              <a:t>&lt;tag name&gt;</a:t>
            </a:r>
            <a:r>
              <a:rPr lang="en-US" dirty="0">
                <a:solidFill>
                  <a:srgbClr val="00B050"/>
                </a:solidFill>
              </a:rPr>
              <a:t> -m </a:t>
            </a:r>
            <a:r>
              <a:rPr lang="en-US" dirty="0">
                <a:solidFill>
                  <a:schemeClr val="bg1"/>
                </a:solidFill>
              </a:rPr>
              <a:t>&lt;your message</a:t>
            </a:r>
            <a:r>
              <a:rPr lang="en-US" dirty="0" smtClean="0">
                <a:solidFill>
                  <a:schemeClr val="bg1"/>
                </a:solidFill>
              </a:rPr>
              <a:t>&gt;</a:t>
            </a:r>
          </a:p>
          <a:p>
            <a:pPr marL="0" indent="0">
              <a:buNone/>
            </a:pPr>
            <a:r>
              <a:rPr lang="en-US" dirty="0" smtClean="0"/>
              <a:t>Replace the &lt;tag name&gt; with a tag name of your choice (usually a version number) and </a:t>
            </a:r>
            <a:r>
              <a:rPr lang="en-US" dirty="0"/>
              <a:t>&lt;your message&gt; </a:t>
            </a:r>
            <a:r>
              <a:rPr lang="en-US" dirty="0" smtClean="0"/>
              <a:t>with a message reminding you what the tag was for.</a:t>
            </a:r>
          </a:p>
          <a:p>
            <a:pPr marL="0" indent="0">
              <a:buNone/>
            </a:pPr>
            <a:r>
              <a:rPr lang="en-US" dirty="0" smtClean="0"/>
              <a:t>This command will tag the last commit you made.</a:t>
            </a:r>
            <a:endParaRPr lang="en-SG" dirty="0"/>
          </a:p>
        </p:txBody>
      </p:sp>
    </p:spTree>
    <p:extLst>
      <p:ext uri="{BB962C8B-B14F-4D97-AF65-F5344CB8AC3E}">
        <p14:creationId xmlns:p14="http://schemas.microsoft.com/office/powerpoint/2010/main" val="1409658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Branches</a:t>
            </a:r>
            <a:endParaRPr lang="en-SG" dirty="0"/>
          </a:p>
        </p:txBody>
      </p:sp>
      <p:sp>
        <p:nvSpPr>
          <p:cNvPr id="3" name="Content Placeholder 2"/>
          <p:cNvSpPr>
            <a:spLocks noGrp="1"/>
          </p:cNvSpPr>
          <p:nvPr>
            <p:ph idx="1"/>
          </p:nvPr>
        </p:nvSpPr>
        <p:spPr>
          <a:xfrm>
            <a:off x="457200" y="1340768"/>
            <a:ext cx="8229600" cy="5400600"/>
          </a:xfrm>
        </p:spPr>
        <p:txBody>
          <a:bodyPr>
            <a:normAutofit fontScale="92500"/>
          </a:bodyPr>
          <a:lstStyle/>
          <a:p>
            <a:pPr marL="0" indent="0">
              <a:buNone/>
            </a:pPr>
            <a:r>
              <a:rPr lang="en-US" dirty="0" smtClean="0"/>
              <a:t>What are branches?</a:t>
            </a:r>
            <a:endParaRPr lang="en-US" dirty="0"/>
          </a:p>
          <a:p>
            <a:pPr marL="0" indent="0">
              <a:buNone/>
            </a:pPr>
            <a:r>
              <a:rPr lang="en-US" dirty="0" smtClean="0"/>
              <a:t>Branches are essentially copies of your workspace. You can make changes in one branch without affecting the code in the other. For example, you have a project that’s online and you want to add a new feature. You can branch off your existing code and work on the new feature without accidentally messing up your online project. Once the feature is complete and works perfectly, you can merge the two branches and release the new feature to your project.</a:t>
            </a:r>
            <a:endParaRPr lang="en-SG" dirty="0"/>
          </a:p>
        </p:txBody>
      </p:sp>
    </p:spTree>
    <p:extLst>
      <p:ext uri="{BB962C8B-B14F-4D97-AF65-F5344CB8AC3E}">
        <p14:creationId xmlns:p14="http://schemas.microsoft.com/office/powerpoint/2010/main" val="485328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Branches</a:t>
            </a:r>
            <a:endParaRPr lang="en-SG" dirty="0"/>
          </a:p>
        </p:txBody>
      </p:sp>
      <p:sp>
        <p:nvSpPr>
          <p:cNvPr id="3" name="Content Placeholder 2"/>
          <p:cNvSpPr>
            <a:spLocks noGrp="1"/>
          </p:cNvSpPr>
          <p:nvPr>
            <p:ph idx="1"/>
          </p:nvPr>
        </p:nvSpPr>
        <p:spPr>
          <a:xfrm>
            <a:off x="457200" y="1340768"/>
            <a:ext cx="8229600" cy="5328592"/>
          </a:xfrm>
        </p:spPr>
        <p:txBody>
          <a:bodyPr>
            <a:normAutofit lnSpcReduction="10000"/>
          </a:bodyPr>
          <a:lstStyle/>
          <a:p>
            <a:pPr marL="0" indent="0">
              <a:buNone/>
            </a:pPr>
            <a:r>
              <a:rPr lang="en-US" dirty="0" smtClean="0"/>
              <a:t>By default, you always start on the “master” branch. </a:t>
            </a:r>
            <a:r>
              <a:rPr lang="en-US" dirty="0" smtClean="0"/>
              <a:t>Usually you create a “develop” branch, branching off from the “master”, and work on there, but there’s nothing wrong with working directly on the “master” if you’re working on a personal project or until your project is released.</a:t>
            </a:r>
          </a:p>
          <a:p>
            <a:pPr marL="0" indent="0">
              <a:buNone/>
            </a:pPr>
            <a:r>
              <a:rPr lang="en-US" dirty="0" smtClean="0"/>
              <a:t>You can have as many branches as you wish, but it might get a little messy and unnecessary if you’re working alone.</a:t>
            </a:r>
          </a:p>
          <a:p>
            <a:pPr marL="0" indent="0">
              <a:buNone/>
            </a:pPr>
            <a:r>
              <a:rPr lang="en-US" dirty="0" smtClean="0"/>
              <a:t>We will further discuss branching strategies in the subsequent sections.</a:t>
            </a:r>
          </a:p>
        </p:txBody>
      </p:sp>
    </p:spTree>
    <p:extLst>
      <p:ext uri="{BB962C8B-B14F-4D97-AF65-F5344CB8AC3E}">
        <p14:creationId xmlns:p14="http://schemas.microsoft.com/office/powerpoint/2010/main" val="3306183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Branches</a:t>
            </a:r>
            <a:endParaRPr lang="en-SG" dirty="0"/>
          </a:p>
        </p:txBody>
      </p:sp>
      <p:sp>
        <p:nvSpPr>
          <p:cNvPr id="3" name="Content Placeholder 2"/>
          <p:cNvSpPr>
            <a:spLocks noGrp="1"/>
          </p:cNvSpPr>
          <p:nvPr>
            <p:ph idx="1"/>
          </p:nvPr>
        </p:nvSpPr>
        <p:spPr/>
        <p:txBody>
          <a:bodyPr/>
          <a:lstStyle/>
          <a:p>
            <a:pPr marL="0" indent="0">
              <a:buNone/>
            </a:pPr>
            <a:r>
              <a:rPr lang="en-US" dirty="0" smtClean="0"/>
              <a:t>Still confused? Alright, imagine a straight line like this:</a:t>
            </a:r>
          </a:p>
          <a:p>
            <a:pPr marL="0" indent="0">
              <a:buNone/>
            </a:pPr>
            <a:endParaRPr lang="en-US" dirty="0" smtClean="0"/>
          </a:p>
          <a:p>
            <a:pPr marL="0" indent="0">
              <a:buNone/>
            </a:pPr>
            <a:r>
              <a:rPr lang="en-US" dirty="0" smtClean="0"/>
              <a:t>This is your “master” branch. As you work, your branch will look something like this:</a:t>
            </a:r>
          </a:p>
          <a:p>
            <a:pPr marL="0" indent="0">
              <a:buNone/>
            </a:pPr>
            <a:endParaRPr lang="en-US" dirty="0"/>
          </a:p>
          <a:p>
            <a:pPr marL="0" indent="0">
              <a:buNone/>
            </a:pPr>
            <a:r>
              <a:rPr lang="en-US" dirty="0" smtClean="0"/>
              <a:t>Each orange dot represents a commit.</a:t>
            </a:r>
            <a:endParaRPr lang="en-US" dirty="0"/>
          </a:p>
          <a:p>
            <a:pPr marL="0" indent="0">
              <a:buNone/>
            </a:pPr>
            <a:endParaRPr lang="en-SG" dirty="0"/>
          </a:p>
        </p:txBody>
      </p:sp>
      <p:grpSp>
        <p:nvGrpSpPr>
          <p:cNvPr id="8" name="Group 7"/>
          <p:cNvGrpSpPr/>
          <p:nvPr/>
        </p:nvGrpSpPr>
        <p:grpSpPr>
          <a:xfrm>
            <a:off x="611560" y="2627620"/>
            <a:ext cx="7488832" cy="441340"/>
            <a:chOff x="611560" y="2627620"/>
            <a:chExt cx="7488832" cy="441340"/>
          </a:xfrm>
        </p:grpSpPr>
        <p:sp>
          <p:nvSpPr>
            <p:cNvPr id="4" name="Rectangle 3"/>
            <p:cNvSpPr/>
            <p:nvPr/>
          </p:nvSpPr>
          <p:spPr>
            <a:xfrm>
              <a:off x="611560" y="2996952"/>
              <a:ext cx="7488832" cy="72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p:cNvSpPr txBox="1"/>
            <p:nvPr/>
          </p:nvSpPr>
          <p:spPr>
            <a:xfrm>
              <a:off x="7236296" y="2627620"/>
              <a:ext cx="836832" cy="369332"/>
            </a:xfrm>
            <a:prstGeom prst="rect">
              <a:avLst/>
            </a:prstGeom>
            <a:noFill/>
          </p:spPr>
          <p:txBody>
            <a:bodyPr wrap="none" rtlCol="0">
              <a:spAutoFit/>
            </a:bodyPr>
            <a:lstStyle/>
            <a:p>
              <a:r>
                <a:rPr lang="en-US" dirty="0" smtClean="0"/>
                <a:t>master</a:t>
              </a:r>
              <a:endParaRPr lang="en-SG" dirty="0"/>
            </a:p>
          </p:txBody>
        </p:sp>
      </p:grpSp>
      <p:grpSp>
        <p:nvGrpSpPr>
          <p:cNvPr id="14" name="Group 13"/>
          <p:cNvGrpSpPr/>
          <p:nvPr/>
        </p:nvGrpSpPr>
        <p:grpSpPr>
          <a:xfrm>
            <a:off x="611560" y="4221088"/>
            <a:ext cx="7488832" cy="528764"/>
            <a:chOff x="611560" y="5003884"/>
            <a:chExt cx="7488832" cy="528764"/>
          </a:xfrm>
        </p:grpSpPr>
        <p:sp>
          <p:nvSpPr>
            <p:cNvPr id="6" name="Rectangle 5"/>
            <p:cNvSpPr/>
            <p:nvPr/>
          </p:nvSpPr>
          <p:spPr>
            <a:xfrm>
              <a:off x="611560" y="5368307"/>
              <a:ext cx="7488832" cy="72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p:cNvSpPr txBox="1"/>
            <p:nvPr/>
          </p:nvSpPr>
          <p:spPr>
            <a:xfrm>
              <a:off x="7236296" y="5003884"/>
              <a:ext cx="836832" cy="369332"/>
            </a:xfrm>
            <a:prstGeom prst="rect">
              <a:avLst/>
            </a:prstGeom>
            <a:noFill/>
          </p:spPr>
          <p:txBody>
            <a:bodyPr wrap="none" rtlCol="0">
              <a:spAutoFit/>
            </a:bodyPr>
            <a:lstStyle/>
            <a:p>
              <a:r>
                <a:rPr lang="en-US" dirty="0" smtClean="0"/>
                <a:t>master</a:t>
              </a:r>
              <a:endParaRPr lang="en-SG" dirty="0"/>
            </a:p>
          </p:txBody>
        </p:sp>
        <p:sp>
          <p:nvSpPr>
            <p:cNvPr id="9" name="Oval 8"/>
            <p:cNvSpPr/>
            <p:nvPr/>
          </p:nvSpPr>
          <p:spPr>
            <a:xfrm>
              <a:off x="771255" y="5275974"/>
              <a:ext cx="256674" cy="25667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sp>
          <p:nvSpPr>
            <p:cNvPr id="10" name="Oval 9"/>
            <p:cNvSpPr/>
            <p:nvPr/>
          </p:nvSpPr>
          <p:spPr>
            <a:xfrm>
              <a:off x="1180329" y="5275974"/>
              <a:ext cx="256674" cy="25667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sp>
          <p:nvSpPr>
            <p:cNvPr id="11" name="Oval 10"/>
            <p:cNvSpPr/>
            <p:nvPr/>
          </p:nvSpPr>
          <p:spPr>
            <a:xfrm>
              <a:off x="2123728" y="5275974"/>
              <a:ext cx="256674" cy="25667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sp>
          <p:nvSpPr>
            <p:cNvPr id="12" name="Oval 11"/>
            <p:cNvSpPr/>
            <p:nvPr/>
          </p:nvSpPr>
          <p:spPr>
            <a:xfrm>
              <a:off x="3275856" y="5275974"/>
              <a:ext cx="256674" cy="25667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sp>
          <p:nvSpPr>
            <p:cNvPr id="13" name="Oval 12"/>
            <p:cNvSpPr/>
            <p:nvPr/>
          </p:nvSpPr>
          <p:spPr>
            <a:xfrm>
              <a:off x="4211960" y="5270765"/>
              <a:ext cx="256674" cy="25667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295656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Branches</a:t>
            </a:r>
            <a:endParaRPr lang="en-SG" dirty="0"/>
          </a:p>
        </p:txBody>
      </p:sp>
      <p:sp>
        <p:nvSpPr>
          <p:cNvPr id="3" name="Content Placeholder 2"/>
          <p:cNvSpPr>
            <a:spLocks noGrp="1"/>
          </p:cNvSpPr>
          <p:nvPr>
            <p:ph idx="1"/>
          </p:nvPr>
        </p:nvSpPr>
        <p:spPr>
          <a:xfrm>
            <a:off x="457200" y="1600200"/>
            <a:ext cx="8229600" cy="4853136"/>
          </a:xfrm>
        </p:spPr>
        <p:txBody>
          <a:bodyPr>
            <a:normAutofit/>
          </a:bodyPr>
          <a:lstStyle/>
          <a:p>
            <a:pPr marL="0" indent="0">
              <a:buNone/>
            </a:pPr>
            <a:r>
              <a:rPr lang="en-US" dirty="0" smtClean="0"/>
              <a:t>So after a while, you decide to try making a new feature, but you don’t want to mess up the current work you’ve done. So you create a branch called “develop”.</a:t>
            </a:r>
          </a:p>
          <a:p>
            <a:pPr marL="0" indent="0">
              <a:buNone/>
            </a:pPr>
            <a:endParaRPr lang="en-US" dirty="0"/>
          </a:p>
          <a:p>
            <a:pPr marL="0" indent="0">
              <a:buNone/>
            </a:pPr>
            <a:endParaRPr lang="en-US" dirty="0" smtClean="0"/>
          </a:p>
          <a:p>
            <a:pPr marL="0" indent="0">
              <a:buNone/>
            </a:pPr>
            <a:r>
              <a:rPr lang="en-US" dirty="0" smtClean="0"/>
              <a:t>You work on the new feature on the “develop” branch, fix the bugs it creates, maybe add some new things.</a:t>
            </a:r>
            <a:endParaRPr lang="en-US" dirty="0"/>
          </a:p>
        </p:txBody>
      </p:sp>
      <p:grpSp>
        <p:nvGrpSpPr>
          <p:cNvPr id="18" name="Group 17"/>
          <p:cNvGrpSpPr/>
          <p:nvPr/>
        </p:nvGrpSpPr>
        <p:grpSpPr>
          <a:xfrm>
            <a:off x="611560" y="3501008"/>
            <a:ext cx="7594127" cy="1302148"/>
            <a:chOff x="611560" y="3501008"/>
            <a:chExt cx="7594127" cy="1302148"/>
          </a:xfrm>
        </p:grpSpPr>
        <p:sp>
          <p:nvSpPr>
            <p:cNvPr id="12" name="Rectangle 11"/>
            <p:cNvSpPr/>
            <p:nvPr/>
          </p:nvSpPr>
          <p:spPr>
            <a:xfrm rot="2347663">
              <a:off x="4279905" y="4278772"/>
              <a:ext cx="1224136" cy="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p:cNvSpPr/>
            <p:nvPr/>
          </p:nvSpPr>
          <p:spPr>
            <a:xfrm>
              <a:off x="611560" y="3865431"/>
              <a:ext cx="7488832" cy="72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p:cNvSpPr txBox="1"/>
            <p:nvPr/>
          </p:nvSpPr>
          <p:spPr>
            <a:xfrm>
              <a:off x="7236296" y="3501008"/>
              <a:ext cx="836832" cy="369332"/>
            </a:xfrm>
            <a:prstGeom prst="rect">
              <a:avLst/>
            </a:prstGeom>
            <a:noFill/>
          </p:spPr>
          <p:txBody>
            <a:bodyPr wrap="none" rtlCol="0">
              <a:spAutoFit/>
            </a:bodyPr>
            <a:lstStyle/>
            <a:p>
              <a:r>
                <a:rPr lang="en-US" dirty="0" smtClean="0"/>
                <a:t>master</a:t>
              </a:r>
              <a:endParaRPr lang="en-SG" dirty="0"/>
            </a:p>
          </p:txBody>
        </p:sp>
        <p:sp>
          <p:nvSpPr>
            <p:cNvPr id="7" name="Oval 6"/>
            <p:cNvSpPr/>
            <p:nvPr/>
          </p:nvSpPr>
          <p:spPr>
            <a:xfrm>
              <a:off x="771255" y="3773098"/>
              <a:ext cx="256674" cy="25667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sp>
          <p:nvSpPr>
            <p:cNvPr id="8" name="Oval 7"/>
            <p:cNvSpPr/>
            <p:nvPr/>
          </p:nvSpPr>
          <p:spPr>
            <a:xfrm>
              <a:off x="1180329" y="3773098"/>
              <a:ext cx="256674" cy="25667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sp>
          <p:nvSpPr>
            <p:cNvPr id="9" name="Oval 8"/>
            <p:cNvSpPr/>
            <p:nvPr/>
          </p:nvSpPr>
          <p:spPr>
            <a:xfrm>
              <a:off x="2123728" y="3773098"/>
              <a:ext cx="256674" cy="25667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sp>
          <p:nvSpPr>
            <p:cNvPr id="10" name="Oval 9"/>
            <p:cNvSpPr/>
            <p:nvPr/>
          </p:nvSpPr>
          <p:spPr>
            <a:xfrm>
              <a:off x="3275856" y="3773098"/>
              <a:ext cx="256674" cy="25667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sp>
          <p:nvSpPr>
            <p:cNvPr id="11" name="Oval 10"/>
            <p:cNvSpPr/>
            <p:nvPr/>
          </p:nvSpPr>
          <p:spPr>
            <a:xfrm>
              <a:off x="4211960" y="3767889"/>
              <a:ext cx="256674" cy="25667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sp>
          <p:nvSpPr>
            <p:cNvPr id="13" name="Rectangle 12"/>
            <p:cNvSpPr/>
            <p:nvPr/>
          </p:nvSpPr>
          <p:spPr>
            <a:xfrm>
              <a:off x="5389496" y="4658044"/>
              <a:ext cx="2683631" cy="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Oval 13"/>
            <p:cNvSpPr/>
            <p:nvPr/>
          </p:nvSpPr>
          <p:spPr>
            <a:xfrm>
              <a:off x="5220072" y="4546482"/>
              <a:ext cx="256674" cy="25667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sp>
          <p:nvSpPr>
            <p:cNvPr id="15" name="Oval 14"/>
            <p:cNvSpPr/>
            <p:nvPr/>
          </p:nvSpPr>
          <p:spPr>
            <a:xfrm>
              <a:off x="6001565" y="4546482"/>
              <a:ext cx="256674" cy="25667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sp>
          <p:nvSpPr>
            <p:cNvPr id="16" name="TextBox 15"/>
            <p:cNvSpPr txBox="1"/>
            <p:nvPr/>
          </p:nvSpPr>
          <p:spPr>
            <a:xfrm>
              <a:off x="7271008" y="4317793"/>
              <a:ext cx="934679" cy="369332"/>
            </a:xfrm>
            <a:prstGeom prst="rect">
              <a:avLst/>
            </a:prstGeom>
            <a:noFill/>
          </p:spPr>
          <p:txBody>
            <a:bodyPr wrap="none" rtlCol="0">
              <a:spAutoFit/>
            </a:bodyPr>
            <a:lstStyle/>
            <a:p>
              <a:r>
                <a:rPr lang="en-US" dirty="0" smtClean="0"/>
                <a:t>develop</a:t>
              </a:r>
              <a:endParaRPr lang="en-SG" dirty="0"/>
            </a:p>
          </p:txBody>
        </p:sp>
      </p:grpSp>
    </p:spTree>
    <p:extLst>
      <p:ext uri="{BB962C8B-B14F-4D97-AF65-F5344CB8AC3E}">
        <p14:creationId xmlns:p14="http://schemas.microsoft.com/office/powerpoint/2010/main" val="1865894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Branches</a:t>
            </a:r>
            <a:endParaRPr lang="en-SG" dirty="0"/>
          </a:p>
        </p:txBody>
      </p:sp>
      <p:sp>
        <p:nvSpPr>
          <p:cNvPr id="3" name="Content Placeholder 2"/>
          <p:cNvSpPr>
            <a:spLocks noGrp="1"/>
          </p:cNvSpPr>
          <p:nvPr>
            <p:ph idx="1"/>
          </p:nvPr>
        </p:nvSpPr>
        <p:spPr>
          <a:xfrm>
            <a:off x="457200" y="1600200"/>
            <a:ext cx="8229600" cy="4925144"/>
          </a:xfrm>
        </p:spPr>
        <p:txBody>
          <a:bodyPr>
            <a:normAutofit lnSpcReduction="10000"/>
          </a:bodyPr>
          <a:lstStyle/>
          <a:p>
            <a:pPr marL="0" indent="0">
              <a:buNone/>
            </a:pPr>
            <a:r>
              <a:rPr lang="en-US" dirty="0" smtClean="0"/>
              <a:t>Once you’re happy with the new feature, you merge the “develop” branch back to the master.</a:t>
            </a:r>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This is a simple example to help you imagine the process, but in reality it doesn’t always work so nicely. Try imagining several branches at once, and you’ll understand why we need to use branches.</a:t>
            </a:r>
            <a:endParaRPr lang="en-US" dirty="0"/>
          </a:p>
        </p:txBody>
      </p:sp>
      <p:grpSp>
        <p:nvGrpSpPr>
          <p:cNvPr id="23" name="Group 22"/>
          <p:cNvGrpSpPr/>
          <p:nvPr/>
        </p:nvGrpSpPr>
        <p:grpSpPr>
          <a:xfrm>
            <a:off x="667156" y="2564904"/>
            <a:ext cx="7719843" cy="1377701"/>
            <a:chOff x="667156" y="2564904"/>
            <a:chExt cx="7719843" cy="1377701"/>
          </a:xfrm>
        </p:grpSpPr>
        <p:sp>
          <p:nvSpPr>
            <p:cNvPr id="5" name="Rectangle 4"/>
            <p:cNvSpPr/>
            <p:nvPr/>
          </p:nvSpPr>
          <p:spPr>
            <a:xfrm rot="2347663">
              <a:off x="4335501" y="3342668"/>
              <a:ext cx="1224136" cy="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p:cNvSpPr/>
            <p:nvPr/>
          </p:nvSpPr>
          <p:spPr>
            <a:xfrm>
              <a:off x="667156" y="2929327"/>
              <a:ext cx="7560000" cy="72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p:cNvSpPr txBox="1"/>
            <p:nvPr/>
          </p:nvSpPr>
          <p:spPr>
            <a:xfrm>
              <a:off x="7501243" y="2564904"/>
              <a:ext cx="836832" cy="369332"/>
            </a:xfrm>
            <a:prstGeom prst="rect">
              <a:avLst/>
            </a:prstGeom>
            <a:noFill/>
          </p:spPr>
          <p:txBody>
            <a:bodyPr wrap="none" rtlCol="0">
              <a:spAutoFit/>
            </a:bodyPr>
            <a:lstStyle/>
            <a:p>
              <a:r>
                <a:rPr lang="en-US" dirty="0" smtClean="0"/>
                <a:t>master</a:t>
              </a:r>
              <a:endParaRPr lang="en-SG" dirty="0"/>
            </a:p>
          </p:txBody>
        </p:sp>
        <p:sp>
          <p:nvSpPr>
            <p:cNvPr id="8" name="Oval 7"/>
            <p:cNvSpPr/>
            <p:nvPr/>
          </p:nvSpPr>
          <p:spPr>
            <a:xfrm>
              <a:off x="826851" y="2836994"/>
              <a:ext cx="256674" cy="25667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sp>
          <p:nvSpPr>
            <p:cNvPr id="9" name="Oval 8"/>
            <p:cNvSpPr/>
            <p:nvPr/>
          </p:nvSpPr>
          <p:spPr>
            <a:xfrm>
              <a:off x="1235925" y="2836994"/>
              <a:ext cx="256674" cy="25667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sp>
          <p:nvSpPr>
            <p:cNvPr id="10" name="Oval 9"/>
            <p:cNvSpPr/>
            <p:nvPr/>
          </p:nvSpPr>
          <p:spPr>
            <a:xfrm>
              <a:off x="2179324" y="2836994"/>
              <a:ext cx="256674" cy="25667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sp>
          <p:nvSpPr>
            <p:cNvPr id="11" name="Oval 10"/>
            <p:cNvSpPr/>
            <p:nvPr/>
          </p:nvSpPr>
          <p:spPr>
            <a:xfrm>
              <a:off x="3331452" y="2836994"/>
              <a:ext cx="256674" cy="25667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sp>
          <p:nvSpPr>
            <p:cNvPr id="12" name="Oval 11"/>
            <p:cNvSpPr/>
            <p:nvPr/>
          </p:nvSpPr>
          <p:spPr>
            <a:xfrm>
              <a:off x="4267556" y="2831785"/>
              <a:ext cx="256674" cy="25667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sp>
          <p:nvSpPr>
            <p:cNvPr id="13" name="Rectangle 12"/>
            <p:cNvSpPr/>
            <p:nvPr/>
          </p:nvSpPr>
          <p:spPr>
            <a:xfrm>
              <a:off x="5445093" y="3721939"/>
              <a:ext cx="1846800" cy="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Oval 13"/>
            <p:cNvSpPr/>
            <p:nvPr/>
          </p:nvSpPr>
          <p:spPr>
            <a:xfrm>
              <a:off x="5292080" y="3616988"/>
              <a:ext cx="256674" cy="25667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sp>
          <p:nvSpPr>
            <p:cNvPr id="15" name="Oval 14"/>
            <p:cNvSpPr/>
            <p:nvPr/>
          </p:nvSpPr>
          <p:spPr>
            <a:xfrm>
              <a:off x="6057161" y="3616988"/>
              <a:ext cx="256674" cy="25667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sp>
          <p:nvSpPr>
            <p:cNvPr id="16" name="TextBox 15"/>
            <p:cNvSpPr txBox="1"/>
            <p:nvPr/>
          </p:nvSpPr>
          <p:spPr>
            <a:xfrm>
              <a:off x="7452320" y="3573273"/>
              <a:ext cx="934679" cy="369332"/>
            </a:xfrm>
            <a:prstGeom prst="rect">
              <a:avLst/>
            </a:prstGeom>
            <a:noFill/>
          </p:spPr>
          <p:txBody>
            <a:bodyPr wrap="none" rtlCol="0">
              <a:spAutoFit/>
            </a:bodyPr>
            <a:lstStyle/>
            <a:p>
              <a:r>
                <a:rPr lang="en-US" dirty="0" smtClean="0"/>
                <a:t>develop</a:t>
              </a:r>
              <a:endParaRPr lang="en-SG" dirty="0"/>
            </a:p>
          </p:txBody>
        </p:sp>
        <p:sp>
          <p:nvSpPr>
            <p:cNvPr id="17" name="Oval 16"/>
            <p:cNvSpPr/>
            <p:nvPr/>
          </p:nvSpPr>
          <p:spPr>
            <a:xfrm>
              <a:off x="6619582" y="3616988"/>
              <a:ext cx="256674" cy="25667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sp>
          <p:nvSpPr>
            <p:cNvPr id="19" name="Rectangle 18"/>
            <p:cNvSpPr/>
            <p:nvPr/>
          </p:nvSpPr>
          <p:spPr>
            <a:xfrm rot="7896566">
              <a:off x="7009792" y="3316602"/>
              <a:ext cx="1080000" cy="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Oval 17"/>
            <p:cNvSpPr/>
            <p:nvPr/>
          </p:nvSpPr>
          <p:spPr>
            <a:xfrm>
              <a:off x="7092280" y="3616988"/>
              <a:ext cx="256674" cy="25667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sp>
          <p:nvSpPr>
            <p:cNvPr id="20" name="Oval 19"/>
            <p:cNvSpPr/>
            <p:nvPr/>
          </p:nvSpPr>
          <p:spPr>
            <a:xfrm>
              <a:off x="7791322" y="2839699"/>
              <a:ext cx="256674" cy="25667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1694958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510</Words>
  <Application>Microsoft Office PowerPoint</Application>
  <PresentationFormat>On-screen Show (4:3)</PresentationFormat>
  <Paragraphs>41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Branches and Tags</vt:lpstr>
      <vt:lpstr>Tags</vt:lpstr>
      <vt:lpstr>Tags</vt:lpstr>
      <vt:lpstr>Branches</vt:lpstr>
      <vt:lpstr>Branches</vt:lpstr>
      <vt:lpstr>Branches</vt:lpstr>
      <vt:lpstr>Branches</vt:lpstr>
      <vt:lpstr>Branches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Native Git Commands</dc:title>
  <dc:creator>Jace</dc:creator>
  <cp:lastModifiedBy>Jace</cp:lastModifiedBy>
  <cp:revision>18</cp:revision>
  <dcterms:created xsi:type="dcterms:W3CDTF">2013-03-28T01:49:00Z</dcterms:created>
  <dcterms:modified xsi:type="dcterms:W3CDTF">2013-04-01T08:48:28Z</dcterms:modified>
</cp:coreProperties>
</file>