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1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0BB"/>
    <a:srgbClr val="B3D366"/>
    <a:srgbClr val="FFFFFF"/>
    <a:srgbClr val="BECD10"/>
    <a:srgbClr val="3EFC24"/>
    <a:srgbClr val="5F5F5F"/>
    <a:srgbClr val="BECD64"/>
    <a:srgbClr val="EFF3D2"/>
    <a:srgbClr val="515161"/>
    <a:srgbClr val="55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71" autoAdjust="0"/>
  </p:normalViewPr>
  <p:slideViewPr>
    <p:cSldViewPr>
      <p:cViewPr>
        <p:scale>
          <a:sx n="69" d="100"/>
          <a:sy n="69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78E7-18DC-42B2-A7E3-FAB1AA30522D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0BAC-D49F-417C-8005-081FE212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Pr>
        <a:solidFill>
          <a:srgbClr val="B3D36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ung\Dropbox\oppoi\Logo\green-blank-blackboar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73832"/>
            <a:ext cx="7920881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016" y="159893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latin typeface="Sketch Rockwell" pitchFamily="2" charset="0"/>
              </a:defRPr>
            </a:lvl1pPr>
          </a:lstStyle>
          <a:p>
            <a:r>
              <a:rPr lang="en-US" dirty="0" smtClean="0"/>
              <a:t>Preparing your computer for </a:t>
            </a:r>
            <a:r>
              <a:rPr lang="en-US" dirty="0" err="1" smtClean="0"/>
              <a:t>Git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573016"/>
            <a:ext cx="6768752" cy="576064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 CARTER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trilogy before you even run a single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SG" dirty="0"/>
          </a:p>
        </p:txBody>
      </p:sp>
      <p:pic>
        <p:nvPicPr>
          <p:cNvPr id="1028" name="Picture 4" descr="C:\Users\Leung\Dropbox\oppoi\Logo\Oct onl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16" y="3599470"/>
            <a:ext cx="3635896" cy="335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2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91877"/>
            <a:ext cx="6203032" cy="5217443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 in </a:t>
            </a:r>
            <a:r>
              <a:rPr lang="en-US" dirty="0" smtClean="0">
                <a:solidFill>
                  <a:srgbClr val="00B050"/>
                </a:solidFill>
              </a:rPr>
              <a:t>cd ~/.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press 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Part 2.</a:t>
            </a:r>
            <a:endParaRPr lang="en-SG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6911752" y="1484784"/>
            <a:ext cx="2232248" cy="2088232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Side Note:</a:t>
            </a:r>
          </a:p>
          <a:p>
            <a:pPr algn="just"/>
            <a:r>
              <a:rPr lang="en-SG" sz="15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Occasionally your issues might be backend</a:t>
            </a:r>
          </a:p>
          <a:p>
            <a:pPr algn="l"/>
            <a:r>
              <a:rPr lang="en-US" sz="15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issues.</a:t>
            </a:r>
            <a:r>
              <a:rPr lang="en-US" sz="1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7617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ull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124744"/>
            <a:ext cx="8207375" cy="50405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image related to this topic and not show it at the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B3D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ung\Desktop\origi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0"/>
            <a:ext cx="3995936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88024" y="692696"/>
            <a:ext cx="4392488" cy="72008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00000"/>
              </a:lnSpc>
            </a:pPr>
            <a:r>
              <a:rPr lang="en-US" sz="3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have</a:t>
            </a:r>
            <a:r>
              <a:rPr lang="en-US" sz="18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</a:t>
            </a:r>
            <a:r>
              <a:rPr lang="en-US" sz="1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potential</a:t>
            </a:r>
            <a:r>
              <a:rPr lang="en-US" sz="2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excel</a:t>
            </a:r>
            <a:r>
              <a:rPr lang="en-US" sz="1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7951" y="2132856"/>
            <a:ext cx="5040114" cy="4536232"/>
          </a:xfrm>
        </p:spPr>
        <p:txBody>
          <a:bodyPr>
            <a:normAutofit/>
          </a:bodyPr>
          <a:lstStyle>
            <a:lvl1pPr marL="0" indent="0">
              <a:buNone/>
              <a:defRPr lang="en-SG" sz="1800" b="0" i="0" u="none" strike="noStrike" baseline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We want to share our hard-won expertise with the world for a reasonable price so we can keep on creating free and cheap content, code and art for everyone to enjoy.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7950" y="1485056"/>
            <a:ext cx="5040114" cy="647800"/>
          </a:xfrm>
        </p:spPr>
        <p:txBody>
          <a:bodyPr>
            <a:normAutofit/>
          </a:bodyPr>
          <a:lstStyle>
            <a:lvl1pPr marL="0" indent="0">
              <a:buNone/>
              <a:defRPr lang="en-SG" sz="2500" b="1" i="0" u="none" strike="noStrike" baseline="0" smtClean="0">
                <a:solidFill>
                  <a:srgbClr val="4D90BB"/>
                </a:solidFill>
                <a:latin typeface="Cambria" pitchFamily="18" charset="0"/>
                <a:cs typeface="Arial" pitchFamily="34" charset="0"/>
              </a:defRPr>
            </a:lvl1pPr>
          </a:lstStyle>
          <a:p>
            <a:r>
              <a:rPr lang="en-US" dirty="0" smtClean="0"/>
              <a:t>Why this book cost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Content</a:t>
            </a:r>
            <a:endParaRPr lang="en-S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6987957"/>
              </p:ext>
            </p:extLst>
          </p:nvPr>
        </p:nvGraphicFramePr>
        <p:xfrm>
          <a:off x="467544" y="1196752"/>
          <a:ext cx="8208912" cy="1508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9516"/>
                <a:gridCol w="13893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2" action="ppaction://hlinksldjump"/>
                        </a:rPr>
                        <a:t>Generate an SSH </a:t>
                      </a:r>
                      <a:r>
                        <a:rPr lang="en-US" b="0" u="none" dirty="0" err="1" smtClean="0">
                          <a:hlinkClick r:id="rId2" action="ppaction://hlinksldjump"/>
                        </a:rPr>
                        <a:t>Keypair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3" action="ppaction://hlinksldjump"/>
                        </a:rPr>
                        <a:t>Sign up with a </a:t>
                      </a:r>
                      <a:r>
                        <a:rPr lang="en-US" b="0" u="none" dirty="0" err="1" smtClean="0">
                          <a:hlinkClick r:id="rId3" action="ppaction://hlinksldjump"/>
                        </a:rPr>
                        <a:t>Git</a:t>
                      </a:r>
                      <a:r>
                        <a:rPr lang="en-US" b="0" u="none" dirty="0" smtClean="0">
                          <a:hlinkClick r:id="rId3" action="ppaction://hlinksldjump"/>
                        </a:rPr>
                        <a:t> Repo Website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>
                          <a:hlinkClick r:id="rId4" action="ppaction://hlinksldjump"/>
                        </a:rPr>
                        <a:t>Put SSH Public key on </a:t>
                      </a:r>
                      <a:r>
                        <a:rPr lang="en-US" b="0" u="none" dirty="0" err="1" smtClean="0">
                          <a:hlinkClick r:id="rId4" action="ppaction://hlinksldjump"/>
                        </a:rPr>
                        <a:t>Git</a:t>
                      </a:r>
                      <a:r>
                        <a:rPr lang="en-US" b="0" u="none" dirty="0" smtClean="0">
                          <a:hlinkClick r:id="rId4" action="ppaction://hlinksldjump"/>
                        </a:rPr>
                        <a:t> Repo Website</a:t>
                      </a:r>
                      <a:endParaRPr lang="en-US" b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89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 baseline="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&lt;Heading&gt;</a:t>
            </a:r>
            <a:endParaRPr lang="en-SG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341438"/>
            <a:ext cx="8207375" cy="482386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(Examp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634082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B3D366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295" y="2132856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Install </a:t>
            </a:r>
            <a:r>
              <a:rPr lang="en-US" b="1" dirty="0" err="1" smtClean="0"/>
              <a:t>GitBash</a:t>
            </a:r>
            <a:endParaRPr lang="en-SG" b="1" dirty="0"/>
          </a:p>
        </p:txBody>
      </p:sp>
      <p:sp>
        <p:nvSpPr>
          <p:cNvPr id="5" name="Flowchart: Decision 4"/>
          <p:cNvSpPr/>
          <p:nvPr userDrawn="1"/>
        </p:nvSpPr>
        <p:spPr>
          <a:xfrm>
            <a:off x="548295" y="3112043"/>
            <a:ext cx="1980000" cy="1080000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Have </a:t>
            </a:r>
            <a:r>
              <a:rPr lang="en-US" b="1" dirty="0" err="1" smtClean="0"/>
              <a:t>KeyPair</a:t>
            </a:r>
            <a:r>
              <a:rPr lang="en-US" b="1" dirty="0" smtClean="0"/>
              <a:t>?</a:t>
            </a:r>
            <a:endParaRPr lang="en-SG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28295" y="4653056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</a:t>
            </a:r>
            <a:r>
              <a:rPr lang="en-US" b="1" dirty="0" err="1" smtClean="0"/>
              <a:t>KeyPair</a:t>
            </a:r>
            <a:r>
              <a:rPr lang="en-US" b="1" dirty="0" smtClean="0"/>
              <a:t>!</a:t>
            </a:r>
            <a:endParaRPr lang="en-SG" b="1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81269" y="3292043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 Up for it!</a:t>
            </a:r>
            <a:endParaRPr lang="en-SG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8295" y="5949280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Locate </a:t>
            </a:r>
            <a:r>
              <a:rPr lang="en-US" b="1" dirty="0" err="1" smtClean="0"/>
              <a:t>KeyPair</a:t>
            </a:r>
            <a:r>
              <a:rPr lang="en-US" b="1" dirty="0" smtClean="0"/>
              <a:t> Files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 userDrawn="1"/>
        </p:nvCxnSpPr>
        <p:spPr>
          <a:xfrm>
            <a:off x="1538295" y="2852856"/>
            <a:ext cx="0" cy="259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 userDrawn="1"/>
        </p:nvCxnSpPr>
        <p:spPr>
          <a:xfrm>
            <a:off x="1538295" y="4192043"/>
            <a:ext cx="0" cy="46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 userDrawn="1"/>
        </p:nvCxnSpPr>
        <p:spPr>
          <a:xfrm>
            <a:off x="1538295" y="5373056"/>
            <a:ext cx="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543123" y="4221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SG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3528" y="39957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SG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7824" y="1268760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Generate an SSH </a:t>
            </a:r>
            <a:r>
              <a:rPr lang="en-US" sz="2000" b="1" dirty="0" err="1" smtClean="0">
                <a:solidFill>
                  <a:srgbClr val="4D90BB"/>
                </a:solidFill>
              </a:rPr>
              <a:t>Keypair</a:t>
            </a:r>
            <a:endParaRPr lang="en-US" sz="2000" b="1" dirty="0" smtClean="0">
              <a:solidFill>
                <a:srgbClr val="4D90BB"/>
              </a:solidFill>
            </a:endParaRPr>
          </a:p>
        </p:txBody>
      </p:sp>
      <p:cxnSp>
        <p:nvCxnSpPr>
          <p:cNvPr id="17" name="Straight Arrow Connector 16"/>
          <p:cNvCxnSpPr>
            <a:stCxn id="19" idx="2"/>
            <a:endCxn id="7" idx="0"/>
          </p:cNvCxnSpPr>
          <p:nvPr userDrawn="1"/>
        </p:nvCxnSpPr>
        <p:spPr>
          <a:xfrm flipH="1">
            <a:off x="4491269" y="2873261"/>
            <a:ext cx="8562" cy="4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3059831" y="1208946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Sign up with a </a:t>
            </a:r>
            <a:r>
              <a:rPr lang="en-US" sz="2000" b="1" dirty="0" err="1" smtClean="0">
                <a:solidFill>
                  <a:srgbClr val="4D90BB"/>
                </a:solidFill>
              </a:rPr>
              <a:t>Git</a:t>
            </a:r>
            <a:r>
              <a:rPr lang="en-US" sz="2000" b="1" dirty="0" smtClean="0">
                <a:solidFill>
                  <a:srgbClr val="4D90BB"/>
                </a:solidFill>
              </a:rPr>
              <a:t> Repo Website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89831" y="2153261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a </a:t>
            </a:r>
            <a:r>
              <a:rPr lang="en-US" b="1" dirty="0" err="1" smtClean="0"/>
              <a:t>git</a:t>
            </a:r>
            <a:r>
              <a:rPr lang="en-US" b="1" dirty="0" smtClean="0"/>
              <a:t> repo website</a:t>
            </a:r>
            <a:endParaRPr lang="en-SG" b="1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939831" y="105273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6084168" y="1208946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D90BB"/>
                </a:solidFill>
              </a:rPr>
              <a:t>Put SSH Public key on </a:t>
            </a:r>
            <a:r>
              <a:rPr lang="en-US" sz="2000" b="1" dirty="0" err="1" smtClean="0">
                <a:solidFill>
                  <a:srgbClr val="4D90BB"/>
                </a:solidFill>
              </a:rPr>
              <a:t>Git</a:t>
            </a:r>
            <a:r>
              <a:rPr lang="en-US" sz="2000" b="1" dirty="0" smtClean="0">
                <a:solidFill>
                  <a:srgbClr val="4D90BB"/>
                </a:solidFill>
              </a:rPr>
              <a:t> Repo Website</a:t>
            </a:r>
            <a:endParaRPr lang="en-SG" sz="2000" b="1" dirty="0">
              <a:solidFill>
                <a:srgbClr val="4D90BB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714168" y="2153261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Put public key onto website</a:t>
            </a:r>
            <a:endParaRPr lang="en-SG" b="1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14168" y="3292043"/>
            <a:ext cx="16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SSH Connection</a:t>
            </a:r>
            <a:endParaRPr lang="en-SG" b="1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 userDrawn="1"/>
        </p:nvCxnSpPr>
        <p:spPr>
          <a:xfrm>
            <a:off x="7524168" y="2873261"/>
            <a:ext cx="0" cy="4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1"/>
            <a:endCxn id="8" idx="1"/>
          </p:cNvCxnSpPr>
          <p:nvPr userDrawn="1"/>
        </p:nvCxnSpPr>
        <p:spPr>
          <a:xfrm rot="10800000" flipH="1" flipV="1">
            <a:off x="548295" y="3652042"/>
            <a:ext cx="180000" cy="2657237"/>
          </a:xfrm>
          <a:prstGeom prst="bentConnector3">
            <a:avLst>
              <a:gd name="adj1" fmla="val -127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059832" y="105273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4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/o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elay 14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99381"/>
            <a:ext cx="6203032" cy="4381947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76641" y="1340769"/>
            <a:ext cx="8568952" cy="4320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SG" sz="2500" b="0" i="1" kern="1200" dirty="0" smtClean="0">
                <a:solidFill>
                  <a:srgbClr val="4D90BB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500" b="0" i="1" dirty="0" smtClean="0">
                <a:solidFill>
                  <a:srgbClr val="4D90BB"/>
                </a:solidFill>
              </a:rPr>
              <a:t>Create a pair of keys!</a:t>
            </a:r>
            <a:endParaRPr lang="en-SG" sz="2500" b="0" i="1" dirty="0" smtClean="0">
              <a:solidFill>
                <a:srgbClr val="4D9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99381"/>
            <a:ext cx="6203032" cy="4381947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501650"/>
          </a:xfrm>
          <a:solidFill>
            <a:srgbClr val="B3D366"/>
          </a:solidFill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AC8EEFA1-F671-48C2-87BC-A59F95BB3E9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948264" y="2276872"/>
            <a:ext cx="2232248" cy="2088232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Side Note:</a:t>
            </a:r>
          </a:p>
          <a:p>
            <a:pPr algn="l"/>
            <a:r>
              <a:rPr lang="en-SG" sz="1500" b="0" i="0" u="none" strike="noStrike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Occasionally your issues might be backend </a:t>
            </a:r>
            <a:r>
              <a:rPr lang="en-US" sz="1500" b="0" i="0" u="none" strike="noStrike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issues.</a:t>
            </a:r>
            <a:r>
              <a:rPr lang="en-US" sz="15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Delay 7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76641" y="1340769"/>
            <a:ext cx="8568952" cy="4320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SG" sz="2500" b="0" i="1" kern="1200" dirty="0" smtClean="0">
                <a:solidFill>
                  <a:srgbClr val="4D90BB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500" b="0" i="1" dirty="0" smtClean="0">
                <a:solidFill>
                  <a:srgbClr val="4D90BB"/>
                </a:solidFill>
              </a:rPr>
              <a:t>Create a pair of keys!</a:t>
            </a:r>
            <a:endParaRPr lang="en-SG" sz="2500" b="0" i="1" dirty="0" smtClean="0">
              <a:solidFill>
                <a:srgbClr val="4D9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Full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elay 14"/>
          <p:cNvSpPr/>
          <p:nvPr userDrawn="1"/>
        </p:nvSpPr>
        <p:spPr>
          <a:xfrm>
            <a:off x="0" y="476672"/>
            <a:ext cx="9036496" cy="792088"/>
          </a:xfrm>
          <a:prstGeom prst="flowChartDelay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634678"/>
            <a:ext cx="8748464" cy="562074"/>
          </a:xfrm>
        </p:spPr>
        <p:txBody>
          <a:bodyPr>
            <a:noAutofit/>
          </a:bodyPr>
          <a:lstStyle>
            <a:lvl1pPr algn="l">
              <a:defRPr sz="3500" b="1" spc="3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SG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1341438"/>
            <a:ext cx="8207375" cy="482386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For image related to this topic and show it at the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/o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0648"/>
            <a:ext cx="9144000" cy="360040"/>
          </a:xfrm>
          <a:prstGeom prst="rect">
            <a:avLst/>
          </a:prstGeom>
          <a:solidFill>
            <a:srgbClr val="B3D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91877"/>
            <a:ext cx="6203032" cy="5217443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 in </a:t>
            </a:r>
            <a:r>
              <a:rPr lang="en-US" dirty="0" smtClean="0">
                <a:solidFill>
                  <a:srgbClr val="00B050"/>
                </a:solidFill>
              </a:rPr>
              <a:t>cd ~/.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press 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Part 2.</a:t>
            </a:r>
            <a:endParaRPr lang="en-SG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00" y="260648"/>
            <a:ext cx="6222032" cy="365125"/>
          </a:xfrm>
        </p:spPr>
        <p:txBody>
          <a:bodyPr/>
          <a:lstStyle>
            <a:lvl1pPr algn="l">
              <a:defRPr sz="1500">
                <a:solidFill>
                  <a:srgbClr val="FFFFFF"/>
                </a:solidFill>
                <a:latin typeface="Jokerman" pitchFamily="82" charset="0"/>
              </a:defRPr>
            </a:lvl1pPr>
          </a:lstStyle>
          <a:p>
            <a:r>
              <a:rPr lang="en-SG" dirty="0" smtClean="0"/>
              <a:t>Footer</a:t>
            </a:r>
            <a:endParaRPr lang="en-SG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16416" y="6356350"/>
            <a:ext cx="370384" cy="501650"/>
          </a:xfrm>
          <a:prstGeom prst="rect">
            <a:avLst/>
          </a:prstGeom>
          <a:solidFill>
            <a:srgbClr val="B3D3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8EEFA1-F671-48C2-87BC-A59F95BB3E93}" type="slidenum">
              <a:rPr lang="en-SG" smtClean="0">
                <a:solidFill>
                  <a:srgbClr val="FFFFFF"/>
                </a:solidFill>
              </a:rPr>
              <a:pPr algn="ctr"/>
              <a:t>‹#›</a:t>
            </a:fld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EFA1-F671-48C2-87BC-A59F95BB3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72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7" r:id="rId4"/>
    <p:sldLayoutId id="2147483666" r:id="rId5"/>
    <p:sldLayoutId id="2147483650" r:id="rId6"/>
    <p:sldLayoutId id="2147483663" r:id="rId7"/>
    <p:sldLayoutId id="2147483668" r:id="rId8"/>
    <p:sldLayoutId id="2147483662" r:id="rId9"/>
    <p:sldLayoutId id="2147483664" r:id="rId10"/>
    <p:sldLayoutId id="2147483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itbucket.org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sysgit/downloads/list?q=label:Feature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2" Type="http://schemas.openxmlformats.org/officeDocument/2006/relationships/hyperlink" Target="BitBucket.or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github.co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Preparing your computer for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trilogy before you even run a single </a:t>
            </a:r>
            <a:r>
              <a:rPr lang="en-US" dirty="0" err="1"/>
              <a:t>Git</a:t>
            </a:r>
            <a:r>
              <a:rPr lang="en-US" dirty="0"/>
              <a:t> Command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To sign up with </a:t>
            </a:r>
            <a:r>
              <a:rPr lang="en-US" sz="2500" b="1" dirty="0" err="1">
                <a:solidFill>
                  <a:srgbClr val="4D90BB"/>
                </a:solidFill>
              </a:rPr>
              <a:t>BitBucket</a:t>
            </a:r>
            <a:r>
              <a:rPr lang="en-US" sz="2500" b="1" dirty="0">
                <a:solidFill>
                  <a:srgbClr val="4D90BB"/>
                </a:solidFill>
              </a:rPr>
              <a:t>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to </a:t>
            </a:r>
            <a:r>
              <a:rPr lang="en-US" sz="1500" dirty="0" smtClean="0">
                <a:hlinkClick r:id="rId2" action="ppaction://hlinkfile"/>
              </a:rPr>
              <a:t>bitbucket.org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blue “</a:t>
            </a:r>
            <a:r>
              <a:rPr lang="en-US" sz="1600" b="1" i="1" dirty="0"/>
              <a:t>Sign up</a:t>
            </a:r>
            <a:r>
              <a:rPr lang="en-US" dirty="0"/>
              <a:t>” button near the top right of the </a:t>
            </a:r>
            <a:r>
              <a:rPr lang="en-US" dirty="0" smtClean="0"/>
              <a:t>screen.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Individual as your account type for now and fill in the </a:t>
            </a:r>
            <a:r>
              <a:rPr lang="en-US" dirty="0" smtClean="0"/>
              <a:t>fields.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Alternatively</a:t>
            </a:r>
            <a:r>
              <a:rPr lang="en-US" dirty="0"/>
              <a:t>, you can use your Facebook, Google, Twitter, or even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account!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You’re </a:t>
            </a:r>
            <a:r>
              <a:rPr lang="en-US" dirty="0"/>
              <a:t>done for now. We’ll teach you how to import SSH keys in the last section, so carry on!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up with a </a:t>
            </a:r>
            <a:r>
              <a:rPr lang="en-US" dirty="0" err="1"/>
              <a:t>Git</a:t>
            </a:r>
            <a:r>
              <a:rPr lang="en-US" dirty="0"/>
              <a:t> Repo Website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45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you’ve chose </a:t>
            </a:r>
            <a:r>
              <a:rPr lang="en-US" dirty="0" err="1"/>
              <a:t>GitHub</a:t>
            </a:r>
            <a:r>
              <a:rPr lang="en-US" dirty="0"/>
              <a:t> or </a:t>
            </a:r>
            <a:r>
              <a:rPr lang="en-US" dirty="0" err="1"/>
              <a:t>BitBucket</a:t>
            </a:r>
            <a:r>
              <a:rPr lang="en-US" dirty="0"/>
              <a:t>, you’ll first need to copy your public key to your clipboard, ready for pasting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order to do that, go back to </a:t>
            </a:r>
            <a:r>
              <a:rPr lang="en-US" dirty="0" err="1"/>
              <a:t>GitBash</a:t>
            </a:r>
            <a:r>
              <a:rPr lang="en-US" dirty="0"/>
              <a:t> and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endParaRPr lang="en-SG" b="1" dirty="0">
              <a:solidFill>
                <a:srgbClr val="92D050"/>
              </a:solidFill>
              <a:latin typeface="Monaco"/>
            </a:endParaRP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 one, if you already have a .pub file, change the “</a:t>
            </a:r>
            <a:r>
              <a:rPr lang="en-US" sz="1600" b="1" dirty="0" err="1"/>
              <a:t>id_rsa</a:t>
            </a:r>
            <a:r>
              <a:rPr lang="en-US" dirty="0"/>
              <a:t>” part to the name of that file.</a:t>
            </a:r>
            <a:endParaRPr lang="en-S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Put SSH Public key on </a:t>
            </a:r>
            <a:br>
              <a:rPr lang="en-US" sz="2500" dirty="0"/>
            </a:br>
            <a:r>
              <a:rPr lang="en-US" sz="2500" dirty="0" err="1"/>
              <a:t>Git</a:t>
            </a:r>
            <a:r>
              <a:rPr lang="en-US" sz="2500" dirty="0"/>
              <a:t> Repo Website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Connect and authorize your computer with the </a:t>
            </a:r>
            <a:r>
              <a:rPr lang="en-US" sz="2300" dirty="0" err="1"/>
              <a:t>Git</a:t>
            </a:r>
            <a:r>
              <a:rPr lang="en-US" sz="2300" dirty="0"/>
              <a:t> Repo Website of your </a:t>
            </a:r>
            <a:r>
              <a:rPr lang="en-US" sz="2300" dirty="0" smtClean="0"/>
              <a:t>choice</a:t>
            </a:r>
            <a:endParaRPr lang="en-SG" sz="2300" dirty="0"/>
          </a:p>
        </p:txBody>
      </p:sp>
      <p:sp>
        <p:nvSpPr>
          <p:cNvPr id="7" name="Rectangle 6"/>
          <p:cNvSpPr/>
          <p:nvPr/>
        </p:nvSpPr>
        <p:spPr>
          <a:xfrm>
            <a:off x="2136215" y="3573016"/>
            <a:ext cx="28939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clip  &lt;  ~/.</a:t>
            </a:r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/id_rsa.pub</a:t>
            </a:r>
            <a:endParaRPr lang="en-SG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For </a:t>
            </a:r>
            <a:r>
              <a:rPr lang="en-US" sz="2500" b="1" dirty="0" err="1">
                <a:solidFill>
                  <a:srgbClr val="4D90BB"/>
                </a:solidFill>
              </a:rPr>
              <a:t>BitBucket</a:t>
            </a:r>
            <a:r>
              <a:rPr lang="en-US" sz="2500" b="1" dirty="0">
                <a:solidFill>
                  <a:srgbClr val="4D90BB"/>
                </a:solidFill>
              </a:rPr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o back to the page that said “</a:t>
            </a:r>
            <a:r>
              <a:rPr lang="en-US" sz="1600" b="1" i="1" dirty="0" smtClean="0"/>
              <a:t>Let’s talk authentication.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“</a:t>
            </a:r>
            <a:r>
              <a:rPr lang="en-US" sz="1600" b="1" i="1" dirty="0"/>
              <a:t>Set an SSH </a:t>
            </a:r>
            <a:r>
              <a:rPr lang="en-US" sz="1600" b="1" i="1" dirty="0" smtClean="0"/>
              <a:t>Key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small window should pop up, containing 2 </a:t>
            </a:r>
            <a:r>
              <a:rPr lang="en-US" dirty="0" smtClean="0"/>
              <a:t>fields.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first field, Label, type anything you want. This is just a name for your SSH </a:t>
            </a:r>
            <a:r>
              <a:rPr lang="en-US" dirty="0" smtClean="0"/>
              <a:t>key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second field, paste your SSH key and click Save.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1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For </a:t>
            </a:r>
            <a:r>
              <a:rPr lang="en-US" sz="2500" b="1" dirty="0" err="1">
                <a:solidFill>
                  <a:srgbClr val="4D90BB"/>
                </a:solidFill>
              </a:rPr>
              <a:t>GitHub</a:t>
            </a:r>
            <a:r>
              <a:rPr lang="en-US" sz="2500" b="1" dirty="0">
                <a:solidFill>
                  <a:srgbClr val="4D90BB"/>
                </a:solidFill>
              </a:rPr>
              <a:t>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in to your account and go to Account Settings. </a:t>
            </a:r>
            <a:r>
              <a:rPr lang="en-US" dirty="0" smtClean="0"/>
              <a:t>    (</a:t>
            </a:r>
            <a:r>
              <a:rPr lang="en-US" dirty="0"/>
              <a:t>Its on the top right,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icon)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Account Settings, click SSH Keys, then click the “</a:t>
            </a:r>
            <a:r>
              <a:rPr lang="en-US" sz="1600" b="1" i="1" dirty="0"/>
              <a:t>Add SSH key</a:t>
            </a:r>
            <a:r>
              <a:rPr lang="en-US" dirty="0"/>
              <a:t>”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title for your key. This can be anything you </a:t>
            </a:r>
            <a:r>
              <a:rPr lang="en-US" dirty="0" smtClean="0"/>
              <a:t>want.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Paste </a:t>
            </a:r>
            <a:r>
              <a:rPr lang="en-US" dirty="0"/>
              <a:t>the key you’ve copied into the Key field, and click “</a:t>
            </a:r>
            <a:r>
              <a:rPr lang="en-US" sz="1600" b="1" i="1" dirty="0"/>
              <a:t>Add Key</a:t>
            </a:r>
            <a:r>
              <a:rPr lang="en-US" dirty="0" smtClean="0"/>
              <a:t>”.</a:t>
            </a:r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77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you’ve added your SSH key, it’s time to test the connection. Go back to </a:t>
            </a:r>
            <a:r>
              <a:rPr lang="en-US" dirty="0" err="1"/>
              <a:t>GitBash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test your </a:t>
            </a:r>
            <a:r>
              <a:rPr lang="en-US" dirty="0" err="1"/>
              <a:t>GitHub</a:t>
            </a:r>
            <a:r>
              <a:rPr lang="en-US" dirty="0"/>
              <a:t> connection,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To test your </a:t>
            </a:r>
            <a:r>
              <a:rPr lang="en-US" dirty="0" err="1"/>
              <a:t>Bitbucket</a:t>
            </a:r>
            <a:r>
              <a:rPr lang="en-US" dirty="0"/>
              <a:t> connection, </a:t>
            </a:r>
            <a:r>
              <a:rPr lang="en-US" dirty="0" smtClean="0"/>
              <a:t>type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SG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As </a:t>
            </a:r>
            <a:r>
              <a:rPr lang="en-US" dirty="0"/>
              <a:t>this is your first time connection, </a:t>
            </a:r>
            <a:r>
              <a:rPr lang="en-US" dirty="0" err="1"/>
              <a:t>GitBash</a:t>
            </a:r>
            <a:r>
              <a:rPr lang="en-US" dirty="0"/>
              <a:t> will ask if you want to add this connection. Type </a:t>
            </a:r>
            <a:r>
              <a:rPr lang="en-US" dirty="0" smtClean="0"/>
              <a:t>“</a:t>
            </a:r>
            <a:r>
              <a:rPr lang="en-US" sz="1600" b="1" i="1" dirty="0" smtClean="0"/>
              <a:t>YES</a:t>
            </a:r>
            <a:r>
              <a:rPr lang="en-US" dirty="0" smtClean="0"/>
              <a:t>”, </a:t>
            </a:r>
            <a:r>
              <a:rPr lang="en-US" dirty="0"/>
              <a:t>then type your passphrase when prompted.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188981" y="3951459"/>
            <a:ext cx="28939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-t hg@bitbucket.org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Put SSH Public key on </a:t>
            </a:r>
            <a:r>
              <a:rPr lang="en-US" sz="1600" dirty="0" err="1"/>
              <a:t>Git</a:t>
            </a:r>
            <a:r>
              <a:rPr lang="en-US" sz="1600" dirty="0"/>
              <a:t> Repo Website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88981" y="2564904"/>
            <a:ext cx="2743059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39731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want to share our hard-won expertise with the world for a reasonable price so we can keep on creating free and cheap content, code and art for everyone to enjoy.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Why this book cost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SSH </a:t>
            </a:r>
            <a:r>
              <a:rPr lang="en-US" dirty="0" err="1" smtClean="0"/>
              <a:t>Keypair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you’ll need to install </a:t>
            </a:r>
            <a:r>
              <a:rPr lang="en-US" dirty="0" err="1" smtClean="0"/>
              <a:t>GitBash</a:t>
            </a:r>
            <a:r>
              <a:rPr lang="en-US" dirty="0" smtClean="0"/>
              <a:t>, which is kind of like Command Prompt. Relax! We’ll guide you through EVERYTHING.</a:t>
            </a:r>
          </a:p>
          <a:p>
            <a:endParaRPr lang="en-US" dirty="0" smtClean="0"/>
          </a:p>
          <a:p>
            <a:r>
              <a:rPr lang="en-US" dirty="0" smtClean="0"/>
              <a:t>Go to</a:t>
            </a:r>
          </a:p>
          <a:p>
            <a:r>
              <a:rPr lang="en-US" sz="1500" dirty="0" smtClean="0">
                <a:hlinkClick r:id="rId2"/>
              </a:rPr>
              <a:t>https://code.google.com/p/msysgit/downloads/list?q=label:Featured</a:t>
            </a:r>
            <a:endParaRPr lang="en-US" sz="1500" dirty="0" smtClean="0"/>
          </a:p>
          <a:p>
            <a:r>
              <a:rPr lang="en-US" dirty="0" smtClean="0"/>
              <a:t>and download the full installer (probably the first one).</a:t>
            </a:r>
          </a:p>
          <a:p>
            <a:endParaRPr lang="en-US" dirty="0" smtClean="0"/>
          </a:p>
          <a:p>
            <a:r>
              <a:rPr lang="en-US" dirty="0" smtClean="0"/>
              <a:t>Now install it. It should automatically do everything from there.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pair of keys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successfully installed </a:t>
            </a:r>
            <a:r>
              <a:rPr lang="en-US" dirty="0" err="1" smtClean="0"/>
              <a:t>GitBash</a:t>
            </a:r>
            <a:r>
              <a:rPr lang="en-US" dirty="0" smtClean="0"/>
              <a:t>, open it up. Yeah, it looks a little like command prompt.</a:t>
            </a:r>
          </a:p>
          <a:p>
            <a:endParaRPr lang="en-US" dirty="0" smtClean="0"/>
          </a:p>
          <a:p>
            <a:r>
              <a:rPr lang="en-US" dirty="0" smtClean="0"/>
              <a:t>Type in  			and press Enter.</a:t>
            </a:r>
          </a:p>
          <a:p>
            <a:endParaRPr lang="en-US" dirty="0" smtClean="0"/>
          </a:p>
          <a:p>
            <a:r>
              <a:rPr lang="en-US" dirty="0" smtClean="0"/>
              <a:t>If it says “No such file or directory”, it means that you don’t have a </a:t>
            </a:r>
            <a:r>
              <a:rPr lang="en-US" dirty="0" err="1" smtClean="0"/>
              <a:t>keypair</a:t>
            </a:r>
            <a:r>
              <a:rPr lang="en-US" dirty="0" smtClean="0"/>
              <a:t> yet, so you’ll have to make one.</a:t>
            </a:r>
          </a:p>
          <a:p>
            <a:endParaRPr lang="en-SG" dirty="0" smtClean="0"/>
          </a:p>
          <a:p>
            <a:r>
              <a:rPr lang="en-US" dirty="0" smtClean="0"/>
              <a:t>If you do have a </a:t>
            </a:r>
            <a:r>
              <a:rPr lang="en-US" dirty="0" err="1" smtClean="0"/>
              <a:t>keypair</a:t>
            </a:r>
            <a:r>
              <a:rPr lang="en-US" dirty="0" smtClean="0"/>
              <a:t>, note down the name of the file (It’s probably id_rsa.pub). You can now skip to </a:t>
            </a:r>
            <a:r>
              <a:rPr lang="en-US" b="1" dirty="0" smtClean="0"/>
              <a:t>Part 2</a:t>
            </a:r>
            <a:r>
              <a:rPr lang="en-US" dirty="0" smtClean="0"/>
              <a:t>.</a:t>
            </a:r>
            <a:endParaRPr lang="en-SG" dirty="0" smtClean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605817" y="2002695"/>
            <a:ext cx="13681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Monaca"/>
              </a:rPr>
              <a:t>cd  ~/.</a:t>
            </a:r>
            <a:r>
              <a:rPr lang="en-US" b="1" dirty="0" err="1">
                <a:solidFill>
                  <a:srgbClr val="92D050"/>
                </a:solidFill>
                <a:latin typeface="Monaca"/>
              </a:rPr>
              <a:t>ssh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</a:t>
            </a:r>
            <a:r>
              <a:rPr lang="en-US" dirty="0" err="1"/>
              <a:t>keypair</a:t>
            </a:r>
            <a:r>
              <a:rPr lang="en-US" dirty="0"/>
              <a:t>, type this in </a:t>
            </a:r>
            <a:r>
              <a:rPr lang="en-US" dirty="0" err="1"/>
              <a:t>GitBash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Monaco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Monaco"/>
              </a:rPr>
              <a:t>your email&gt;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&lt;your email&gt;</a:t>
            </a:r>
          </a:p>
          <a:p>
            <a:r>
              <a:rPr lang="en-US" dirty="0" smtClean="0"/>
              <a:t>Replace </a:t>
            </a:r>
            <a:r>
              <a:rPr lang="en-US" dirty="0"/>
              <a:t>the &lt;your email&gt; part with your own email, so it looks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should be asked if you want to save the file as </a:t>
            </a:r>
            <a:r>
              <a:rPr lang="en-US" dirty="0" err="1"/>
              <a:t>id_rsa</a:t>
            </a:r>
            <a:r>
              <a:rPr lang="en-US" dirty="0"/>
              <a:t>. Just press Enter.</a:t>
            </a:r>
            <a:endParaRPr lang="en-SG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84071" y="3284984"/>
            <a:ext cx="534684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ssh-keygen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</a:t>
            </a:r>
            <a:r>
              <a:rPr lang="en-SG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rsa</a:t>
            </a:r>
            <a:r>
              <a:rPr lang="en-SG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-C  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"jacetan93@gmail.com"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0" y="1772816"/>
            <a:ext cx="295893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ssh-keygen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-t  </a:t>
            </a:r>
            <a:r>
              <a:rPr lang="en-US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rsa</a:t>
            </a:r>
            <a: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-C</a:t>
            </a:r>
          </a:p>
        </p:txBody>
      </p:sp>
    </p:spTree>
    <p:extLst>
      <p:ext uri="{BB962C8B-B14F-4D97-AF65-F5344CB8AC3E}">
        <p14:creationId xmlns:p14="http://schemas.microsoft.com/office/powerpoint/2010/main" val="5602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also be prompted to make a passphrase.</a:t>
            </a:r>
          </a:p>
          <a:p>
            <a:endParaRPr lang="en-US" dirty="0"/>
          </a:p>
          <a:p>
            <a:r>
              <a:rPr lang="en-US" dirty="0"/>
              <a:t>Note that you won’t be able to see anything on </a:t>
            </a:r>
            <a:r>
              <a:rPr lang="en-US" dirty="0" err="1"/>
              <a:t>GitBash</a:t>
            </a:r>
            <a:r>
              <a:rPr lang="en-US" dirty="0"/>
              <a:t> as you type your desired passphrase.</a:t>
            </a:r>
          </a:p>
          <a:p>
            <a:endParaRPr lang="en-US" dirty="0"/>
          </a:p>
          <a:p>
            <a:r>
              <a:rPr lang="en-US" dirty="0"/>
              <a:t>This is normal. Just type your passphrase, hit Enter and retype it.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Generate an SSH </a:t>
            </a:r>
            <a:r>
              <a:rPr lang="en-US" dirty="0" err="1"/>
              <a:t>Keypair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2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with a </a:t>
            </a:r>
            <a:r>
              <a:rPr lang="en-US" dirty="0" err="1"/>
              <a:t>Git</a:t>
            </a:r>
            <a:r>
              <a:rPr lang="en-US" dirty="0"/>
              <a:t> Repo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websites you can choose from: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hlinkClick r:id="rId2" action="ppaction://hlinkfile"/>
              </a:rPr>
              <a:t>BitBucket.org</a:t>
            </a:r>
            <a:endParaRPr lang="en-US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hlinkClick r:id="rId3" action="ppaction://hlinkfile"/>
              </a:rPr>
              <a:t>GitHub.com</a:t>
            </a:r>
            <a:endParaRPr lang="en-US" sz="1500" dirty="0" smtClean="0"/>
          </a:p>
          <a:p>
            <a:endParaRPr lang="en-US" dirty="0"/>
          </a:p>
          <a:p>
            <a:r>
              <a:rPr lang="en-US" dirty="0"/>
              <a:t>Both sites allow you to have unlimited collaborators and unlimited public </a:t>
            </a:r>
            <a:r>
              <a:rPr lang="en-US" dirty="0" smtClean="0"/>
              <a:t>repositories</a:t>
            </a:r>
          </a:p>
          <a:p>
            <a:endParaRPr lang="en-US" dirty="0"/>
          </a:p>
          <a:p>
            <a:r>
              <a:rPr lang="en-US" dirty="0"/>
              <a:t>The way they charge for private repositories is different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Bitbucket</a:t>
            </a:r>
            <a:r>
              <a:rPr lang="en-US" dirty="0"/>
              <a:t> charges based on the number of collaborators you </a:t>
            </a:r>
            <a:r>
              <a:rPr lang="en-US" dirty="0" smtClean="0"/>
              <a:t>have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charges based on the number of private repositories you have</a:t>
            </a:r>
            <a:endParaRPr lang="en-SG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a website and sign up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4D90BB"/>
                </a:solidFill>
              </a:rPr>
              <a:t>To sign up with </a:t>
            </a:r>
            <a:r>
              <a:rPr lang="en-US" sz="2500" b="1" dirty="0" err="1" smtClean="0">
                <a:solidFill>
                  <a:srgbClr val="4D90BB"/>
                </a:solidFill>
              </a:rPr>
              <a:t>GitHub</a:t>
            </a:r>
            <a:r>
              <a:rPr lang="en-US" sz="2500" b="1" dirty="0" smtClean="0">
                <a:solidFill>
                  <a:srgbClr val="4D90BB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sz="1500" dirty="0" smtClean="0">
                <a:hlinkClick r:id="rId2" action="ppaction://hlinkfile"/>
              </a:rPr>
              <a:t>github.com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green “</a:t>
            </a:r>
            <a:r>
              <a:rPr lang="en-US" sz="1600" b="1" i="1" dirty="0"/>
              <a:t>Sign up for free</a:t>
            </a:r>
            <a:r>
              <a:rPr lang="en-US" dirty="0"/>
              <a:t>”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username, type your email address, then choose and confirm a </a:t>
            </a:r>
            <a:r>
              <a:rPr lang="en-US" dirty="0" smtClean="0"/>
              <a:t>password.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that, scroll down and click “</a:t>
            </a:r>
            <a:r>
              <a:rPr lang="en-US" sz="1600" b="1" i="1" dirty="0"/>
              <a:t>Create and </a:t>
            </a:r>
            <a:r>
              <a:rPr lang="en-US" sz="1600" b="1" i="1" dirty="0" smtClean="0"/>
              <a:t>Account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You’re </a:t>
            </a:r>
            <a:r>
              <a:rPr lang="en-US" dirty="0"/>
              <a:t>done!</a:t>
            </a:r>
            <a:endParaRPr lang="en-SG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Sign up with a </a:t>
            </a:r>
            <a:r>
              <a:rPr lang="en-US" dirty="0" err="1" smtClean="0"/>
              <a:t>Git</a:t>
            </a:r>
            <a:r>
              <a:rPr lang="en-US" dirty="0" smtClean="0"/>
              <a:t> Repo Website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4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793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Preparing your computer for Git</vt:lpstr>
      <vt:lpstr>PowerPoint Presentation</vt:lpstr>
      <vt:lpstr>Content</vt:lpstr>
      <vt:lpstr>Generate an SSH Keypair</vt:lpstr>
      <vt:lpstr>PowerPoint Presentation</vt:lpstr>
      <vt:lpstr>PowerPoint Presentation</vt:lpstr>
      <vt:lpstr>PowerPoint Presentation</vt:lpstr>
      <vt:lpstr>Sign up with a Git Repo Website</vt:lpstr>
      <vt:lpstr>PowerPoint Presentation</vt:lpstr>
      <vt:lpstr>PowerPoint Presentation</vt:lpstr>
      <vt:lpstr>Put SSH Public key on  Git Repo Website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computer for Git</dc:title>
  <dc:creator>Jace</dc:creator>
  <cp:lastModifiedBy>Jace</cp:lastModifiedBy>
  <cp:revision>52</cp:revision>
  <dcterms:created xsi:type="dcterms:W3CDTF">2013-03-28T01:16:57Z</dcterms:created>
  <dcterms:modified xsi:type="dcterms:W3CDTF">2013-04-22T05:11:41Z</dcterms:modified>
</cp:coreProperties>
</file>