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BFE20B0E-E742-4A97-AFCE-CCE14867AE25}"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67562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FE20B0E-E742-4A97-AFCE-CCE14867AE25}"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324988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FE20B0E-E742-4A97-AFCE-CCE14867AE25}"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221089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FE20B0E-E742-4A97-AFCE-CCE14867AE25}"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154724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20B0E-E742-4A97-AFCE-CCE14867AE25}"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272546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BFE20B0E-E742-4A97-AFCE-CCE14867AE25}"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252395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BFE20B0E-E742-4A97-AFCE-CCE14867AE25}" type="datetimeFigureOut">
              <a:rPr lang="en-SG" smtClean="0"/>
              <a:t>31/3/2013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311864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BFE20B0E-E742-4A97-AFCE-CCE14867AE25}" type="datetimeFigureOut">
              <a:rPr lang="en-SG" smtClean="0"/>
              <a:t>31/3/2013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422263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20B0E-E742-4A97-AFCE-CCE14867AE25}" type="datetimeFigureOut">
              <a:rPr lang="en-SG" smtClean="0"/>
              <a:t>31/3/2013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176053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20B0E-E742-4A97-AFCE-CCE14867AE25}"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287445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20B0E-E742-4A97-AFCE-CCE14867AE25}"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5DF0777-B84A-4A02-B9D1-F210BB7FDF91}" type="slidenum">
              <a:rPr lang="en-SG" smtClean="0"/>
              <a:t>‹#›</a:t>
            </a:fld>
            <a:endParaRPr lang="en-SG"/>
          </a:p>
        </p:txBody>
      </p:sp>
    </p:spTree>
    <p:extLst>
      <p:ext uri="{BB962C8B-B14F-4D97-AF65-F5344CB8AC3E}">
        <p14:creationId xmlns:p14="http://schemas.microsoft.com/office/powerpoint/2010/main" val="270958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20B0E-E742-4A97-AFCE-CCE14867AE25}" type="datetimeFigureOut">
              <a:rPr lang="en-SG" smtClean="0"/>
              <a:t>31/3/2013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F0777-B84A-4A02-B9D1-F210BB7FDF91}" type="slidenum">
              <a:rPr lang="en-SG" smtClean="0"/>
              <a:t>‹#›</a:t>
            </a:fld>
            <a:endParaRPr lang="en-SG"/>
          </a:p>
        </p:txBody>
      </p:sp>
    </p:spTree>
    <p:extLst>
      <p:ext uri="{BB962C8B-B14F-4D97-AF65-F5344CB8AC3E}">
        <p14:creationId xmlns:p14="http://schemas.microsoft.com/office/powerpoint/2010/main" val="207978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90800"/>
            <a:ext cx="7772400" cy="1470025"/>
          </a:xfrm>
        </p:spPr>
        <p:txBody>
          <a:bodyPr/>
          <a:lstStyle/>
          <a:p>
            <a:r>
              <a:rPr lang="en-US" dirty="0" smtClean="0"/>
              <a:t>Learning </a:t>
            </a:r>
            <a:r>
              <a:rPr lang="en-US" dirty="0" err="1" smtClean="0"/>
              <a:t>Git</a:t>
            </a:r>
            <a:r>
              <a:rPr lang="en-US" dirty="0" smtClean="0"/>
              <a:t> through </a:t>
            </a:r>
            <a:r>
              <a:rPr lang="en-US" dirty="0" err="1" smtClean="0"/>
              <a:t>Dropbox</a:t>
            </a:r>
            <a:endParaRPr lang="en-SG" dirty="0"/>
          </a:p>
        </p:txBody>
      </p:sp>
    </p:spTree>
    <p:extLst>
      <p:ext uri="{BB962C8B-B14F-4D97-AF65-F5344CB8AC3E}">
        <p14:creationId xmlns:p14="http://schemas.microsoft.com/office/powerpoint/2010/main" val="172151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Collaborate &amp; Share</a:t>
            </a:r>
            <a:endParaRPr lang="en-SG" dirty="0"/>
          </a:p>
        </p:txBody>
      </p:sp>
      <p:pic>
        <p:nvPicPr>
          <p:cNvPr id="5" name="Picture 4"/>
          <p:cNvPicPr/>
          <p:nvPr/>
        </p:nvPicPr>
        <p:blipFill>
          <a:blip r:embed="rId2"/>
          <a:stretch>
            <a:fillRect/>
          </a:stretch>
        </p:blipFill>
        <p:spPr>
          <a:xfrm>
            <a:off x="430368" y="2438400"/>
            <a:ext cx="8382000" cy="3733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514600" y="1492876"/>
            <a:ext cx="3962400" cy="923330"/>
          </a:xfrm>
          <a:prstGeom prst="rect">
            <a:avLst/>
          </a:prstGeom>
          <a:noFill/>
        </p:spPr>
        <p:txBody>
          <a:bodyPr wrap="square" rtlCol="0">
            <a:spAutoFit/>
          </a:bodyPr>
          <a:lstStyle/>
          <a:p>
            <a:pPr algn="ctr"/>
            <a:r>
              <a:rPr lang="en-US" dirty="0" smtClean="0"/>
              <a:t>The receiver will have to accept the share invitation to access the shared folder through his </a:t>
            </a:r>
            <a:r>
              <a:rPr lang="en-US" dirty="0" err="1" smtClean="0"/>
              <a:t>dropbox</a:t>
            </a:r>
            <a:r>
              <a:rPr lang="en-US" dirty="0" smtClean="0"/>
              <a:t> storage</a:t>
            </a:r>
            <a:endParaRPr lang="en-SG" dirty="0"/>
          </a:p>
        </p:txBody>
      </p:sp>
      <p:cxnSp>
        <p:nvCxnSpPr>
          <p:cNvPr id="8" name="Straight Arrow Connector 7"/>
          <p:cNvCxnSpPr>
            <a:stCxn id="6" idx="2"/>
          </p:cNvCxnSpPr>
          <p:nvPr/>
        </p:nvCxnSpPr>
        <p:spPr>
          <a:xfrm>
            <a:off x="4495800" y="2416206"/>
            <a:ext cx="0" cy="15461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9337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Tracking progress of your work</a:t>
            </a:r>
            <a:endParaRPr lang="en-SG" dirty="0"/>
          </a:p>
        </p:txBody>
      </p:sp>
      <p:sp>
        <p:nvSpPr>
          <p:cNvPr id="9" name="Rectangle 8"/>
          <p:cNvSpPr/>
          <p:nvPr/>
        </p:nvSpPr>
        <p:spPr>
          <a:xfrm>
            <a:off x="474372" y="1905000"/>
            <a:ext cx="8229600" cy="3785652"/>
          </a:xfrm>
          <a:prstGeom prst="rect">
            <a:avLst/>
          </a:prstGeom>
        </p:spPr>
        <p:txBody>
          <a:bodyPr wrap="square">
            <a:spAutoFit/>
          </a:bodyPr>
          <a:lstStyle/>
          <a:p>
            <a:r>
              <a:rPr lang="en-US" sz="2400" dirty="0"/>
              <a:t>A very useful feature that </a:t>
            </a:r>
            <a:r>
              <a:rPr lang="en-US" sz="2400" dirty="0" err="1"/>
              <a:t>dropbox</a:t>
            </a:r>
            <a:r>
              <a:rPr lang="en-US" sz="2400" dirty="0"/>
              <a:t> has is that it tracks the progress of your files. </a:t>
            </a:r>
            <a:r>
              <a:rPr lang="en-US" sz="2400" dirty="0" smtClean="0"/>
              <a:t>While </a:t>
            </a:r>
            <a:r>
              <a:rPr lang="en-US" sz="2400" dirty="0"/>
              <a:t>working on something, definitely you will have multiple versions of your work, more so when you are engaged in a team project. </a:t>
            </a:r>
            <a:r>
              <a:rPr lang="en-US" sz="2400" dirty="0" smtClean="0"/>
              <a:t>What </a:t>
            </a:r>
            <a:r>
              <a:rPr lang="en-US" sz="2400" dirty="0"/>
              <a:t>do we do conventionally to manage versions? Create new files for every major change that is incorporated. The problem with this is that it takes up a lot of space. </a:t>
            </a:r>
            <a:r>
              <a:rPr lang="en-US" sz="2400" dirty="0" err="1"/>
              <a:t>Dropbox</a:t>
            </a:r>
            <a:r>
              <a:rPr lang="en-US" sz="2400" dirty="0"/>
              <a:t> helps you to alleviate this problem. It captures versions of your file overtime. </a:t>
            </a:r>
            <a:r>
              <a:rPr lang="en-US" sz="2400" dirty="0" err="1"/>
              <a:t>Dropbox</a:t>
            </a:r>
            <a:r>
              <a:rPr lang="en-US" sz="2400" dirty="0"/>
              <a:t> tells you exactly when is the change, what is the change, who did the change and also allows you to download and view the change.</a:t>
            </a:r>
            <a:endParaRPr lang="en-SG" sz="2400" dirty="0"/>
          </a:p>
        </p:txBody>
      </p:sp>
    </p:spTree>
    <p:extLst>
      <p:ext uri="{BB962C8B-B14F-4D97-AF65-F5344CB8AC3E}">
        <p14:creationId xmlns:p14="http://schemas.microsoft.com/office/powerpoint/2010/main" val="393389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a:t>Tracking progress of your work</a:t>
            </a:r>
            <a:endParaRPr lang="en-SG" dirty="0"/>
          </a:p>
        </p:txBody>
      </p:sp>
      <p:pic>
        <p:nvPicPr>
          <p:cNvPr id="4" name="Picture 3"/>
          <p:cNvPicPr/>
          <p:nvPr/>
        </p:nvPicPr>
        <p:blipFill>
          <a:blip r:embed="rId2"/>
          <a:stretch>
            <a:fillRect/>
          </a:stretch>
        </p:blipFill>
        <p:spPr>
          <a:xfrm>
            <a:off x="457200" y="1295400"/>
            <a:ext cx="8381999" cy="5410200"/>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3293772" y="4318179"/>
            <a:ext cx="17526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5867400" y="4305300"/>
            <a:ext cx="2133600" cy="1477328"/>
          </a:xfrm>
          <a:prstGeom prst="rect">
            <a:avLst/>
          </a:prstGeom>
          <a:noFill/>
        </p:spPr>
        <p:txBody>
          <a:bodyPr wrap="square" rtlCol="0">
            <a:spAutoFit/>
          </a:bodyPr>
          <a:lstStyle/>
          <a:p>
            <a:r>
              <a:rPr lang="en-US" dirty="0" smtClean="0"/>
              <a:t>Right click on any of your files in </a:t>
            </a:r>
            <a:r>
              <a:rPr lang="en-US" dirty="0" err="1" smtClean="0"/>
              <a:t>dropbox</a:t>
            </a:r>
            <a:r>
              <a:rPr lang="en-US" dirty="0" smtClean="0"/>
              <a:t> and you will notice a “previous versions” feature. Click on it.</a:t>
            </a:r>
            <a:endParaRPr lang="en-SG" dirty="0"/>
          </a:p>
        </p:txBody>
      </p:sp>
      <p:cxnSp>
        <p:nvCxnSpPr>
          <p:cNvPr id="8" name="Straight Arrow Connector 7"/>
          <p:cNvCxnSpPr/>
          <p:nvPr/>
        </p:nvCxnSpPr>
        <p:spPr>
          <a:xfrm flipH="1" flipV="1">
            <a:off x="5029200" y="4622979"/>
            <a:ext cx="685800" cy="42098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781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a:t>Tracking progress of your work</a:t>
            </a:r>
            <a:endParaRPr lang="en-SG" dirty="0"/>
          </a:p>
        </p:txBody>
      </p:sp>
      <p:pic>
        <p:nvPicPr>
          <p:cNvPr id="4" name="Picture 3"/>
          <p:cNvPicPr/>
          <p:nvPr/>
        </p:nvPicPr>
        <p:blipFill>
          <a:blip r:embed="rId2"/>
          <a:stretch>
            <a:fillRect/>
          </a:stretch>
        </p:blipFill>
        <p:spPr>
          <a:xfrm>
            <a:off x="381000" y="2057400"/>
            <a:ext cx="8458200" cy="452437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33400" y="990600"/>
            <a:ext cx="8305800" cy="923330"/>
          </a:xfrm>
          <a:prstGeom prst="rect">
            <a:avLst/>
          </a:prstGeom>
          <a:noFill/>
        </p:spPr>
        <p:txBody>
          <a:bodyPr wrap="square" rtlCol="0">
            <a:spAutoFit/>
          </a:bodyPr>
          <a:lstStyle/>
          <a:p>
            <a:r>
              <a:rPr lang="en-US" dirty="0" smtClean="0"/>
              <a:t>If you had worked on that file for quite some time, there should be a list of versions that </a:t>
            </a:r>
            <a:r>
              <a:rPr lang="en-US" dirty="0" err="1" smtClean="0"/>
              <a:t>dropbox</a:t>
            </a:r>
            <a:r>
              <a:rPr lang="en-US" dirty="0" smtClean="0"/>
              <a:t> has captured for you over time. Note that whenever you close the file or delete a file, </a:t>
            </a:r>
            <a:r>
              <a:rPr lang="en-US" dirty="0" err="1" smtClean="0"/>
              <a:t>dropbox</a:t>
            </a:r>
            <a:r>
              <a:rPr lang="en-US" dirty="0" smtClean="0"/>
              <a:t> will automatically capture that moment as a version number.</a:t>
            </a:r>
            <a:endParaRPr lang="en-SG" dirty="0"/>
          </a:p>
        </p:txBody>
      </p:sp>
      <p:sp>
        <p:nvSpPr>
          <p:cNvPr id="7" name="TextBox 6"/>
          <p:cNvSpPr txBox="1"/>
          <p:nvPr/>
        </p:nvSpPr>
        <p:spPr>
          <a:xfrm>
            <a:off x="370269" y="3048000"/>
            <a:ext cx="1143000" cy="1754326"/>
          </a:xfrm>
          <a:prstGeom prst="rect">
            <a:avLst/>
          </a:prstGeom>
          <a:noFill/>
        </p:spPr>
        <p:txBody>
          <a:bodyPr wrap="square" rtlCol="0">
            <a:spAutoFit/>
          </a:bodyPr>
          <a:lstStyle/>
          <a:p>
            <a:r>
              <a:rPr lang="en-US" dirty="0" smtClean="0"/>
              <a:t>Click on any of the versions to download the file </a:t>
            </a:r>
            <a:endParaRPr lang="en-SG" dirty="0"/>
          </a:p>
        </p:txBody>
      </p:sp>
      <p:cxnSp>
        <p:nvCxnSpPr>
          <p:cNvPr id="9" name="Straight Arrow Connector 8"/>
          <p:cNvCxnSpPr/>
          <p:nvPr/>
        </p:nvCxnSpPr>
        <p:spPr>
          <a:xfrm>
            <a:off x="941769" y="4802326"/>
            <a:ext cx="734631" cy="1134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0129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Restoring Your Files</a:t>
            </a:r>
            <a:endParaRPr lang="en-SG" dirty="0"/>
          </a:p>
        </p:txBody>
      </p:sp>
      <p:sp>
        <p:nvSpPr>
          <p:cNvPr id="5" name="Rectangle 4"/>
          <p:cNvSpPr/>
          <p:nvPr/>
        </p:nvSpPr>
        <p:spPr>
          <a:xfrm>
            <a:off x="381000" y="1371600"/>
            <a:ext cx="8534400" cy="2677656"/>
          </a:xfrm>
          <a:prstGeom prst="rect">
            <a:avLst/>
          </a:prstGeom>
        </p:spPr>
        <p:txBody>
          <a:bodyPr wrap="square">
            <a:spAutoFit/>
          </a:bodyPr>
          <a:lstStyle/>
          <a:p>
            <a:pPr algn="just"/>
            <a:r>
              <a:rPr lang="en-US" sz="2800" dirty="0"/>
              <a:t>Furthermore, </a:t>
            </a:r>
            <a:r>
              <a:rPr lang="en-US" sz="2800" dirty="0" smtClean="0"/>
              <a:t>to </a:t>
            </a:r>
            <a:r>
              <a:rPr lang="en-US" sz="2800" dirty="0"/>
              <a:t>add onto the view previous feature, </a:t>
            </a:r>
            <a:r>
              <a:rPr lang="en-US" sz="2800" dirty="0" err="1"/>
              <a:t>dropbox</a:t>
            </a:r>
            <a:r>
              <a:rPr lang="en-US" sz="2800" dirty="0"/>
              <a:t> also allows you to change your current file to any of its previous form. This restore feature of </a:t>
            </a:r>
            <a:r>
              <a:rPr lang="en-US" sz="2800" dirty="0" err="1"/>
              <a:t>Dropbox</a:t>
            </a:r>
            <a:r>
              <a:rPr lang="en-US" sz="2800" dirty="0"/>
              <a:t> is one it’s most outstanding features. With it, you will never need to worry about accidentally deleting the wrong files, </a:t>
            </a:r>
            <a:r>
              <a:rPr lang="en-US" sz="2800" dirty="0" smtClean="0"/>
              <a:t>or making </a:t>
            </a:r>
            <a:r>
              <a:rPr lang="en-US" sz="2800" dirty="0"/>
              <a:t>a wrong change to any file.</a:t>
            </a:r>
            <a:endParaRPr lang="en-SG" sz="2800" dirty="0"/>
          </a:p>
        </p:txBody>
      </p:sp>
    </p:spTree>
    <p:extLst>
      <p:ext uri="{BB962C8B-B14F-4D97-AF65-F5344CB8AC3E}">
        <p14:creationId xmlns:p14="http://schemas.microsoft.com/office/powerpoint/2010/main" val="4054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a:t>Restoring Your Files</a:t>
            </a:r>
            <a:endParaRPr lang="en-SG" dirty="0"/>
          </a:p>
        </p:txBody>
      </p:sp>
      <p:pic>
        <p:nvPicPr>
          <p:cNvPr id="4" name="Picture 3"/>
          <p:cNvPicPr/>
          <p:nvPr/>
        </p:nvPicPr>
        <p:blipFill>
          <a:blip r:embed="rId2"/>
          <a:stretch>
            <a:fillRect/>
          </a:stretch>
        </p:blipFill>
        <p:spPr>
          <a:xfrm>
            <a:off x="404812" y="1066800"/>
            <a:ext cx="8334375" cy="4529137"/>
          </a:xfrm>
          <a:prstGeom prst="rect">
            <a:avLst/>
          </a:prstGeom>
        </p:spPr>
      </p:pic>
      <p:sp>
        <p:nvSpPr>
          <p:cNvPr id="5" name="TextBox 4"/>
          <p:cNvSpPr txBox="1"/>
          <p:nvPr/>
        </p:nvSpPr>
        <p:spPr>
          <a:xfrm>
            <a:off x="609600" y="4572000"/>
            <a:ext cx="3200400" cy="646331"/>
          </a:xfrm>
          <a:prstGeom prst="rect">
            <a:avLst/>
          </a:prstGeom>
          <a:noFill/>
        </p:spPr>
        <p:txBody>
          <a:bodyPr wrap="square" rtlCol="0">
            <a:spAutoFit/>
          </a:bodyPr>
          <a:lstStyle/>
          <a:p>
            <a:r>
              <a:rPr lang="en-US" dirty="0" smtClean="0"/>
              <a:t>Select the version you wish to restore into. </a:t>
            </a:r>
            <a:endParaRPr lang="en-SG" dirty="0"/>
          </a:p>
        </p:txBody>
      </p:sp>
      <p:cxnSp>
        <p:nvCxnSpPr>
          <p:cNvPr id="7" name="Straight Arrow Connector 6"/>
          <p:cNvCxnSpPr/>
          <p:nvPr/>
        </p:nvCxnSpPr>
        <p:spPr>
          <a:xfrm flipV="1">
            <a:off x="838200" y="3810000"/>
            <a:ext cx="6096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Oval 7"/>
          <p:cNvSpPr/>
          <p:nvPr/>
        </p:nvSpPr>
        <p:spPr>
          <a:xfrm>
            <a:off x="6388995" y="4572000"/>
            <a:ext cx="7620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330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43000"/>
          </a:xfrm>
        </p:spPr>
        <p:txBody>
          <a:bodyPr/>
          <a:lstStyle/>
          <a:p>
            <a:r>
              <a:rPr lang="en-US" dirty="0" smtClean="0"/>
              <a:t>Why </a:t>
            </a:r>
            <a:r>
              <a:rPr lang="en-US" dirty="0" err="1" smtClean="0"/>
              <a:t>Dropbox</a:t>
            </a:r>
            <a:r>
              <a:rPr lang="en-US" dirty="0" smtClean="0"/>
              <a:t>?</a:t>
            </a:r>
            <a:endParaRPr lang="en-SG" dirty="0"/>
          </a:p>
        </p:txBody>
      </p:sp>
      <p:sp>
        <p:nvSpPr>
          <p:cNvPr id="7" name="TextBox 6"/>
          <p:cNvSpPr txBox="1"/>
          <p:nvPr/>
        </p:nvSpPr>
        <p:spPr>
          <a:xfrm>
            <a:off x="253285" y="2514600"/>
            <a:ext cx="8534400" cy="2646878"/>
          </a:xfrm>
          <a:prstGeom prst="rect">
            <a:avLst/>
          </a:prstGeom>
          <a:noFill/>
        </p:spPr>
        <p:txBody>
          <a:bodyPr wrap="square" rtlCol="0">
            <a:spAutoFit/>
          </a:bodyPr>
          <a:lstStyle/>
          <a:p>
            <a:pPr algn="ctr"/>
            <a:r>
              <a:rPr lang="en-US" sz="2800" dirty="0" smtClean="0"/>
              <a:t>Many features in </a:t>
            </a:r>
            <a:r>
              <a:rPr lang="en-US" sz="2800" dirty="0" err="1" smtClean="0"/>
              <a:t>Dropbox</a:t>
            </a:r>
            <a:r>
              <a:rPr lang="en-US" sz="2800" dirty="0" smtClean="0"/>
              <a:t> is evident in </a:t>
            </a:r>
            <a:r>
              <a:rPr lang="en-US" sz="2800" dirty="0" err="1" smtClean="0"/>
              <a:t>Git</a:t>
            </a:r>
            <a:r>
              <a:rPr lang="en-US" sz="2800" dirty="0" smtClean="0"/>
              <a:t>, therefore understanding </a:t>
            </a:r>
            <a:r>
              <a:rPr lang="en-US" sz="2800" dirty="0" err="1" smtClean="0"/>
              <a:t>Dropbox</a:t>
            </a:r>
            <a:r>
              <a:rPr lang="en-US" sz="2800" dirty="0" smtClean="0"/>
              <a:t> will be a stepping stone towards your learning of </a:t>
            </a:r>
            <a:r>
              <a:rPr lang="en-US" sz="2800" dirty="0" err="1" smtClean="0"/>
              <a:t>Git</a:t>
            </a:r>
            <a:r>
              <a:rPr lang="en-US" dirty="0" smtClean="0"/>
              <a:t>.</a:t>
            </a:r>
          </a:p>
          <a:p>
            <a:endParaRPr lang="en-US" dirty="0"/>
          </a:p>
          <a:p>
            <a:pPr algn="ctr"/>
            <a:r>
              <a:rPr lang="en-US" sz="2800" dirty="0" err="1" smtClean="0"/>
              <a:t>Dropbox</a:t>
            </a:r>
            <a:r>
              <a:rPr lang="en-US" sz="2800" dirty="0" smtClean="0"/>
              <a:t> can also be used hand in hand with </a:t>
            </a:r>
            <a:r>
              <a:rPr lang="en-US" sz="2800" dirty="0" err="1" smtClean="0"/>
              <a:t>Git</a:t>
            </a:r>
            <a:endParaRPr lang="en-US" sz="2800" dirty="0" smtClean="0"/>
          </a:p>
          <a:p>
            <a:endParaRPr lang="en-US" dirty="0" smtClean="0"/>
          </a:p>
          <a:p>
            <a:endParaRPr lang="en-SG" dirty="0"/>
          </a:p>
        </p:txBody>
      </p:sp>
    </p:spTree>
    <p:extLst>
      <p:ext uri="{BB962C8B-B14F-4D97-AF65-F5344CB8AC3E}">
        <p14:creationId xmlns:p14="http://schemas.microsoft.com/office/powerpoint/2010/main" val="28811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Dropbox</a:t>
            </a:r>
            <a:r>
              <a:rPr lang="en-US" dirty="0" smtClean="0"/>
              <a:t>?</a:t>
            </a:r>
            <a:endParaRPr lang="en-SG" dirty="0"/>
          </a:p>
        </p:txBody>
      </p:sp>
      <p:sp>
        <p:nvSpPr>
          <p:cNvPr id="3" name="Content Placeholder 2"/>
          <p:cNvSpPr>
            <a:spLocks noGrp="1"/>
          </p:cNvSpPr>
          <p:nvPr>
            <p:ph idx="1"/>
          </p:nvPr>
        </p:nvSpPr>
        <p:spPr/>
        <p:txBody>
          <a:bodyPr/>
          <a:lstStyle/>
          <a:p>
            <a:pPr marL="0" indent="0">
              <a:buNone/>
            </a:pPr>
            <a:r>
              <a:rPr lang="en-SG" i="1" dirty="0" err="1"/>
              <a:t>Dropbox</a:t>
            </a:r>
            <a:r>
              <a:rPr lang="en-SG" i="1" dirty="0"/>
              <a:t> is a free service that lets you bring all your photos, docs, and videos anywhere. Any file you save to your </a:t>
            </a:r>
            <a:r>
              <a:rPr lang="en-SG" i="1" dirty="0" err="1"/>
              <a:t>Dropbox</a:t>
            </a:r>
            <a:r>
              <a:rPr lang="en-SG" i="1" dirty="0"/>
              <a:t> will also automatically save to all your computers, phones, and even the </a:t>
            </a:r>
            <a:r>
              <a:rPr lang="en-SG" i="1" dirty="0" err="1"/>
              <a:t>Dropbox</a:t>
            </a:r>
            <a:r>
              <a:rPr lang="en-SG" i="1" dirty="0"/>
              <a:t> website. This means that you can start working on your computer at school or the office, and finish on your home computer. Never email yourself a file again!</a:t>
            </a:r>
            <a:r>
              <a:rPr lang="en-US" i="1" dirty="0"/>
              <a:t>  </a:t>
            </a:r>
            <a:r>
              <a:rPr lang="en-US" i="1" dirty="0" smtClean="0"/>
              <a:t>- </a:t>
            </a:r>
            <a:r>
              <a:rPr lang="en-US" i="1" dirty="0" err="1" smtClean="0"/>
              <a:t>Dropbox</a:t>
            </a:r>
            <a:endParaRPr lang="en-SG" dirty="0"/>
          </a:p>
          <a:p>
            <a:endParaRPr lang="en-SG" dirty="0"/>
          </a:p>
        </p:txBody>
      </p:sp>
    </p:spTree>
    <p:extLst>
      <p:ext uri="{BB962C8B-B14F-4D97-AF65-F5344CB8AC3E}">
        <p14:creationId xmlns:p14="http://schemas.microsoft.com/office/powerpoint/2010/main" val="238469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92162"/>
          </a:xfrm>
        </p:spPr>
        <p:txBody>
          <a:bodyPr/>
          <a:lstStyle/>
          <a:p>
            <a:r>
              <a:rPr lang="en-US" dirty="0" smtClean="0"/>
              <a:t>What is </a:t>
            </a:r>
            <a:r>
              <a:rPr lang="en-US" dirty="0" err="1" smtClean="0"/>
              <a:t>Dropbox</a:t>
            </a:r>
            <a:r>
              <a:rPr lang="en-US" dirty="0" smtClean="0"/>
              <a:t>? – Diagrams</a:t>
            </a:r>
            <a:endParaRPr lang="en-SG" dirty="0"/>
          </a:p>
        </p:txBody>
      </p:sp>
      <p:pic>
        <p:nvPicPr>
          <p:cNvPr id="1028" name="Picture 4" descr="http://rastarnasta.files.wordpress.com/2011/04/interne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89654"/>
            <a:ext cx="2350142"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3.gstatic.com/images?q=tbn:ANd9GcRtzj9zvpU2ZnjZmvRS4Vqfj_wy2_RmhWJjkixGqX9ZbscyxA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286" y="1142999"/>
            <a:ext cx="2133600" cy="2133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91010" y="3276600"/>
            <a:ext cx="1434921" cy="369332"/>
          </a:xfrm>
          <a:prstGeom prst="rect">
            <a:avLst/>
          </a:prstGeom>
          <a:noFill/>
        </p:spPr>
        <p:txBody>
          <a:bodyPr wrap="square" rtlCol="0">
            <a:spAutoFit/>
          </a:bodyPr>
          <a:lstStyle/>
          <a:p>
            <a:pPr algn="ctr"/>
            <a:r>
              <a:rPr lang="en-US" dirty="0" smtClean="0"/>
              <a:t>The Internet</a:t>
            </a:r>
            <a:endParaRPr lang="en-SG" dirty="0"/>
          </a:p>
        </p:txBody>
      </p:sp>
      <p:sp>
        <p:nvSpPr>
          <p:cNvPr id="11" name="TextBox 10"/>
          <p:cNvSpPr txBox="1"/>
          <p:nvPr/>
        </p:nvSpPr>
        <p:spPr>
          <a:xfrm>
            <a:off x="6802192" y="3166054"/>
            <a:ext cx="1434921" cy="369332"/>
          </a:xfrm>
          <a:prstGeom prst="rect">
            <a:avLst/>
          </a:prstGeom>
          <a:noFill/>
        </p:spPr>
        <p:txBody>
          <a:bodyPr wrap="square" rtlCol="0">
            <a:spAutoFit/>
          </a:bodyPr>
          <a:lstStyle/>
          <a:p>
            <a:pPr algn="ctr"/>
            <a:r>
              <a:rPr lang="en-US" dirty="0" smtClean="0"/>
              <a:t>Your Laptop</a:t>
            </a:r>
            <a:endParaRPr lang="en-SG" dirty="0"/>
          </a:p>
        </p:txBody>
      </p:sp>
      <p:pic>
        <p:nvPicPr>
          <p:cNvPr id="1032" name="Picture 8" descr="https://twimg0-a.akamaihd.net/profile_images/480262550/b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3105" y="3645932"/>
            <a:ext cx="1371599" cy="137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twimg0-a.akamaihd.net/profile_images/480262550/b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2192" y="3535386"/>
            <a:ext cx="1371599" cy="137159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99783" y="5046508"/>
            <a:ext cx="1434921" cy="369332"/>
          </a:xfrm>
          <a:prstGeom prst="rect">
            <a:avLst/>
          </a:prstGeom>
          <a:noFill/>
        </p:spPr>
        <p:txBody>
          <a:bodyPr wrap="square" rtlCol="0">
            <a:spAutoFit/>
          </a:bodyPr>
          <a:lstStyle/>
          <a:p>
            <a:pPr algn="ctr"/>
            <a:r>
              <a:rPr lang="en-US" dirty="0" err="1" smtClean="0"/>
              <a:t>Dropbox</a:t>
            </a:r>
            <a:endParaRPr lang="en-SG" dirty="0"/>
          </a:p>
        </p:txBody>
      </p:sp>
      <p:sp>
        <p:nvSpPr>
          <p:cNvPr id="17" name="TextBox 16"/>
          <p:cNvSpPr txBox="1"/>
          <p:nvPr/>
        </p:nvSpPr>
        <p:spPr>
          <a:xfrm>
            <a:off x="6802192" y="5061738"/>
            <a:ext cx="1434921" cy="369332"/>
          </a:xfrm>
          <a:prstGeom prst="rect">
            <a:avLst/>
          </a:prstGeom>
          <a:noFill/>
        </p:spPr>
        <p:txBody>
          <a:bodyPr wrap="square" rtlCol="0">
            <a:spAutoFit/>
          </a:bodyPr>
          <a:lstStyle/>
          <a:p>
            <a:pPr algn="ctr"/>
            <a:r>
              <a:rPr lang="en-US" dirty="0" err="1" smtClean="0"/>
              <a:t>Dropbox</a:t>
            </a:r>
            <a:endParaRPr lang="en-SG" dirty="0"/>
          </a:p>
        </p:txBody>
      </p:sp>
      <p:pic>
        <p:nvPicPr>
          <p:cNvPr id="1034" name="Picture 10" descr="http://cdn1.iconfinder.com/data/icons/musthave/256/Refre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851" y="2558739"/>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681416" y="5225808"/>
            <a:ext cx="1841269" cy="369332"/>
          </a:xfrm>
          <a:prstGeom prst="rect">
            <a:avLst/>
          </a:prstGeom>
          <a:noFill/>
        </p:spPr>
        <p:txBody>
          <a:bodyPr wrap="square" rtlCol="0">
            <a:spAutoFit/>
          </a:bodyPr>
          <a:lstStyle/>
          <a:p>
            <a:pPr algn="ctr"/>
            <a:r>
              <a:rPr lang="en-US" dirty="0" smtClean="0"/>
              <a:t>Synchronize</a:t>
            </a:r>
            <a:endParaRPr lang="en-SG" dirty="0"/>
          </a:p>
        </p:txBody>
      </p:sp>
    </p:spTree>
    <p:extLst>
      <p:ext uri="{BB962C8B-B14F-4D97-AF65-F5344CB8AC3E}">
        <p14:creationId xmlns:p14="http://schemas.microsoft.com/office/powerpoint/2010/main" val="232028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 - Explained</a:t>
            </a:r>
            <a:endParaRPr lang="en-SG" dirty="0"/>
          </a:p>
        </p:txBody>
      </p:sp>
      <p:sp>
        <p:nvSpPr>
          <p:cNvPr id="3" name="Content Placeholder 2"/>
          <p:cNvSpPr>
            <a:spLocks noGrp="1"/>
          </p:cNvSpPr>
          <p:nvPr>
            <p:ph idx="1"/>
          </p:nvPr>
        </p:nvSpPr>
        <p:spPr/>
        <p:txBody>
          <a:bodyPr>
            <a:normAutofit/>
          </a:bodyPr>
          <a:lstStyle/>
          <a:p>
            <a:pPr marL="0" indent="0">
              <a:buNone/>
            </a:pPr>
            <a:r>
              <a:rPr lang="en-US" dirty="0" err="1"/>
              <a:t>Dropbox</a:t>
            </a:r>
            <a:r>
              <a:rPr lang="en-US" dirty="0"/>
              <a:t> is basically a storage place where you can keep your files. The </a:t>
            </a:r>
            <a:r>
              <a:rPr lang="en-US" dirty="0" err="1"/>
              <a:t>dropbox</a:t>
            </a:r>
            <a:r>
              <a:rPr lang="en-US" dirty="0"/>
              <a:t> storage will be located in two places, one on the </a:t>
            </a:r>
            <a:r>
              <a:rPr lang="en-US" dirty="0" err="1"/>
              <a:t>dropbox</a:t>
            </a:r>
            <a:r>
              <a:rPr lang="en-US" dirty="0"/>
              <a:t> server on the internet and the other within your local computer. These two storage places will be in sync through the presence of internet connection, which means that any files that you keep within your local computer will be replicated on the </a:t>
            </a:r>
            <a:r>
              <a:rPr lang="en-US" dirty="0" err="1"/>
              <a:t>dropbox</a:t>
            </a:r>
            <a:r>
              <a:rPr lang="en-US" dirty="0"/>
              <a:t> server. </a:t>
            </a:r>
            <a:endParaRPr lang="en-SG" dirty="0"/>
          </a:p>
        </p:txBody>
      </p:sp>
    </p:spTree>
    <p:extLst>
      <p:ext uri="{BB962C8B-B14F-4D97-AF65-F5344CB8AC3E}">
        <p14:creationId xmlns:p14="http://schemas.microsoft.com/office/powerpoint/2010/main" val="34549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err="1" smtClean="0"/>
              <a:t>Dropbox</a:t>
            </a:r>
            <a:endParaRPr lang="en-S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will be learning how to:</a:t>
            </a:r>
          </a:p>
          <a:p>
            <a:r>
              <a:rPr lang="en-US" dirty="0" smtClean="0"/>
              <a:t>Set up your own identity within the </a:t>
            </a:r>
            <a:r>
              <a:rPr lang="en-US" dirty="0" err="1" smtClean="0"/>
              <a:t>Dropbox</a:t>
            </a:r>
            <a:r>
              <a:rPr lang="en-US" dirty="0" smtClean="0"/>
              <a:t> community</a:t>
            </a:r>
          </a:p>
          <a:p>
            <a:r>
              <a:rPr lang="en-US" dirty="0" smtClean="0"/>
              <a:t>Share and collaborate your work or files with others through </a:t>
            </a:r>
            <a:r>
              <a:rPr lang="en-US" dirty="0" err="1" smtClean="0"/>
              <a:t>Dropbox</a:t>
            </a:r>
            <a:r>
              <a:rPr lang="en-US" dirty="0" smtClean="0"/>
              <a:t>.</a:t>
            </a:r>
          </a:p>
          <a:p>
            <a:r>
              <a:rPr lang="en-US" dirty="0" smtClean="0"/>
              <a:t>Track the progress of your files in your </a:t>
            </a:r>
            <a:r>
              <a:rPr lang="en-US" dirty="0" err="1" smtClean="0"/>
              <a:t>Dropbox</a:t>
            </a:r>
            <a:r>
              <a:rPr lang="en-US" dirty="0" smtClean="0"/>
              <a:t> </a:t>
            </a:r>
          </a:p>
          <a:p>
            <a:r>
              <a:rPr lang="en-US" dirty="0" smtClean="0"/>
              <a:t>Restore your files in </a:t>
            </a:r>
            <a:r>
              <a:rPr lang="en-US" dirty="0" err="1" smtClean="0"/>
              <a:t>Dropbox</a:t>
            </a:r>
            <a:r>
              <a:rPr lang="en-US" dirty="0" smtClean="0"/>
              <a:t> to a particular version back in time</a:t>
            </a:r>
          </a:p>
          <a:p>
            <a:endParaRPr lang="en-SG" dirty="0"/>
          </a:p>
        </p:txBody>
      </p:sp>
    </p:spTree>
    <p:extLst>
      <p:ext uri="{BB962C8B-B14F-4D97-AF65-F5344CB8AC3E}">
        <p14:creationId xmlns:p14="http://schemas.microsoft.com/office/powerpoint/2010/main" val="30164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a:t>
            </a:r>
            <a:r>
              <a:rPr lang="en-US" dirty="0"/>
              <a:t>up your </a:t>
            </a:r>
            <a:r>
              <a:rPr lang="en-US" dirty="0" smtClean="0"/>
              <a:t>identity</a:t>
            </a:r>
            <a:r>
              <a:rPr lang="en-US" dirty="0"/>
              <a:t/>
            </a:r>
            <a:br>
              <a:rPr lang="en-US" dirty="0"/>
            </a:br>
            <a:endParaRPr lang="en-SG" dirty="0"/>
          </a:p>
        </p:txBody>
      </p:sp>
      <p:pic>
        <p:nvPicPr>
          <p:cNvPr id="4" name="Picture 3"/>
          <p:cNvPicPr/>
          <p:nvPr/>
        </p:nvPicPr>
        <p:blipFill>
          <a:blip r:embed="rId2"/>
          <a:stretch>
            <a:fillRect/>
          </a:stretch>
        </p:blipFill>
        <p:spPr>
          <a:xfrm>
            <a:off x="4191000" y="1225004"/>
            <a:ext cx="3324860" cy="1827530"/>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stretch>
            <a:fillRect/>
          </a:stretch>
        </p:blipFill>
        <p:spPr>
          <a:xfrm>
            <a:off x="152400" y="3744531"/>
            <a:ext cx="3617595" cy="135128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4"/>
          <a:stretch>
            <a:fillRect/>
          </a:stretch>
        </p:blipFill>
        <p:spPr>
          <a:xfrm>
            <a:off x="5496059" y="3752770"/>
            <a:ext cx="3458210" cy="142303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662153" y="1815603"/>
            <a:ext cx="2133600" cy="646331"/>
          </a:xfrm>
          <a:prstGeom prst="rect">
            <a:avLst/>
          </a:prstGeom>
          <a:noFill/>
        </p:spPr>
        <p:txBody>
          <a:bodyPr wrap="square" rtlCol="0">
            <a:spAutoFit/>
          </a:bodyPr>
          <a:lstStyle/>
          <a:p>
            <a:pPr algn="ctr"/>
            <a:r>
              <a:rPr lang="en-US" dirty="0" smtClean="0"/>
              <a:t>Create your </a:t>
            </a:r>
            <a:r>
              <a:rPr lang="en-US" dirty="0" err="1"/>
              <a:t>D</a:t>
            </a:r>
            <a:r>
              <a:rPr lang="en-US" dirty="0" err="1" smtClean="0"/>
              <a:t>ropbox</a:t>
            </a:r>
            <a:r>
              <a:rPr lang="en-US" dirty="0" smtClean="0"/>
              <a:t> account</a:t>
            </a:r>
            <a:endParaRPr lang="en-SG" dirty="0"/>
          </a:p>
        </p:txBody>
      </p:sp>
      <p:cxnSp>
        <p:nvCxnSpPr>
          <p:cNvPr id="9" name="Straight Arrow Connector 8"/>
          <p:cNvCxnSpPr>
            <a:stCxn id="7" idx="3"/>
          </p:cNvCxnSpPr>
          <p:nvPr/>
        </p:nvCxnSpPr>
        <p:spPr>
          <a:xfrm flipV="1">
            <a:off x="3795753" y="2138768"/>
            <a:ext cx="31904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386884" y="5776173"/>
            <a:ext cx="4495800" cy="646331"/>
          </a:xfrm>
          <a:prstGeom prst="rect">
            <a:avLst/>
          </a:prstGeom>
          <a:noFill/>
        </p:spPr>
        <p:txBody>
          <a:bodyPr wrap="square" rtlCol="0">
            <a:spAutoFit/>
          </a:bodyPr>
          <a:lstStyle/>
          <a:p>
            <a:pPr algn="ctr"/>
            <a:r>
              <a:rPr lang="en-US" dirty="0" smtClean="0"/>
              <a:t>You will have an online storage and a local storage</a:t>
            </a:r>
            <a:endParaRPr lang="en-SG" dirty="0"/>
          </a:p>
        </p:txBody>
      </p:sp>
      <p:cxnSp>
        <p:nvCxnSpPr>
          <p:cNvPr id="12" name="Straight Arrow Connector 11"/>
          <p:cNvCxnSpPr/>
          <p:nvPr/>
        </p:nvCxnSpPr>
        <p:spPr>
          <a:xfrm flipH="1" flipV="1">
            <a:off x="2386884" y="5334000"/>
            <a:ext cx="584916"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5853430" y="5334000"/>
            <a:ext cx="623570" cy="4421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0988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smtClean="0"/>
              <a:t>Collaborate &amp; Share</a:t>
            </a:r>
            <a:endParaRPr lang="en-SG" dirty="0"/>
          </a:p>
        </p:txBody>
      </p:sp>
      <p:pic>
        <p:nvPicPr>
          <p:cNvPr id="4" name="Picture 3"/>
          <p:cNvPicPr/>
          <p:nvPr/>
        </p:nvPicPr>
        <p:blipFill>
          <a:blip r:embed="rId2"/>
          <a:stretch>
            <a:fillRect/>
          </a:stretch>
        </p:blipFill>
        <p:spPr>
          <a:xfrm>
            <a:off x="381000" y="2362200"/>
            <a:ext cx="8382000" cy="27432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19201" y="1219200"/>
            <a:ext cx="3352799" cy="923330"/>
          </a:xfrm>
          <a:prstGeom prst="rect">
            <a:avLst/>
          </a:prstGeom>
          <a:noFill/>
        </p:spPr>
        <p:txBody>
          <a:bodyPr vert="horz" wrap="square" rtlCol="0">
            <a:spAutoFit/>
          </a:bodyPr>
          <a:lstStyle/>
          <a:p>
            <a:r>
              <a:rPr lang="en-US" dirty="0" smtClean="0"/>
              <a:t>The owner of the shared folder will initiate a share invitation through the share feature</a:t>
            </a:r>
            <a:endParaRPr lang="en-SG" dirty="0"/>
          </a:p>
        </p:txBody>
      </p:sp>
      <p:cxnSp>
        <p:nvCxnSpPr>
          <p:cNvPr id="7" name="Straight Arrow Connector 6"/>
          <p:cNvCxnSpPr>
            <a:stCxn id="5" idx="3"/>
          </p:cNvCxnSpPr>
          <p:nvPr/>
        </p:nvCxnSpPr>
        <p:spPr>
          <a:xfrm>
            <a:off x="4572000" y="1680865"/>
            <a:ext cx="1600200" cy="1062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172200" y="27432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685800" y="5562600"/>
            <a:ext cx="7696200" cy="646331"/>
          </a:xfrm>
          <a:prstGeom prst="rect">
            <a:avLst/>
          </a:prstGeom>
          <a:noFill/>
        </p:spPr>
        <p:txBody>
          <a:bodyPr wrap="square" rtlCol="0">
            <a:spAutoFit/>
          </a:bodyPr>
          <a:lstStyle/>
          <a:p>
            <a:r>
              <a:rPr lang="en-US" dirty="0" smtClean="0"/>
              <a:t>Upon using the share feature, you will be prompted to fill in your counterparty’s particulars as well as indicate the folder that he wish to share. </a:t>
            </a:r>
            <a:endParaRPr lang="en-SG" dirty="0"/>
          </a:p>
        </p:txBody>
      </p:sp>
    </p:spTree>
    <p:extLst>
      <p:ext uri="{BB962C8B-B14F-4D97-AF65-F5344CB8AC3E}">
        <p14:creationId xmlns:p14="http://schemas.microsoft.com/office/powerpoint/2010/main" val="1574320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53" y="76200"/>
            <a:ext cx="8229600" cy="1143000"/>
          </a:xfrm>
        </p:spPr>
        <p:txBody>
          <a:bodyPr/>
          <a:lstStyle/>
          <a:p>
            <a:r>
              <a:rPr lang="en-US" dirty="0"/>
              <a:t>Collaborate &amp; Share</a:t>
            </a:r>
            <a:endParaRPr lang="en-SG" dirty="0"/>
          </a:p>
        </p:txBody>
      </p:sp>
      <p:pic>
        <p:nvPicPr>
          <p:cNvPr id="4" name="Picture 3"/>
          <p:cNvPicPr/>
          <p:nvPr/>
        </p:nvPicPr>
        <p:blipFill>
          <a:blip r:embed="rId2"/>
          <a:stretch>
            <a:fillRect/>
          </a:stretch>
        </p:blipFill>
        <p:spPr>
          <a:xfrm>
            <a:off x="304800" y="2011492"/>
            <a:ext cx="8382000" cy="370350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895600" y="1143000"/>
            <a:ext cx="2819400" cy="646331"/>
          </a:xfrm>
          <a:prstGeom prst="rect">
            <a:avLst/>
          </a:prstGeom>
          <a:noFill/>
        </p:spPr>
        <p:txBody>
          <a:bodyPr wrap="square" rtlCol="0">
            <a:spAutoFit/>
          </a:bodyPr>
          <a:lstStyle/>
          <a:p>
            <a:r>
              <a:rPr lang="en-US" dirty="0" smtClean="0"/>
              <a:t>The receiver of the share invitation will be notified.</a:t>
            </a:r>
            <a:endParaRPr lang="en-SG" dirty="0"/>
          </a:p>
        </p:txBody>
      </p:sp>
      <p:cxnSp>
        <p:nvCxnSpPr>
          <p:cNvPr id="7" name="Straight Arrow Connector 6"/>
          <p:cNvCxnSpPr/>
          <p:nvPr/>
        </p:nvCxnSpPr>
        <p:spPr>
          <a:xfrm flipH="1">
            <a:off x="1676400" y="1905000"/>
            <a:ext cx="1371600" cy="1447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7054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658</Words>
  <Application>Microsoft Office PowerPoint</Application>
  <PresentationFormat>On-screen Show (4:3)</PresentationFormat>
  <Paragraphs>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Learning Git through Dropbox</vt:lpstr>
      <vt:lpstr>Why Dropbox?</vt:lpstr>
      <vt:lpstr>What is Dropbox?</vt:lpstr>
      <vt:lpstr>What is Dropbox? – Diagrams</vt:lpstr>
      <vt:lpstr>Diagrams - Explained</vt:lpstr>
      <vt:lpstr>Learning Dropbox</vt:lpstr>
      <vt:lpstr>Setting up your identity </vt:lpstr>
      <vt:lpstr>Collaborate &amp; Share</vt:lpstr>
      <vt:lpstr>Collaborate &amp; Share</vt:lpstr>
      <vt:lpstr>Collaborate &amp; Share</vt:lpstr>
      <vt:lpstr>Tracking progress of your work</vt:lpstr>
      <vt:lpstr>Tracking progress of your work</vt:lpstr>
      <vt:lpstr>Tracking progress of your work</vt:lpstr>
      <vt:lpstr>Restoring Your Files</vt:lpstr>
      <vt:lpstr>Restoring Your 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Git through Dropbox</dc:title>
  <dc:creator>Yan</dc:creator>
  <cp:lastModifiedBy>Yan</cp:lastModifiedBy>
  <cp:revision>13</cp:revision>
  <dcterms:created xsi:type="dcterms:W3CDTF">2013-03-28T06:54:33Z</dcterms:created>
  <dcterms:modified xsi:type="dcterms:W3CDTF">2013-03-31T16:43:41Z</dcterms:modified>
</cp:coreProperties>
</file>