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1" r:id="rId6"/>
    <p:sldId id="262" r:id="rId7"/>
    <p:sldId id="259" r:id="rId8"/>
    <p:sldId id="263" r:id="rId9"/>
    <p:sldId id="264" r:id="rId10"/>
    <p:sldId id="265" r:id="rId11"/>
    <p:sldId id="266" r:id="rId12"/>
    <p:sldId id="267" r:id="rId13"/>
    <p:sldId id="268" r:id="rId14"/>
    <p:sldId id="269" r:id="rId15"/>
    <p:sldId id="270" r:id="rId16"/>
    <p:sldId id="271" r:id="rId17"/>
    <p:sldId id="272"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4" d="100"/>
          <a:sy n="74" d="100"/>
        </p:scale>
        <p:origin x="-1266"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SG"/>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SG"/>
          </a:p>
        </p:txBody>
      </p:sp>
      <p:sp>
        <p:nvSpPr>
          <p:cNvPr id="4" name="Date Placeholder 3"/>
          <p:cNvSpPr>
            <a:spLocks noGrp="1"/>
          </p:cNvSpPr>
          <p:nvPr>
            <p:ph type="dt" sz="half" idx="10"/>
          </p:nvPr>
        </p:nvSpPr>
        <p:spPr/>
        <p:txBody>
          <a:bodyPr/>
          <a:lstStyle/>
          <a:p>
            <a:fld id="{1BCF7699-C273-404B-8C89-4BD3CD58A2E7}" type="datetimeFigureOut">
              <a:rPr lang="en-SG" smtClean="0"/>
              <a:t>8/4/2013</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F62236CD-22B7-48F1-A888-709C95F4C52F}" type="slidenum">
              <a:rPr lang="en-SG" smtClean="0"/>
              <a:t>‹#›</a:t>
            </a:fld>
            <a:endParaRPr lang="en-SG"/>
          </a:p>
        </p:txBody>
      </p:sp>
    </p:spTree>
    <p:extLst>
      <p:ext uri="{BB962C8B-B14F-4D97-AF65-F5344CB8AC3E}">
        <p14:creationId xmlns:p14="http://schemas.microsoft.com/office/powerpoint/2010/main" val="15434661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Date Placeholder 3"/>
          <p:cNvSpPr>
            <a:spLocks noGrp="1"/>
          </p:cNvSpPr>
          <p:nvPr>
            <p:ph type="dt" sz="half" idx="10"/>
          </p:nvPr>
        </p:nvSpPr>
        <p:spPr/>
        <p:txBody>
          <a:bodyPr/>
          <a:lstStyle/>
          <a:p>
            <a:fld id="{1BCF7699-C273-404B-8C89-4BD3CD58A2E7}" type="datetimeFigureOut">
              <a:rPr lang="en-SG" smtClean="0"/>
              <a:t>8/4/2013</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F62236CD-22B7-48F1-A888-709C95F4C52F}" type="slidenum">
              <a:rPr lang="en-SG" smtClean="0"/>
              <a:t>‹#›</a:t>
            </a:fld>
            <a:endParaRPr lang="en-SG"/>
          </a:p>
        </p:txBody>
      </p:sp>
    </p:spTree>
    <p:extLst>
      <p:ext uri="{BB962C8B-B14F-4D97-AF65-F5344CB8AC3E}">
        <p14:creationId xmlns:p14="http://schemas.microsoft.com/office/powerpoint/2010/main" val="7819180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SG"/>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Date Placeholder 3"/>
          <p:cNvSpPr>
            <a:spLocks noGrp="1"/>
          </p:cNvSpPr>
          <p:nvPr>
            <p:ph type="dt" sz="half" idx="10"/>
          </p:nvPr>
        </p:nvSpPr>
        <p:spPr/>
        <p:txBody>
          <a:bodyPr/>
          <a:lstStyle/>
          <a:p>
            <a:fld id="{1BCF7699-C273-404B-8C89-4BD3CD58A2E7}" type="datetimeFigureOut">
              <a:rPr lang="en-SG" smtClean="0"/>
              <a:t>8/4/2013</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F62236CD-22B7-48F1-A888-709C95F4C52F}" type="slidenum">
              <a:rPr lang="en-SG" smtClean="0"/>
              <a:t>‹#›</a:t>
            </a:fld>
            <a:endParaRPr lang="en-SG"/>
          </a:p>
        </p:txBody>
      </p:sp>
    </p:spTree>
    <p:extLst>
      <p:ext uri="{BB962C8B-B14F-4D97-AF65-F5344CB8AC3E}">
        <p14:creationId xmlns:p14="http://schemas.microsoft.com/office/powerpoint/2010/main" val="29508427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Date Placeholder 3"/>
          <p:cNvSpPr>
            <a:spLocks noGrp="1"/>
          </p:cNvSpPr>
          <p:nvPr>
            <p:ph type="dt" sz="half" idx="10"/>
          </p:nvPr>
        </p:nvSpPr>
        <p:spPr/>
        <p:txBody>
          <a:bodyPr/>
          <a:lstStyle/>
          <a:p>
            <a:fld id="{1BCF7699-C273-404B-8C89-4BD3CD58A2E7}" type="datetimeFigureOut">
              <a:rPr lang="en-SG" smtClean="0"/>
              <a:t>8/4/2013</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F62236CD-22B7-48F1-A888-709C95F4C52F}" type="slidenum">
              <a:rPr lang="en-SG" smtClean="0"/>
              <a:t>‹#›</a:t>
            </a:fld>
            <a:endParaRPr lang="en-SG"/>
          </a:p>
        </p:txBody>
      </p:sp>
    </p:spTree>
    <p:extLst>
      <p:ext uri="{BB962C8B-B14F-4D97-AF65-F5344CB8AC3E}">
        <p14:creationId xmlns:p14="http://schemas.microsoft.com/office/powerpoint/2010/main" val="15728893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SG"/>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BCF7699-C273-404B-8C89-4BD3CD58A2E7}" type="datetimeFigureOut">
              <a:rPr lang="en-SG" smtClean="0"/>
              <a:t>8/4/2013</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F62236CD-22B7-48F1-A888-709C95F4C52F}" type="slidenum">
              <a:rPr lang="en-SG" smtClean="0"/>
              <a:t>‹#›</a:t>
            </a:fld>
            <a:endParaRPr lang="en-SG"/>
          </a:p>
        </p:txBody>
      </p:sp>
    </p:spTree>
    <p:extLst>
      <p:ext uri="{BB962C8B-B14F-4D97-AF65-F5344CB8AC3E}">
        <p14:creationId xmlns:p14="http://schemas.microsoft.com/office/powerpoint/2010/main" val="30063074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5" name="Date Placeholder 4"/>
          <p:cNvSpPr>
            <a:spLocks noGrp="1"/>
          </p:cNvSpPr>
          <p:nvPr>
            <p:ph type="dt" sz="half" idx="10"/>
          </p:nvPr>
        </p:nvSpPr>
        <p:spPr/>
        <p:txBody>
          <a:bodyPr/>
          <a:lstStyle/>
          <a:p>
            <a:fld id="{1BCF7699-C273-404B-8C89-4BD3CD58A2E7}" type="datetimeFigureOut">
              <a:rPr lang="en-SG" smtClean="0"/>
              <a:t>8/4/2013</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F62236CD-22B7-48F1-A888-709C95F4C52F}" type="slidenum">
              <a:rPr lang="en-SG" smtClean="0"/>
              <a:t>‹#›</a:t>
            </a:fld>
            <a:endParaRPr lang="en-SG"/>
          </a:p>
        </p:txBody>
      </p:sp>
    </p:spTree>
    <p:extLst>
      <p:ext uri="{BB962C8B-B14F-4D97-AF65-F5344CB8AC3E}">
        <p14:creationId xmlns:p14="http://schemas.microsoft.com/office/powerpoint/2010/main" val="30485861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SG"/>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7" name="Date Placeholder 6"/>
          <p:cNvSpPr>
            <a:spLocks noGrp="1"/>
          </p:cNvSpPr>
          <p:nvPr>
            <p:ph type="dt" sz="half" idx="10"/>
          </p:nvPr>
        </p:nvSpPr>
        <p:spPr/>
        <p:txBody>
          <a:bodyPr/>
          <a:lstStyle/>
          <a:p>
            <a:fld id="{1BCF7699-C273-404B-8C89-4BD3CD58A2E7}" type="datetimeFigureOut">
              <a:rPr lang="en-SG" smtClean="0"/>
              <a:t>8/4/2013</a:t>
            </a:fld>
            <a:endParaRPr lang="en-SG"/>
          </a:p>
        </p:txBody>
      </p:sp>
      <p:sp>
        <p:nvSpPr>
          <p:cNvPr id="8" name="Footer Placeholder 7"/>
          <p:cNvSpPr>
            <a:spLocks noGrp="1"/>
          </p:cNvSpPr>
          <p:nvPr>
            <p:ph type="ftr" sz="quarter" idx="11"/>
          </p:nvPr>
        </p:nvSpPr>
        <p:spPr/>
        <p:txBody>
          <a:bodyPr/>
          <a:lstStyle/>
          <a:p>
            <a:endParaRPr lang="en-SG"/>
          </a:p>
        </p:txBody>
      </p:sp>
      <p:sp>
        <p:nvSpPr>
          <p:cNvPr id="9" name="Slide Number Placeholder 8"/>
          <p:cNvSpPr>
            <a:spLocks noGrp="1"/>
          </p:cNvSpPr>
          <p:nvPr>
            <p:ph type="sldNum" sz="quarter" idx="12"/>
          </p:nvPr>
        </p:nvSpPr>
        <p:spPr/>
        <p:txBody>
          <a:bodyPr/>
          <a:lstStyle/>
          <a:p>
            <a:fld id="{F62236CD-22B7-48F1-A888-709C95F4C52F}" type="slidenum">
              <a:rPr lang="en-SG" smtClean="0"/>
              <a:t>‹#›</a:t>
            </a:fld>
            <a:endParaRPr lang="en-SG"/>
          </a:p>
        </p:txBody>
      </p:sp>
    </p:spTree>
    <p:extLst>
      <p:ext uri="{BB962C8B-B14F-4D97-AF65-F5344CB8AC3E}">
        <p14:creationId xmlns:p14="http://schemas.microsoft.com/office/powerpoint/2010/main" val="14261935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Date Placeholder 2"/>
          <p:cNvSpPr>
            <a:spLocks noGrp="1"/>
          </p:cNvSpPr>
          <p:nvPr>
            <p:ph type="dt" sz="half" idx="10"/>
          </p:nvPr>
        </p:nvSpPr>
        <p:spPr/>
        <p:txBody>
          <a:bodyPr/>
          <a:lstStyle/>
          <a:p>
            <a:fld id="{1BCF7699-C273-404B-8C89-4BD3CD58A2E7}" type="datetimeFigureOut">
              <a:rPr lang="en-SG" smtClean="0"/>
              <a:t>8/4/2013</a:t>
            </a:fld>
            <a:endParaRPr lang="en-SG"/>
          </a:p>
        </p:txBody>
      </p:sp>
      <p:sp>
        <p:nvSpPr>
          <p:cNvPr id="4" name="Footer Placeholder 3"/>
          <p:cNvSpPr>
            <a:spLocks noGrp="1"/>
          </p:cNvSpPr>
          <p:nvPr>
            <p:ph type="ftr" sz="quarter" idx="11"/>
          </p:nvPr>
        </p:nvSpPr>
        <p:spPr/>
        <p:txBody>
          <a:bodyPr/>
          <a:lstStyle/>
          <a:p>
            <a:endParaRPr lang="en-SG"/>
          </a:p>
        </p:txBody>
      </p:sp>
      <p:sp>
        <p:nvSpPr>
          <p:cNvPr id="5" name="Slide Number Placeholder 4"/>
          <p:cNvSpPr>
            <a:spLocks noGrp="1"/>
          </p:cNvSpPr>
          <p:nvPr>
            <p:ph type="sldNum" sz="quarter" idx="12"/>
          </p:nvPr>
        </p:nvSpPr>
        <p:spPr/>
        <p:txBody>
          <a:bodyPr/>
          <a:lstStyle/>
          <a:p>
            <a:fld id="{F62236CD-22B7-48F1-A888-709C95F4C52F}" type="slidenum">
              <a:rPr lang="en-SG" smtClean="0"/>
              <a:t>‹#›</a:t>
            </a:fld>
            <a:endParaRPr lang="en-SG"/>
          </a:p>
        </p:txBody>
      </p:sp>
    </p:spTree>
    <p:extLst>
      <p:ext uri="{BB962C8B-B14F-4D97-AF65-F5344CB8AC3E}">
        <p14:creationId xmlns:p14="http://schemas.microsoft.com/office/powerpoint/2010/main" val="14390226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BCF7699-C273-404B-8C89-4BD3CD58A2E7}" type="datetimeFigureOut">
              <a:rPr lang="en-SG" smtClean="0"/>
              <a:t>8/4/2013</a:t>
            </a:fld>
            <a:endParaRPr lang="en-SG"/>
          </a:p>
        </p:txBody>
      </p:sp>
      <p:sp>
        <p:nvSpPr>
          <p:cNvPr id="3" name="Footer Placeholder 2"/>
          <p:cNvSpPr>
            <a:spLocks noGrp="1"/>
          </p:cNvSpPr>
          <p:nvPr>
            <p:ph type="ftr" sz="quarter" idx="11"/>
          </p:nvPr>
        </p:nvSpPr>
        <p:spPr/>
        <p:txBody>
          <a:bodyPr/>
          <a:lstStyle/>
          <a:p>
            <a:endParaRPr lang="en-SG"/>
          </a:p>
        </p:txBody>
      </p:sp>
      <p:sp>
        <p:nvSpPr>
          <p:cNvPr id="4" name="Slide Number Placeholder 3"/>
          <p:cNvSpPr>
            <a:spLocks noGrp="1"/>
          </p:cNvSpPr>
          <p:nvPr>
            <p:ph type="sldNum" sz="quarter" idx="12"/>
          </p:nvPr>
        </p:nvSpPr>
        <p:spPr/>
        <p:txBody>
          <a:bodyPr/>
          <a:lstStyle/>
          <a:p>
            <a:fld id="{F62236CD-22B7-48F1-A888-709C95F4C52F}" type="slidenum">
              <a:rPr lang="en-SG" smtClean="0"/>
              <a:t>‹#›</a:t>
            </a:fld>
            <a:endParaRPr lang="en-SG"/>
          </a:p>
        </p:txBody>
      </p:sp>
    </p:spTree>
    <p:extLst>
      <p:ext uri="{BB962C8B-B14F-4D97-AF65-F5344CB8AC3E}">
        <p14:creationId xmlns:p14="http://schemas.microsoft.com/office/powerpoint/2010/main" val="10291961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SG"/>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BCF7699-C273-404B-8C89-4BD3CD58A2E7}" type="datetimeFigureOut">
              <a:rPr lang="en-SG" smtClean="0"/>
              <a:t>8/4/2013</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F62236CD-22B7-48F1-A888-709C95F4C52F}" type="slidenum">
              <a:rPr lang="en-SG" smtClean="0"/>
              <a:t>‹#›</a:t>
            </a:fld>
            <a:endParaRPr lang="en-SG"/>
          </a:p>
        </p:txBody>
      </p:sp>
    </p:spTree>
    <p:extLst>
      <p:ext uri="{BB962C8B-B14F-4D97-AF65-F5344CB8AC3E}">
        <p14:creationId xmlns:p14="http://schemas.microsoft.com/office/powerpoint/2010/main" val="31490329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SG"/>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BCF7699-C273-404B-8C89-4BD3CD58A2E7}" type="datetimeFigureOut">
              <a:rPr lang="en-SG" smtClean="0"/>
              <a:t>8/4/2013</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F62236CD-22B7-48F1-A888-709C95F4C52F}" type="slidenum">
              <a:rPr lang="en-SG" smtClean="0"/>
              <a:t>‹#›</a:t>
            </a:fld>
            <a:endParaRPr lang="en-SG"/>
          </a:p>
        </p:txBody>
      </p:sp>
    </p:spTree>
    <p:extLst>
      <p:ext uri="{BB962C8B-B14F-4D97-AF65-F5344CB8AC3E}">
        <p14:creationId xmlns:p14="http://schemas.microsoft.com/office/powerpoint/2010/main" val="12770028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SG"/>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BCF7699-C273-404B-8C89-4BD3CD58A2E7}" type="datetimeFigureOut">
              <a:rPr lang="en-SG" smtClean="0"/>
              <a:t>8/4/2013</a:t>
            </a:fld>
            <a:endParaRPr lang="en-SG"/>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62236CD-22B7-48F1-A888-709C95F4C52F}" type="slidenum">
              <a:rPr lang="en-SG" smtClean="0"/>
              <a:t>‹#›</a:t>
            </a:fld>
            <a:endParaRPr lang="en-SG"/>
          </a:p>
        </p:txBody>
      </p:sp>
    </p:spTree>
    <p:extLst>
      <p:ext uri="{BB962C8B-B14F-4D97-AF65-F5344CB8AC3E}">
        <p14:creationId xmlns:p14="http://schemas.microsoft.com/office/powerpoint/2010/main" val="22224366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Git</a:t>
            </a:r>
            <a:r>
              <a:rPr lang="en-US" dirty="0" smtClean="0"/>
              <a:t> Merge on the </a:t>
            </a:r>
            <a:r>
              <a:rPr lang="en-US" dirty="0" err="1" smtClean="0"/>
              <a:t>Git</a:t>
            </a:r>
            <a:r>
              <a:rPr lang="en-US" dirty="0" smtClean="0"/>
              <a:t> Bash Console</a:t>
            </a:r>
            <a:endParaRPr lang="en-SG" dirty="0"/>
          </a:p>
        </p:txBody>
      </p:sp>
    </p:spTree>
    <p:extLst>
      <p:ext uri="{BB962C8B-B14F-4D97-AF65-F5344CB8AC3E}">
        <p14:creationId xmlns:p14="http://schemas.microsoft.com/office/powerpoint/2010/main" val="41789342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533400" y="0"/>
            <a:ext cx="8229600" cy="1143000"/>
          </a:xfrm>
          <a:prstGeom prst="rect">
            <a:avLst/>
          </a:prstGeom>
        </p:spPr>
        <p:txBody>
          <a:bodyPr vert="horz" lIns="91440" tIns="45720" rIns="91440" bIns="45720" rtlCol="0" anchor="ctr">
            <a:normAutofit fontScale="9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t>1</a:t>
            </a:r>
            <a:r>
              <a:rPr lang="en-US" dirty="0" smtClean="0"/>
              <a:t>. </a:t>
            </a:r>
            <a:r>
              <a:rPr lang="en-US" dirty="0" smtClean="0"/>
              <a:t>Merge </a:t>
            </a:r>
            <a:r>
              <a:rPr lang="en-US" dirty="0" smtClean="0"/>
              <a:t>Conflicts</a:t>
            </a:r>
            <a:br>
              <a:rPr lang="en-US" dirty="0" smtClean="0"/>
            </a:br>
            <a:r>
              <a:rPr lang="en-US" dirty="0" smtClean="0"/>
              <a:t>(</a:t>
            </a:r>
            <a:r>
              <a:rPr lang="en-US" dirty="0" err="1" smtClean="0"/>
              <a:t>Git</a:t>
            </a:r>
            <a:r>
              <a:rPr lang="en-US" dirty="0" smtClean="0"/>
              <a:t> Bash Console)</a:t>
            </a:r>
            <a:endParaRPr lang="en-SG"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7447" y="1295400"/>
            <a:ext cx="6448425" cy="1333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533400" y="2796996"/>
            <a:ext cx="8229600" cy="369332"/>
          </a:xfrm>
          <a:prstGeom prst="rect">
            <a:avLst/>
          </a:prstGeom>
          <a:noFill/>
        </p:spPr>
        <p:txBody>
          <a:bodyPr wrap="square" rtlCol="0">
            <a:spAutoFit/>
          </a:bodyPr>
          <a:lstStyle/>
          <a:p>
            <a:r>
              <a:rPr lang="en-US" dirty="0" smtClean="0"/>
              <a:t>After </a:t>
            </a:r>
            <a:r>
              <a:rPr lang="en-US" dirty="0" smtClean="0"/>
              <a:t>making 1 more commit to branch B, I will merge it back with master. </a:t>
            </a:r>
            <a:endParaRPr lang="en-SG" dirty="0"/>
          </a:p>
        </p:txBody>
      </p:sp>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28470" y="3506810"/>
            <a:ext cx="6448425" cy="213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533400" y="5791200"/>
            <a:ext cx="8229600" cy="923330"/>
          </a:xfrm>
          <a:prstGeom prst="rect">
            <a:avLst/>
          </a:prstGeom>
          <a:noFill/>
        </p:spPr>
        <p:txBody>
          <a:bodyPr wrap="square" rtlCol="0">
            <a:spAutoFit/>
          </a:bodyPr>
          <a:lstStyle/>
          <a:p>
            <a:r>
              <a:rPr lang="en-US" dirty="0" smtClean="0"/>
              <a:t>I got a merge error and this is because there are different changes in the same part of the same file in both branches. But don’t worry, I just need to access the file and resolve the conflicts and recommit.</a:t>
            </a:r>
            <a:endParaRPr lang="en-SG" dirty="0"/>
          </a:p>
        </p:txBody>
      </p:sp>
    </p:spTree>
    <p:extLst>
      <p:ext uri="{BB962C8B-B14F-4D97-AF65-F5344CB8AC3E}">
        <p14:creationId xmlns:p14="http://schemas.microsoft.com/office/powerpoint/2010/main" val="20421394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533400" y="0"/>
            <a:ext cx="8229600" cy="1143000"/>
          </a:xfrm>
          <a:prstGeom prst="rect">
            <a:avLst/>
          </a:prstGeom>
        </p:spPr>
        <p:txBody>
          <a:bodyPr vert="horz" lIns="91440" tIns="45720" rIns="91440" bIns="45720" rtlCol="0" anchor="ctr">
            <a:normAutofit fontScale="9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t>Resolving Conflicts</a:t>
            </a:r>
            <a:br>
              <a:rPr lang="en-US" dirty="0" smtClean="0"/>
            </a:br>
            <a:r>
              <a:rPr lang="en-US" dirty="0" smtClean="0"/>
              <a:t>(</a:t>
            </a:r>
            <a:r>
              <a:rPr lang="en-US" dirty="0" err="1" smtClean="0"/>
              <a:t>Git</a:t>
            </a:r>
            <a:r>
              <a:rPr lang="en-US" dirty="0" smtClean="0"/>
              <a:t> Bash Console)</a:t>
            </a:r>
            <a:endParaRPr lang="en-SG" dirty="0"/>
          </a:p>
        </p:txBody>
      </p:sp>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2571929"/>
            <a:ext cx="8610600" cy="39050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523741" y="1371600"/>
            <a:ext cx="8077200" cy="1200329"/>
          </a:xfrm>
          <a:prstGeom prst="rect">
            <a:avLst/>
          </a:prstGeom>
          <a:noFill/>
        </p:spPr>
        <p:txBody>
          <a:bodyPr wrap="square" rtlCol="0">
            <a:spAutoFit/>
          </a:bodyPr>
          <a:lstStyle/>
          <a:p>
            <a:r>
              <a:rPr lang="en-US" dirty="0" smtClean="0"/>
              <a:t>This is what you should see within the text file if there is a merge conflict. I am not sure about other type of files but for source code files, </a:t>
            </a:r>
            <a:r>
              <a:rPr lang="en-US" dirty="0" err="1"/>
              <a:t>G</a:t>
            </a:r>
            <a:r>
              <a:rPr lang="en-US" dirty="0" err="1" smtClean="0"/>
              <a:t>it</a:t>
            </a:r>
            <a:r>
              <a:rPr lang="en-US" dirty="0" smtClean="0"/>
              <a:t> will have marked the areas in the file where there is a conflict similar to what you are seeing in the text file below. </a:t>
            </a:r>
            <a:endParaRPr lang="en-SG" dirty="0"/>
          </a:p>
        </p:txBody>
      </p:sp>
      <p:cxnSp>
        <p:nvCxnSpPr>
          <p:cNvPr id="8" name="Straight Arrow Connector 7"/>
          <p:cNvCxnSpPr/>
          <p:nvPr/>
        </p:nvCxnSpPr>
        <p:spPr>
          <a:xfrm flipH="1" flipV="1">
            <a:off x="1143000" y="4648200"/>
            <a:ext cx="2971800" cy="1524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0" name="TextBox 9"/>
          <p:cNvSpPr txBox="1"/>
          <p:nvPr/>
        </p:nvSpPr>
        <p:spPr>
          <a:xfrm>
            <a:off x="4350913" y="4038600"/>
            <a:ext cx="3657600" cy="1754326"/>
          </a:xfrm>
          <a:prstGeom prst="rect">
            <a:avLst/>
          </a:prstGeom>
          <a:noFill/>
        </p:spPr>
        <p:txBody>
          <a:bodyPr wrap="square" rtlCol="0">
            <a:spAutoFit/>
          </a:bodyPr>
          <a:lstStyle/>
          <a:p>
            <a:r>
              <a:rPr lang="en-US" dirty="0" smtClean="0"/>
              <a:t>This is the divider, the section above represents the changes in your HEAD commit (in this case the master branch commit) while the section below represents the changes in your branch B.</a:t>
            </a:r>
            <a:endParaRPr lang="en-SG" dirty="0"/>
          </a:p>
        </p:txBody>
      </p:sp>
    </p:spTree>
    <p:extLst>
      <p:ext uri="{BB962C8B-B14F-4D97-AF65-F5344CB8AC3E}">
        <p14:creationId xmlns:p14="http://schemas.microsoft.com/office/powerpoint/2010/main" val="21425765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533400" y="0"/>
            <a:ext cx="8229600" cy="1143000"/>
          </a:xfrm>
          <a:prstGeom prst="rect">
            <a:avLst/>
          </a:prstGeom>
        </p:spPr>
        <p:txBody>
          <a:bodyPr vert="horz" lIns="91440" tIns="45720" rIns="91440" bIns="45720" rtlCol="0" anchor="ctr">
            <a:normAutofit fontScale="9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t>Resolving Conflicts</a:t>
            </a:r>
            <a:br>
              <a:rPr lang="en-US" dirty="0" smtClean="0"/>
            </a:br>
            <a:r>
              <a:rPr lang="en-US" dirty="0" smtClean="0"/>
              <a:t>(</a:t>
            </a:r>
            <a:r>
              <a:rPr lang="en-US" dirty="0" err="1" smtClean="0"/>
              <a:t>Git</a:t>
            </a:r>
            <a:r>
              <a:rPr lang="en-US" dirty="0" smtClean="0"/>
              <a:t> Bash Console)</a:t>
            </a:r>
            <a:endParaRPr lang="en-SG"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0369" y="1374819"/>
            <a:ext cx="6677025" cy="3197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548425" y="5105400"/>
            <a:ext cx="8229600" cy="923330"/>
          </a:xfrm>
          <a:prstGeom prst="rect">
            <a:avLst/>
          </a:prstGeom>
          <a:noFill/>
        </p:spPr>
        <p:txBody>
          <a:bodyPr wrap="square" rtlCol="0">
            <a:spAutoFit/>
          </a:bodyPr>
          <a:lstStyle/>
          <a:p>
            <a:r>
              <a:rPr lang="en-US" dirty="0" smtClean="0"/>
              <a:t>To resolve the conflict, I will remove all the contents within the file and type in the contents which I want in the merged file manually. </a:t>
            </a:r>
            <a:r>
              <a:rPr lang="en-US" dirty="0" err="1" smtClean="0"/>
              <a:t>Git</a:t>
            </a:r>
            <a:r>
              <a:rPr lang="en-US" dirty="0" smtClean="0"/>
              <a:t> will detect this change as a modified file and you will need to create a new commit for this change.</a:t>
            </a:r>
            <a:endParaRPr lang="en-SG" dirty="0"/>
          </a:p>
        </p:txBody>
      </p:sp>
    </p:spTree>
    <p:extLst>
      <p:ext uri="{BB962C8B-B14F-4D97-AF65-F5344CB8AC3E}">
        <p14:creationId xmlns:p14="http://schemas.microsoft.com/office/powerpoint/2010/main" val="29056799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533400" y="0"/>
            <a:ext cx="8229600" cy="1143000"/>
          </a:xfrm>
          <a:prstGeom prst="rect">
            <a:avLst/>
          </a:prstGeom>
        </p:spPr>
        <p:txBody>
          <a:bodyPr vert="horz" lIns="91440" tIns="45720" rIns="91440" bIns="45720" rtlCol="0" anchor="ctr">
            <a:normAutofit fontScale="9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t>Resolving Conflicts</a:t>
            </a:r>
            <a:br>
              <a:rPr lang="en-US" dirty="0" smtClean="0"/>
            </a:br>
            <a:r>
              <a:rPr lang="en-US" dirty="0" smtClean="0"/>
              <a:t>(</a:t>
            </a:r>
            <a:r>
              <a:rPr lang="en-US" dirty="0" err="1" smtClean="0"/>
              <a:t>Git</a:t>
            </a:r>
            <a:r>
              <a:rPr lang="en-US" dirty="0" smtClean="0"/>
              <a:t> Bash Console)</a:t>
            </a:r>
            <a:endParaRPr lang="en-SG"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48861" y="1447800"/>
            <a:ext cx="6448425" cy="293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1348861" y="4803819"/>
            <a:ext cx="6400800" cy="646331"/>
          </a:xfrm>
          <a:prstGeom prst="rect">
            <a:avLst/>
          </a:prstGeom>
          <a:noFill/>
        </p:spPr>
        <p:txBody>
          <a:bodyPr wrap="square" rtlCol="0">
            <a:spAutoFit/>
          </a:bodyPr>
          <a:lstStyle/>
          <a:p>
            <a:r>
              <a:rPr lang="en-US" dirty="0" smtClean="0"/>
              <a:t>Here, I stage the modified Commit 3.txt and commit the </a:t>
            </a:r>
            <a:r>
              <a:rPr lang="en-US" dirty="0" smtClean="0"/>
              <a:t>change as Commit 7.</a:t>
            </a:r>
            <a:endParaRPr lang="en-SG" dirty="0"/>
          </a:p>
        </p:txBody>
      </p:sp>
    </p:spTree>
    <p:extLst>
      <p:ext uri="{BB962C8B-B14F-4D97-AF65-F5344CB8AC3E}">
        <p14:creationId xmlns:p14="http://schemas.microsoft.com/office/powerpoint/2010/main" val="30793075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1143000"/>
          </a:xfrm>
        </p:spPr>
        <p:txBody>
          <a:bodyPr>
            <a:normAutofit fontScale="90000"/>
          </a:bodyPr>
          <a:lstStyle/>
          <a:p>
            <a:r>
              <a:rPr lang="en-US" dirty="0" smtClean="0"/>
              <a:t>Merge result after resolving conflicts</a:t>
            </a:r>
            <a:endParaRPr lang="en-SG" dirty="0"/>
          </a:p>
        </p:txBody>
      </p:sp>
      <p:sp>
        <p:nvSpPr>
          <p:cNvPr id="4" name="Rectangle 3"/>
          <p:cNvSpPr/>
          <p:nvPr/>
        </p:nvSpPr>
        <p:spPr>
          <a:xfrm>
            <a:off x="985239" y="2960004"/>
            <a:ext cx="762000" cy="7040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C1</a:t>
            </a:r>
            <a:endParaRPr lang="en-SG" dirty="0"/>
          </a:p>
        </p:txBody>
      </p:sp>
      <p:sp>
        <p:nvSpPr>
          <p:cNvPr id="5" name="Rectangle 4"/>
          <p:cNvSpPr/>
          <p:nvPr/>
        </p:nvSpPr>
        <p:spPr>
          <a:xfrm>
            <a:off x="2128239" y="2960004"/>
            <a:ext cx="762000" cy="7040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C2</a:t>
            </a:r>
            <a:endParaRPr lang="en-SG" dirty="0"/>
          </a:p>
        </p:txBody>
      </p:sp>
      <p:sp>
        <p:nvSpPr>
          <p:cNvPr id="6" name="Rectangle 5"/>
          <p:cNvSpPr/>
          <p:nvPr/>
        </p:nvSpPr>
        <p:spPr>
          <a:xfrm>
            <a:off x="3271239" y="2960004"/>
            <a:ext cx="762000" cy="7040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C3</a:t>
            </a:r>
            <a:endParaRPr lang="en-SG" dirty="0"/>
          </a:p>
        </p:txBody>
      </p:sp>
      <p:cxnSp>
        <p:nvCxnSpPr>
          <p:cNvPr id="7" name="Straight Arrow Connector 6"/>
          <p:cNvCxnSpPr/>
          <p:nvPr/>
        </p:nvCxnSpPr>
        <p:spPr>
          <a:xfrm flipH="1">
            <a:off x="1747239" y="3312027"/>
            <a:ext cx="38100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8" name="Straight Arrow Connector 7"/>
          <p:cNvCxnSpPr/>
          <p:nvPr/>
        </p:nvCxnSpPr>
        <p:spPr>
          <a:xfrm flipH="1">
            <a:off x="2890239" y="3312027"/>
            <a:ext cx="38100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9" name="Rectangle 8"/>
          <p:cNvSpPr/>
          <p:nvPr/>
        </p:nvSpPr>
        <p:spPr>
          <a:xfrm>
            <a:off x="4719039" y="2960004"/>
            <a:ext cx="762000" cy="7040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C4</a:t>
            </a:r>
            <a:endParaRPr lang="en-SG" dirty="0"/>
          </a:p>
        </p:txBody>
      </p:sp>
      <p:sp>
        <p:nvSpPr>
          <p:cNvPr id="10" name="Rectangle 9"/>
          <p:cNvSpPr/>
          <p:nvPr/>
        </p:nvSpPr>
        <p:spPr>
          <a:xfrm>
            <a:off x="4719039" y="3939873"/>
            <a:ext cx="762000" cy="7040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C5</a:t>
            </a:r>
            <a:endParaRPr lang="en-SG" dirty="0"/>
          </a:p>
        </p:txBody>
      </p:sp>
      <p:cxnSp>
        <p:nvCxnSpPr>
          <p:cNvPr id="11" name="Straight Arrow Connector 10"/>
          <p:cNvCxnSpPr>
            <a:stCxn id="9" idx="1"/>
          </p:cNvCxnSpPr>
          <p:nvPr/>
        </p:nvCxnSpPr>
        <p:spPr>
          <a:xfrm flipH="1">
            <a:off x="4033239" y="3312027"/>
            <a:ext cx="68580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2" name="Straight Arrow Connector 11"/>
          <p:cNvCxnSpPr>
            <a:stCxn id="10" idx="1"/>
          </p:cNvCxnSpPr>
          <p:nvPr/>
        </p:nvCxnSpPr>
        <p:spPr>
          <a:xfrm flipH="1" flipV="1">
            <a:off x="3979577" y="3798204"/>
            <a:ext cx="739462" cy="49369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3" name="TextBox 12"/>
          <p:cNvSpPr txBox="1"/>
          <p:nvPr/>
        </p:nvSpPr>
        <p:spPr>
          <a:xfrm>
            <a:off x="6025076" y="4675110"/>
            <a:ext cx="461665" cy="369332"/>
          </a:xfrm>
          <a:prstGeom prst="rect">
            <a:avLst/>
          </a:prstGeom>
          <a:noFill/>
        </p:spPr>
        <p:txBody>
          <a:bodyPr vert="horz" wrap="square" rtlCol="0">
            <a:spAutoFit/>
          </a:bodyPr>
          <a:lstStyle/>
          <a:p>
            <a:pPr algn="ctr"/>
            <a:r>
              <a:rPr lang="en-US" dirty="0" smtClean="0"/>
              <a:t>B</a:t>
            </a:r>
            <a:endParaRPr lang="en-SG" dirty="0"/>
          </a:p>
        </p:txBody>
      </p:sp>
      <p:sp>
        <p:nvSpPr>
          <p:cNvPr id="14" name="TextBox 13"/>
          <p:cNvSpPr txBox="1"/>
          <p:nvPr/>
        </p:nvSpPr>
        <p:spPr>
          <a:xfrm>
            <a:off x="6914033" y="2558645"/>
            <a:ext cx="954733" cy="369332"/>
          </a:xfrm>
          <a:prstGeom prst="rect">
            <a:avLst/>
          </a:prstGeom>
          <a:noFill/>
        </p:spPr>
        <p:txBody>
          <a:bodyPr vert="horz" wrap="square" rtlCol="0">
            <a:spAutoFit/>
          </a:bodyPr>
          <a:lstStyle/>
          <a:p>
            <a:pPr algn="ctr"/>
            <a:r>
              <a:rPr lang="en-US" dirty="0" smtClean="0"/>
              <a:t>Master</a:t>
            </a:r>
            <a:endParaRPr lang="en-SG" dirty="0"/>
          </a:p>
        </p:txBody>
      </p:sp>
      <p:sp>
        <p:nvSpPr>
          <p:cNvPr id="15" name="Rectangle 14"/>
          <p:cNvSpPr/>
          <p:nvPr/>
        </p:nvSpPr>
        <p:spPr>
          <a:xfrm>
            <a:off x="5874909" y="3939873"/>
            <a:ext cx="762000" cy="7040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C6</a:t>
            </a:r>
            <a:endParaRPr lang="en-SG" dirty="0"/>
          </a:p>
        </p:txBody>
      </p:sp>
      <p:cxnSp>
        <p:nvCxnSpPr>
          <p:cNvPr id="16" name="Straight Arrow Connector 15"/>
          <p:cNvCxnSpPr/>
          <p:nvPr/>
        </p:nvCxnSpPr>
        <p:spPr>
          <a:xfrm flipH="1">
            <a:off x="5481039" y="4291896"/>
            <a:ext cx="38100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8" name="TextBox 17"/>
          <p:cNvSpPr txBox="1"/>
          <p:nvPr/>
        </p:nvSpPr>
        <p:spPr>
          <a:xfrm>
            <a:off x="381000" y="1371600"/>
            <a:ext cx="8534400" cy="646331"/>
          </a:xfrm>
          <a:prstGeom prst="rect">
            <a:avLst/>
          </a:prstGeom>
          <a:noFill/>
        </p:spPr>
        <p:txBody>
          <a:bodyPr wrap="square" rtlCol="0">
            <a:spAutoFit/>
          </a:bodyPr>
          <a:lstStyle/>
          <a:p>
            <a:r>
              <a:rPr lang="en-US" dirty="0" smtClean="0"/>
              <a:t>After committing the change, your repo workflow should look something like the below figure:</a:t>
            </a:r>
            <a:endParaRPr lang="en-SG" dirty="0"/>
          </a:p>
        </p:txBody>
      </p:sp>
      <p:sp>
        <p:nvSpPr>
          <p:cNvPr id="19" name="Rectangle 18"/>
          <p:cNvSpPr/>
          <p:nvPr/>
        </p:nvSpPr>
        <p:spPr>
          <a:xfrm>
            <a:off x="7010400" y="2960004"/>
            <a:ext cx="762000" cy="7040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C7</a:t>
            </a:r>
            <a:endParaRPr lang="en-SG" dirty="0"/>
          </a:p>
        </p:txBody>
      </p:sp>
      <p:cxnSp>
        <p:nvCxnSpPr>
          <p:cNvPr id="20" name="Straight Arrow Connector 19"/>
          <p:cNvCxnSpPr>
            <a:stCxn id="19" idx="1"/>
          </p:cNvCxnSpPr>
          <p:nvPr/>
        </p:nvCxnSpPr>
        <p:spPr>
          <a:xfrm flipH="1">
            <a:off x="5481039" y="3312027"/>
            <a:ext cx="1529361" cy="1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2" name="Straight Arrow Connector 21"/>
          <p:cNvCxnSpPr/>
          <p:nvPr/>
        </p:nvCxnSpPr>
        <p:spPr>
          <a:xfrm flipH="1">
            <a:off x="6667500" y="3664050"/>
            <a:ext cx="495300" cy="627846"/>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42722710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fontScale="90000"/>
          </a:bodyPr>
          <a:lstStyle/>
          <a:p>
            <a:r>
              <a:rPr lang="en-US" dirty="0" smtClean="0"/>
              <a:t>2. Successful Recursive Merge</a:t>
            </a:r>
            <a:br>
              <a:rPr lang="en-US" dirty="0" smtClean="0"/>
            </a:br>
            <a:r>
              <a:rPr lang="en-US" dirty="0" smtClean="0"/>
              <a:t>(Diagrams)</a:t>
            </a:r>
            <a:endParaRPr lang="en-SG" dirty="0"/>
          </a:p>
        </p:txBody>
      </p:sp>
      <p:sp>
        <p:nvSpPr>
          <p:cNvPr id="5" name="TextBox 4"/>
          <p:cNvSpPr txBox="1"/>
          <p:nvPr/>
        </p:nvSpPr>
        <p:spPr>
          <a:xfrm>
            <a:off x="381000" y="1631530"/>
            <a:ext cx="8305800" cy="369332"/>
          </a:xfrm>
          <a:prstGeom prst="rect">
            <a:avLst/>
          </a:prstGeom>
          <a:noFill/>
        </p:spPr>
        <p:txBody>
          <a:bodyPr wrap="square" rtlCol="0">
            <a:spAutoFit/>
          </a:bodyPr>
          <a:lstStyle/>
          <a:p>
            <a:r>
              <a:rPr lang="en-US" dirty="0" smtClean="0"/>
              <a:t>If there is no merge conflict, your repo workflow will still look the same:  </a:t>
            </a:r>
            <a:endParaRPr lang="en-SG" dirty="0"/>
          </a:p>
        </p:txBody>
      </p:sp>
      <p:sp>
        <p:nvSpPr>
          <p:cNvPr id="6" name="Rectangle 5"/>
          <p:cNvSpPr/>
          <p:nvPr/>
        </p:nvSpPr>
        <p:spPr>
          <a:xfrm>
            <a:off x="920844" y="2831214"/>
            <a:ext cx="762000" cy="7040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C1</a:t>
            </a:r>
            <a:endParaRPr lang="en-SG" dirty="0"/>
          </a:p>
        </p:txBody>
      </p:sp>
      <p:sp>
        <p:nvSpPr>
          <p:cNvPr id="7" name="Rectangle 6"/>
          <p:cNvSpPr/>
          <p:nvPr/>
        </p:nvSpPr>
        <p:spPr>
          <a:xfrm>
            <a:off x="2063844" y="2831214"/>
            <a:ext cx="762000" cy="7040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C2</a:t>
            </a:r>
            <a:endParaRPr lang="en-SG" dirty="0"/>
          </a:p>
        </p:txBody>
      </p:sp>
      <p:sp>
        <p:nvSpPr>
          <p:cNvPr id="8" name="Rectangle 7"/>
          <p:cNvSpPr/>
          <p:nvPr/>
        </p:nvSpPr>
        <p:spPr>
          <a:xfrm>
            <a:off x="3206844" y="2831214"/>
            <a:ext cx="762000" cy="7040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C3</a:t>
            </a:r>
            <a:endParaRPr lang="en-SG" dirty="0"/>
          </a:p>
        </p:txBody>
      </p:sp>
      <p:cxnSp>
        <p:nvCxnSpPr>
          <p:cNvPr id="9" name="Straight Arrow Connector 8"/>
          <p:cNvCxnSpPr/>
          <p:nvPr/>
        </p:nvCxnSpPr>
        <p:spPr>
          <a:xfrm flipH="1">
            <a:off x="1682844" y="3183237"/>
            <a:ext cx="38100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0" name="Straight Arrow Connector 9"/>
          <p:cNvCxnSpPr/>
          <p:nvPr/>
        </p:nvCxnSpPr>
        <p:spPr>
          <a:xfrm flipH="1">
            <a:off x="2825844" y="3183237"/>
            <a:ext cx="38100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1" name="Rectangle 10"/>
          <p:cNvSpPr/>
          <p:nvPr/>
        </p:nvSpPr>
        <p:spPr>
          <a:xfrm>
            <a:off x="4654644" y="2831214"/>
            <a:ext cx="762000" cy="7040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C4</a:t>
            </a:r>
            <a:endParaRPr lang="en-SG" dirty="0"/>
          </a:p>
        </p:txBody>
      </p:sp>
      <p:sp>
        <p:nvSpPr>
          <p:cNvPr id="12" name="Rectangle 11"/>
          <p:cNvSpPr/>
          <p:nvPr/>
        </p:nvSpPr>
        <p:spPr>
          <a:xfrm>
            <a:off x="4654644" y="3811083"/>
            <a:ext cx="762000" cy="7040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C5</a:t>
            </a:r>
            <a:endParaRPr lang="en-SG" dirty="0"/>
          </a:p>
        </p:txBody>
      </p:sp>
      <p:cxnSp>
        <p:nvCxnSpPr>
          <p:cNvPr id="13" name="Straight Arrow Connector 12"/>
          <p:cNvCxnSpPr>
            <a:stCxn id="11" idx="1"/>
          </p:cNvCxnSpPr>
          <p:nvPr/>
        </p:nvCxnSpPr>
        <p:spPr>
          <a:xfrm flipH="1">
            <a:off x="3968844" y="3183237"/>
            <a:ext cx="68580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4" name="Straight Arrow Connector 13"/>
          <p:cNvCxnSpPr>
            <a:stCxn id="12" idx="1"/>
          </p:cNvCxnSpPr>
          <p:nvPr/>
        </p:nvCxnSpPr>
        <p:spPr>
          <a:xfrm flipH="1" flipV="1">
            <a:off x="3915182" y="3669414"/>
            <a:ext cx="739462" cy="49369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5" name="TextBox 14"/>
          <p:cNvSpPr txBox="1"/>
          <p:nvPr/>
        </p:nvSpPr>
        <p:spPr>
          <a:xfrm>
            <a:off x="5960681" y="4546320"/>
            <a:ext cx="461665" cy="369332"/>
          </a:xfrm>
          <a:prstGeom prst="rect">
            <a:avLst/>
          </a:prstGeom>
          <a:noFill/>
        </p:spPr>
        <p:txBody>
          <a:bodyPr vert="horz" wrap="square" rtlCol="0">
            <a:spAutoFit/>
          </a:bodyPr>
          <a:lstStyle/>
          <a:p>
            <a:pPr algn="ctr"/>
            <a:r>
              <a:rPr lang="en-US" dirty="0" smtClean="0"/>
              <a:t>B</a:t>
            </a:r>
            <a:endParaRPr lang="en-SG" dirty="0"/>
          </a:p>
        </p:txBody>
      </p:sp>
      <p:sp>
        <p:nvSpPr>
          <p:cNvPr id="16" name="TextBox 15"/>
          <p:cNvSpPr txBox="1"/>
          <p:nvPr/>
        </p:nvSpPr>
        <p:spPr>
          <a:xfrm>
            <a:off x="6849637" y="2286000"/>
            <a:ext cx="954733" cy="369332"/>
          </a:xfrm>
          <a:prstGeom prst="rect">
            <a:avLst/>
          </a:prstGeom>
          <a:noFill/>
        </p:spPr>
        <p:txBody>
          <a:bodyPr vert="horz" wrap="square" rtlCol="0">
            <a:spAutoFit/>
          </a:bodyPr>
          <a:lstStyle/>
          <a:p>
            <a:pPr algn="ctr"/>
            <a:r>
              <a:rPr lang="en-US" dirty="0" smtClean="0"/>
              <a:t>Master</a:t>
            </a:r>
            <a:endParaRPr lang="en-SG" dirty="0"/>
          </a:p>
        </p:txBody>
      </p:sp>
      <p:sp>
        <p:nvSpPr>
          <p:cNvPr id="17" name="Rectangle 16"/>
          <p:cNvSpPr/>
          <p:nvPr/>
        </p:nvSpPr>
        <p:spPr>
          <a:xfrm>
            <a:off x="5810514" y="3811083"/>
            <a:ext cx="762000" cy="7040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C6</a:t>
            </a:r>
            <a:endParaRPr lang="en-SG" dirty="0"/>
          </a:p>
        </p:txBody>
      </p:sp>
      <p:cxnSp>
        <p:nvCxnSpPr>
          <p:cNvPr id="18" name="Straight Arrow Connector 17"/>
          <p:cNvCxnSpPr/>
          <p:nvPr/>
        </p:nvCxnSpPr>
        <p:spPr>
          <a:xfrm flipH="1">
            <a:off x="5416644" y="4163106"/>
            <a:ext cx="38100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9" name="Rectangle 18"/>
          <p:cNvSpPr/>
          <p:nvPr/>
        </p:nvSpPr>
        <p:spPr>
          <a:xfrm>
            <a:off x="6946005" y="2831214"/>
            <a:ext cx="762000" cy="7040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C7</a:t>
            </a:r>
            <a:endParaRPr lang="en-SG" dirty="0"/>
          </a:p>
        </p:txBody>
      </p:sp>
      <p:cxnSp>
        <p:nvCxnSpPr>
          <p:cNvPr id="20" name="Straight Arrow Connector 19"/>
          <p:cNvCxnSpPr>
            <a:stCxn id="19" idx="1"/>
          </p:cNvCxnSpPr>
          <p:nvPr/>
        </p:nvCxnSpPr>
        <p:spPr>
          <a:xfrm flipH="1">
            <a:off x="5416644" y="3183237"/>
            <a:ext cx="1529361" cy="1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1" name="Straight Arrow Connector 20"/>
          <p:cNvCxnSpPr/>
          <p:nvPr/>
        </p:nvCxnSpPr>
        <p:spPr>
          <a:xfrm flipH="1">
            <a:off x="6603105" y="3535260"/>
            <a:ext cx="495300" cy="627846"/>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788820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57200" y="0"/>
            <a:ext cx="8229600" cy="1143000"/>
          </a:xfrm>
          <a:prstGeom prst="rect">
            <a:avLst/>
          </a:prstGeom>
        </p:spPr>
        <p:txBody>
          <a:bodyPr vert="horz" lIns="91440" tIns="45720" rIns="91440" bIns="45720" rtlCol="0" anchor="ctr">
            <a:normAutofit fontScale="9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t>2. Successful Recursive Merge</a:t>
            </a:r>
            <a:br>
              <a:rPr lang="en-US" dirty="0" smtClean="0"/>
            </a:br>
            <a:r>
              <a:rPr lang="en-US" dirty="0" smtClean="0"/>
              <a:t>(</a:t>
            </a:r>
            <a:r>
              <a:rPr lang="en-US" dirty="0" err="1" smtClean="0"/>
              <a:t>Git</a:t>
            </a:r>
            <a:r>
              <a:rPr lang="en-US" dirty="0" smtClean="0"/>
              <a:t> Bash Console)</a:t>
            </a:r>
            <a:endParaRPr lang="en-SG" dirty="0"/>
          </a:p>
        </p:txBody>
      </p:sp>
      <p:sp>
        <p:nvSpPr>
          <p:cNvPr id="5" name="TextBox 4"/>
          <p:cNvSpPr txBox="1"/>
          <p:nvPr/>
        </p:nvSpPr>
        <p:spPr>
          <a:xfrm>
            <a:off x="422855" y="3962400"/>
            <a:ext cx="8610600" cy="1477328"/>
          </a:xfrm>
          <a:prstGeom prst="rect">
            <a:avLst/>
          </a:prstGeom>
          <a:noFill/>
        </p:spPr>
        <p:txBody>
          <a:bodyPr wrap="square" rtlCol="0">
            <a:spAutoFit/>
          </a:bodyPr>
          <a:lstStyle/>
          <a:p>
            <a:r>
              <a:rPr lang="en-US" dirty="0" smtClean="0"/>
              <a:t>But what you will observe in your </a:t>
            </a:r>
            <a:r>
              <a:rPr lang="en-US" dirty="0" err="1" smtClean="0"/>
              <a:t>git</a:t>
            </a:r>
            <a:r>
              <a:rPr lang="en-US" dirty="0" smtClean="0"/>
              <a:t> bash console will be a little different. This is called a recursive merge. In this scenario, instead of changing the contents within the Commit 3.txt file which is a file existent in both B and master branch, I created a new file called goat in branch B. </a:t>
            </a:r>
            <a:r>
              <a:rPr lang="en-US" dirty="0"/>
              <a:t>T</a:t>
            </a:r>
            <a:r>
              <a:rPr lang="en-US" dirty="0" smtClean="0"/>
              <a:t>herefore when I initiated the merge, all </a:t>
            </a:r>
            <a:r>
              <a:rPr lang="en-US" dirty="0" err="1" smtClean="0"/>
              <a:t>git</a:t>
            </a:r>
            <a:r>
              <a:rPr lang="en-US" dirty="0" smtClean="0"/>
              <a:t> had to do was to transfer the goat file which did not exist in master branch into the master branch.</a:t>
            </a:r>
            <a:endParaRPr lang="en-SG" dirty="0"/>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3943" y="1524000"/>
            <a:ext cx="6448425" cy="213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63783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Tips</a:t>
            </a:r>
            <a:endParaRPr lang="en-SG" dirty="0"/>
          </a:p>
        </p:txBody>
      </p:sp>
      <p:sp>
        <p:nvSpPr>
          <p:cNvPr id="4" name="TextBox 3"/>
          <p:cNvSpPr txBox="1"/>
          <p:nvPr/>
        </p:nvSpPr>
        <p:spPr>
          <a:xfrm>
            <a:off x="1037286" y="1143000"/>
            <a:ext cx="7086600" cy="923330"/>
          </a:xfrm>
          <a:prstGeom prst="rect">
            <a:avLst/>
          </a:prstGeom>
          <a:noFill/>
        </p:spPr>
        <p:txBody>
          <a:bodyPr wrap="square" rtlCol="0">
            <a:spAutoFit/>
          </a:bodyPr>
          <a:lstStyle/>
          <a:p>
            <a:r>
              <a:rPr lang="en-US" dirty="0" smtClean="0"/>
              <a:t>To view your repo workflow in graphical form, simply login to your </a:t>
            </a:r>
            <a:r>
              <a:rPr lang="en-US" dirty="0" err="1" smtClean="0"/>
              <a:t>github</a:t>
            </a:r>
            <a:r>
              <a:rPr lang="en-US" dirty="0" smtClean="0"/>
              <a:t> account and navigate your way to your repo’s network graph. It should look something like this:</a:t>
            </a:r>
            <a:endParaRPr lang="en-SG"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8205" y="2209800"/>
            <a:ext cx="8553450" cy="416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714280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t>
            </a:r>
            <a:r>
              <a:rPr lang="en-US" dirty="0" err="1" smtClean="0"/>
              <a:t>Git</a:t>
            </a:r>
            <a:r>
              <a:rPr lang="en-US" dirty="0" smtClean="0"/>
              <a:t> Merge?</a:t>
            </a:r>
            <a:endParaRPr lang="en-SG" dirty="0"/>
          </a:p>
        </p:txBody>
      </p:sp>
      <p:sp>
        <p:nvSpPr>
          <p:cNvPr id="3" name="Content Placeholder 2"/>
          <p:cNvSpPr>
            <a:spLocks noGrp="1"/>
          </p:cNvSpPr>
          <p:nvPr>
            <p:ph idx="1"/>
          </p:nvPr>
        </p:nvSpPr>
        <p:spPr/>
        <p:txBody>
          <a:bodyPr/>
          <a:lstStyle/>
          <a:p>
            <a:pPr marL="0" indent="0">
              <a:buNone/>
            </a:pPr>
            <a:r>
              <a:rPr lang="en-US" dirty="0" smtClean="0"/>
              <a:t>The </a:t>
            </a:r>
            <a:r>
              <a:rPr lang="en-US" dirty="0" err="1" smtClean="0"/>
              <a:t>Git</a:t>
            </a:r>
            <a:r>
              <a:rPr lang="en-US" dirty="0" smtClean="0"/>
              <a:t> Merge is a very essential feature you need to have knowledge about because it works hand in hand with the </a:t>
            </a:r>
            <a:r>
              <a:rPr lang="en-US" dirty="0" err="1" smtClean="0"/>
              <a:t>Git</a:t>
            </a:r>
            <a:r>
              <a:rPr lang="en-US" dirty="0" smtClean="0"/>
              <a:t> Branch feature. </a:t>
            </a:r>
          </a:p>
          <a:p>
            <a:pPr marL="0" indent="0">
              <a:buNone/>
            </a:pPr>
            <a:endParaRPr lang="en-US" dirty="0"/>
          </a:p>
          <a:p>
            <a:pPr marL="0" indent="0">
              <a:buNone/>
            </a:pPr>
            <a:r>
              <a:rPr lang="en-US" dirty="0" smtClean="0"/>
              <a:t>As the name suggests, the </a:t>
            </a:r>
            <a:r>
              <a:rPr lang="en-US" dirty="0" err="1" smtClean="0"/>
              <a:t>Git</a:t>
            </a:r>
            <a:r>
              <a:rPr lang="en-US" dirty="0" smtClean="0"/>
              <a:t> Merge basically combines/merges any two branch together. I will use some visuals to depict the </a:t>
            </a:r>
            <a:r>
              <a:rPr lang="en-US" dirty="0" err="1" smtClean="0"/>
              <a:t>Git</a:t>
            </a:r>
            <a:r>
              <a:rPr lang="en-US" dirty="0" smtClean="0"/>
              <a:t> Merge process.</a:t>
            </a:r>
            <a:endParaRPr lang="en-SG" dirty="0"/>
          </a:p>
        </p:txBody>
      </p:sp>
    </p:spTree>
    <p:extLst>
      <p:ext uri="{BB962C8B-B14F-4D97-AF65-F5344CB8AC3E}">
        <p14:creationId xmlns:p14="http://schemas.microsoft.com/office/powerpoint/2010/main" val="150511272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179"/>
            <a:ext cx="8229600" cy="1143000"/>
          </a:xfrm>
        </p:spPr>
        <p:txBody>
          <a:bodyPr>
            <a:normAutofit fontScale="90000"/>
          </a:bodyPr>
          <a:lstStyle/>
          <a:p>
            <a:r>
              <a:rPr lang="en-US" dirty="0" smtClean="0"/>
              <a:t>The </a:t>
            </a:r>
            <a:r>
              <a:rPr lang="en-US" dirty="0" err="1" smtClean="0"/>
              <a:t>Git</a:t>
            </a:r>
            <a:r>
              <a:rPr lang="en-US" dirty="0" smtClean="0"/>
              <a:t> Merge Process</a:t>
            </a:r>
            <a:br>
              <a:rPr lang="en-US" dirty="0" smtClean="0"/>
            </a:br>
            <a:r>
              <a:rPr lang="en-US" dirty="0" smtClean="0"/>
              <a:t>(Diagrams)</a:t>
            </a:r>
            <a:endParaRPr lang="en-SG" dirty="0"/>
          </a:p>
        </p:txBody>
      </p:sp>
      <p:sp>
        <p:nvSpPr>
          <p:cNvPr id="4" name="Rectangle 3"/>
          <p:cNvSpPr/>
          <p:nvPr/>
        </p:nvSpPr>
        <p:spPr>
          <a:xfrm>
            <a:off x="2015559" y="2006958"/>
            <a:ext cx="762000" cy="7040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C1</a:t>
            </a:r>
            <a:endParaRPr lang="en-SG" dirty="0"/>
          </a:p>
        </p:txBody>
      </p:sp>
      <p:sp>
        <p:nvSpPr>
          <p:cNvPr id="7" name="Rectangle 6"/>
          <p:cNvSpPr/>
          <p:nvPr/>
        </p:nvSpPr>
        <p:spPr>
          <a:xfrm>
            <a:off x="3158559" y="2006958"/>
            <a:ext cx="762000" cy="7040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C2</a:t>
            </a:r>
            <a:endParaRPr lang="en-SG" dirty="0"/>
          </a:p>
        </p:txBody>
      </p:sp>
      <p:sp>
        <p:nvSpPr>
          <p:cNvPr id="8" name="Rectangle 7"/>
          <p:cNvSpPr/>
          <p:nvPr/>
        </p:nvSpPr>
        <p:spPr>
          <a:xfrm>
            <a:off x="4301559" y="2006958"/>
            <a:ext cx="762000" cy="7040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C3</a:t>
            </a:r>
            <a:endParaRPr lang="en-SG" dirty="0"/>
          </a:p>
        </p:txBody>
      </p:sp>
      <p:cxnSp>
        <p:nvCxnSpPr>
          <p:cNvPr id="10" name="Straight Arrow Connector 9"/>
          <p:cNvCxnSpPr/>
          <p:nvPr/>
        </p:nvCxnSpPr>
        <p:spPr>
          <a:xfrm flipH="1">
            <a:off x="2777559" y="2358981"/>
            <a:ext cx="38100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2" name="Straight Arrow Connector 11"/>
          <p:cNvCxnSpPr/>
          <p:nvPr/>
        </p:nvCxnSpPr>
        <p:spPr>
          <a:xfrm flipH="1">
            <a:off x="3920559" y="2358981"/>
            <a:ext cx="38100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3" name="Rectangle 12"/>
          <p:cNvSpPr/>
          <p:nvPr/>
        </p:nvSpPr>
        <p:spPr>
          <a:xfrm>
            <a:off x="5749359" y="2006958"/>
            <a:ext cx="762000" cy="7040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C4</a:t>
            </a:r>
            <a:endParaRPr lang="en-SG" dirty="0"/>
          </a:p>
        </p:txBody>
      </p:sp>
      <p:sp>
        <p:nvSpPr>
          <p:cNvPr id="14" name="Rectangle 13"/>
          <p:cNvSpPr/>
          <p:nvPr/>
        </p:nvSpPr>
        <p:spPr>
          <a:xfrm>
            <a:off x="5749359" y="2986827"/>
            <a:ext cx="762000" cy="7040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C5</a:t>
            </a:r>
            <a:endParaRPr lang="en-SG" dirty="0"/>
          </a:p>
        </p:txBody>
      </p:sp>
      <p:cxnSp>
        <p:nvCxnSpPr>
          <p:cNvPr id="15" name="Straight Arrow Connector 14"/>
          <p:cNvCxnSpPr>
            <a:stCxn id="13" idx="1"/>
          </p:cNvCxnSpPr>
          <p:nvPr/>
        </p:nvCxnSpPr>
        <p:spPr>
          <a:xfrm flipH="1">
            <a:off x="5063559" y="2358981"/>
            <a:ext cx="68580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7" name="Straight Arrow Connector 16"/>
          <p:cNvCxnSpPr>
            <a:stCxn id="14" idx="1"/>
          </p:cNvCxnSpPr>
          <p:nvPr/>
        </p:nvCxnSpPr>
        <p:spPr>
          <a:xfrm flipH="1" flipV="1">
            <a:off x="5009897" y="2845158"/>
            <a:ext cx="739462" cy="49369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20" name="TextBox 19"/>
          <p:cNvSpPr txBox="1"/>
          <p:nvPr/>
        </p:nvSpPr>
        <p:spPr>
          <a:xfrm>
            <a:off x="424829" y="4675168"/>
            <a:ext cx="8261971" cy="1477328"/>
          </a:xfrm>
          <a:prstGeom prst="rect">
            <a:avLst/>
          </a:prstGeom>
          <a:noFill/>
        </p:spPr>
        <p:txBody>
          <a:bodyPr wrap="square" rtlCol="0">
            <a:spAutoFit/>
          </a:bodyPr>
          <a:lstStyle/>
          <a:p>
            <a:r>
              <a:rPr lang="en-US" dirty="0" smtClean="0"/>
              <a:t>Suppose we have the following commits and we created two branches off from master, A &amp; B.  In this scenario, the master branch is pointing towards Commit 3, A branch is pointing towards Commit 5 and B branch is pointing towards Commit 4. We assume that in this case that we are currently on the Master Branch. Lets create this scenario in our </a:t>
            </a:r>
            <a:r>
              <a:rPr lang="en-US" dirty="0" err="1" smtClean="0"/>
              <a:t>Git</a:t>
            </a:r>
            <a:r>
              <a:rPr lang="en-US" dirty="0" smtClean="0"/>
              <a:t> Bash console.</a:t>
            </a:r>
            <a:endParaRPr lang="en-SG" dirty="0"/>
          </a:p>
        </p:txBody>
      </p:sp>
      <p:sp>
        <p:nvSpPr>
          <p:cNvPr id="21" name="TextBox 20"/>
          <p:cNvSpPr txBox="1"/>
          <p:nvPr/>
        </p:nvSpPr>
        <p:spPr>
          <a:xfrm>
            <a:off x="5972420" y="1625958"/>
            <a:ext cx="461665" cy="369332"/>
          </a:xfrm>
          <a:prstGeom prst="rect">
            <a:avLst/>
          </a:prstGeom>
          <a:noFill/>
        </p:spPr>
        <p:txBody>
          <a:bodyPr vert="horz" wrap="square" rtlCol="0">
            <a:spAutoFit/>
          </a:bodyPr>
          <a:lstStyle/>
          <a:p>
            <a:r>
              <a:rPr lang="en-US" dirty="0" smtClean="0"/>
              <a:t>A</a:t>
            </a:r>
            <a:endParaRPr lang="en-SG" dirty="0"/>
          </a:p>
        </p:txBody>
      </p:sp>
      <p:sp>
        <p:nvSpPr>
          <p:cNvPr id="22" name="TextBox 21"/>
          <p:cNvSpPr txBox="1"/>
          <p:nvPr/>
        </p:nvSpPr>
        <p:spPr>
          <a:xfrm>
            <a:off x="5899526" y="3722064"/>
            <a:ext cx="461665" cy="369332"/>
          </a:xfrm>
          <a:prstGeom prst="rect">
            <a:avLst/>
          </a:prstGeom>
          <a:noFill/>
        </p:spPr>
        <p:txBody>
          <a:bodyPr vert="horz" wrap="square" rtlCol="0">
            <a:spAutoFit/>
          </a:bodyPr>
          <a:lstStyle/>
          <a:p>
            <a:pPr algn="ctr"/>
            <a:r>
              <a:rPr lang="en-US" dirty="0" smtClean="0"/>
              <a:t>B</a:t>
            </a:r>
            <a:endParaRPr lang="en-SG" dirty="0"/>
          </a:p>
        </p:txBody>
      </p:sp>
      <p:sp>
        <p:nvSpPr>
          <p:cNvPr id="23" name="TextBox 22"/>
          <p:cNvSpPr txBox="1"/>
          <p:nvPr/>
        </p:nvSpPr>
        <p:spPr>
          <a:xfrm>
            <a:off x="4181267" y="1619521"/>
            <a:ext cx="954733" cy="369332"/>
          </a:xfrm>
          <a:prstGeom prst="rect">
            <a:avLst/>
          </a:prstGeom>
          <a:noFill/>
        </p:spPr>
        <p:txBody>
          <a:bodyPr vert="horz" wrap="square" rtlCol="0">
            <a:spAutoFit/>
          </a:bodyPr>
          <a:lstStyle/>
          <a:p>
            <a:pPr algn="ctr"/>
            <a:r>
              <a:rPr lang="en-US" dirty="0" smtClean="0"/>
              <a:t>Master</a:t>
            </a:r>
            <a:endParaRPr lang="en-SG" dirty="0"/>
          </a:p>
        </p:txBody>
      </p:sp>
    </p:spTree>
    <p:extLst>
      <p:ext uri="{BB962C8B-B14F-4D97-AF65-F5344CB8AC3E}">
        <p14:creationId xmlns:p14="http://schemas.microsoft.com/office/powerpoint/2010/main" val="163689991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7058"/>
            <a:ext cx="8229600" cy="1143000"/>
          </a:xfrm>
        </p:spPr>
        <p:txBody>
          <a:bodyPr>
            <a:normAutofit fontScale="90000"/>
          </a:bodyPr>
          <a:lstStyle/>
          <a:p>
            <a:r>
              <a:rPr lang="en-US" dirty="0" err="1" smtClean="0"/>
              <a:t>Git</a:t>
            </a:r>
            <a:r>
              <a:rPr lang="en-US" dirty="0" smtClean="0"/>
              <a:t> Merge Process </a:t>
            </a:r>
            <a:br>
              <a:rPr lang="en-US" dirty="0" smtClean="0"/>
            </a:br>
            <a:r>
              <a:rPr lang="en-US" dirty="0" smtClean="0"/>
              <a:t>(</a:t>
            </a:r>
            <a:r>
              <a:rPr lang="en-US" dirty="0" err="1" smtClean="0"/>
              <a:t>Git</a:t>
            </a:r>
            <a:r>
              <a:rPr lang="en-US" dirty="0" smtClean="0"/>
              <a:t> Bash Console)</a:t>
            </a:r>
            <a:endParaRPr lang="en-SG" dirty="0"/>
          </a:p>
        </p:txBody>
      </p:sp>
      <p:sp>
        <p:nvSpPr>
          <p:cNvPr id="5" name="TextBox 4"/>
          <p:cNvSpPr txBox="1"/>
          <p:nvPr/>
        </p:nvSpPr>
        <p:spPr>
          <a:xfrm>
            <a:off x="533400" y="4290810"/>
            <a:ext cx="7924800" cy="1477328"/>
          </a:xfrm>
          <a:prstGeom prst="rect">
            <a:avLst/>
          </a:prstGeom>
          <a:noFill/>
        </p:spPr>
        <p:txBody>
          <a:bodyPr wrap="square" rtlCol="0">
            <a:spAutoFit/>
          </a:bodyPr>
          <a:lstStyle/>
          <a:p>
            <a:r>
              <a:rPr lang="en-US" dirty="0" smtClean="0"/>
              <a:t>In this screenshot of the </a:t>
            </a:r>
            <a:r>
              <a:rPr lang="en-US" dirty="0" err="1" smtClean="0"/>
              <a:t>Git</a:t>
            </a:r>
            <a:r>
              <a:rPr lang="en-US" dirty="0" smtClean="0"/>
              <a:t> Bash console, I have checked out into branch A, which means the current branch I am in is Branch A. You can see the command &lt;$ </a:t>
            </a:r>
            <a:r>
              <a:rPr lang="en-US" dirty="0" err="1" smtClean="0"/>
              <a:t>git</a:t>
            </a:r>
            <a:r>
              <a:rPr lang="en-US" dirty="0" smtClean="0"/>
              <a:t> branch –v&gt; allows me to view all the latest commits of all my branches within this repo currently. You can observe that all my branches have the same latest commit at the moment. </a:t>
            </a:r>
            <a:endParaRPr lang="en-SG"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799" y="1676400"/>
            <a:ext cx="6448425" cy="2000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3344911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7058"/>
            <a:ext cx="8229600" cy="1143000"/>
          </a:xfrm>
        </p:spPr>
        <p:txBody>
          <a:bodyPr>
            <a:normAutofit fontScale="90000"/>
          </a:bodyPr>
          <a:lstStyle/>
          <a:p>
            <a:r>
              <a:rPr lang="en-US" dirty="0" smtClean="0"/>
              <a:t>Get Merge Process</a:t>
            </a:r>
            <a:br>
              <a:rPr lang="en-US" dirty="0" smtClean="0"/>
            </a:br>
            <a:r>
              <a:rPr lang="en-US" dirty="0" smtClean="0"/>
              <a:t>(</a:t>
            </a:r>
            <a:r>
              <a:rPr lang="en-US" dirty="0" err="1" smtClean="0"/>
              <a:t>Git</a:t>
            </a:r>
            <a:r>
              <a:rPr lang="en-US" dirty="0" smtClean="0"/>
              <a:t> Bash Console)</a:t>
            </a:r>
            <a:endParaRPr lang="en-SG"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67107" y="1752600"/>
            <a:ext cx="6448425" cy="16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377778" y="3549134"/>
            <a:ext cx="8382000" cy="646331"/>
          </a:xfrm>
          <a:prstGeom prst="rect">
            <a:avLst/>
          </a:prstGeom>
          <a:noFill/>
        </p:spPr>
        <p:txBody>
          <a:bodyPr wrap="square" rtlCol="0">
            <a:spAutoFit/>
          </a:bodyPr>
          <a:lstStyle/>
          <a:p>
            <a:r>
              <a:rPr lang="en-US" dirty="0" smtClean="0"/>
              <a:t>I will make some changes in branch A and make a commit (commit 4). I will checkout to branch B and make another change and commit it as commit 5.</a:t>
            </a:r>
            <a:endParaRPr lang="en-SG"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47787" y="4419600"/>
            <a:ext cx="6448425" cy="16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1309904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err="1" smtClean="0"/>
              <a:t>Git</a:t>
            </a:r>
            <a:r>
              <a:rPr lang="en-US" dirty="0" smtClean="0"/>
              <a:t> Merge Process</a:t>
            </a:r>
            <a:endParaRPr lang="en-SG" dirty="0"/>
          </a:p>
        </p:txBody>
      </p:sp>
      <p:sp>
        <p:nvSpPr>
          <p:cNvPr id="4" name="Rectangle 3"/>
          <p:cNvSpPr/>
          <p:nvPr/>
        </p:nvSpPr>
        <p:spPr>
          <a:xfrm>
            <a:off x="2015559" y="2689545"/>
            <a:ext cx="762000" cy="7040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C1</a:t>
            </a:r>
            <a:endParaRPr lang="en-SG" dirty="0"/>
          </a:p>
        </p:txBody>
      </p:sp>
      <p:sp>
        <p:nvSpPr>
          <p:cNvPr id="5" name="Rectangle 4"/>
          <p:cNvSpPr/>
          <p:nvPr/>
        </p:nvSpPr>
        <p:spPr>
          <a:xfrm>
            <a:off x="3158559" y="2689545"/>
            <a:ext cx="762000" cy="7040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C2</a:t>
            </a:r>
            <a:endParaRPr lang="en-SG" dirty="0"/>
          </a:p>
        </p:txBody>
      </p:sp>
      <p:sp>
        <p:nvSpPr>
          <p:cNvPr id="6" name="Rectangle 5"/>
          <p:cNvSpPr/>
          <p:nvPr/>
        </p:nvSpPr>
        <p:spPr>
          <a:xfrm>
            <a:off x="4301559" y="2689545"/>
            <a:ext cx="762000" cy="7040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C3</a:t>
            </a:r>
            <a:endParaRPr lang="en-SG" dirty="0"/>
          </a:p>
        </p:txBody>
      </p:sp>
      <p:cxnSp>
        <p:nvCxnSpPr>
          <p:cNvPr id="7" name="Straight Arrow Connector 6"/>
          <p:cNvCxnSpPr/>
          <p:nvPr/>
        </p:nvCxnSpPr>
        <p:spPr>
          <a:xfrm flipH="1">
            <a:off x="2777559" y="3041568"/>
            <a:ext cx="38100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8" name="Straight Arrow Connector 7"/>
          <p:cNvCxnSpPr/>
          <p:nvPr/>
        </p:nvCxnSpPr>
        <p:spPr>
          <a:xfrm flipH="1">
            <a:off x="3920559" y="3041568"/>
            <a:ext cx="38100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9" name="Rectangle 8"/>
          <p:cNvSpPr/>
          <p:nvPr/>
        </p:nvSpPr>
        <p:spPr>
          <a:xfrm>
            <a:off x="5749359" y="2689545"/>
            <a:ext cx="762000" cy="7040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C4</a:t>
            </a:r>
            <a:endParaRPr lang="en-SG" dirty="0"/>
          </a:p>
        </p:txBody>
      </p:sp>
      <p:sp>
        <p:nvSpPr>
          <p:cNvPr id="10" name="Rectangle 9"/>
          <p:cNvSpPr/>
          <p:nvPr/>
        </p:nvSpPr>
        <p:spPr>
          <a:xfrm>
            <a:off x="5749359" y="3669414"/>
            <a:ext cx="762000" cy="7040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C5</a:t>
            </a:r>
            <a:endParaRPr lang="en-SG" dirty="0"/>
          </a:p>
        </p:txBody>
      </p:sp>
      <p:cxnSp>
        <p:nvCxnSpPr>
          <p:cNvPr id="11" name="Straight Arrow Connector 10"/>
          <p:cNvCxnSpPr>
            <a:stCxn id="9" idx="1"/>
          </p:cNvCxnSpPr>
          <p:nvPr/>
        </p:nvCxnSpPr>
        <p:spPr>
          <a:xfrm flipH="1">
            <a:off x="5063559" y="3041568"/>
            <a:ext cx="68580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2" name="Straight Arrow Connector 11"/>
          <p:cNvCxnSpPr>
            <a:stCxn id="10" idx="1"/>
          </p:cNvCxnSpPr>
          <p:nvPr/>
        </p:nvCxnSpPr>
        <p:spPr>
          <a:xfrm flipH="1" flipV="1">
            <a:off x="5009897" y="3527745"/>
            <a:ext cx="739462" cy="49369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3" name="TextBox 12"/>
          <p:cNvSpPr txBox="1"/>
          <p:nvPr/>
        </p:nvSpPr>
        <p:spPr>
          <a:xfrm>
            <a:off x="5972420" y="2308545"/>
            <a:ext cx="461665" cy="369332"/>
          </a:xfrm>
          <a:prstGeom prst="rect">
            <a:avLst/>
          </a:prstGeom>
          <a:noFill/>
        </p:spPr>
        <p:txBody>
          <a:bodyPr vert="horz" wrap="square" rtlCol="0">
            <a:spAutoFit/>
          </a:bodyPr>
          <a:lstStyle/>
          <a:p>
            <a:r>
              <a:rPr lang="en-US" dirty="0" smtClean="0"/>
              <a:t>A</a:t>
            </a:r>
            <a:endParaRPr lang="en-SG" dirty="0"/>
          </a:p>
        </p:txBody>
      </p:sp>
      <p:sp>
        <p:nvSpPr>
          <p:cNvPr id="14" name="TextBox 13"/>
          <p:cNvSpPr txBox="1"/>
          <p:nvPr/>
        </p:nvSpPr>
        <p:spPr>
          <a:xfrm>
            <a:off x="5899526" y="4404651"/>
            <a:ext cx="461665" cy="369332"/>
          </a:xfrm>
          <a:prstGeom prst="rect">
            <a:avLst/>
          </a:prstGeom>
          <a:noFill/>
        </p:spPr>
        <p:txBody>
          <a:bodyPr vert="horz" wrap="square" rtlCol="0">
            <a:spAutoFit/>
          </a:bodyPr>
          <a:lstStyle/>
          <a:p>
            <a:pPr algn="ctr"/>
            <a:r>
              <a:rPr lang="en-US" dirty="0" smtClean="0"/>
              <a:t>B</a:t>
            </a:r>
            <a:endParaRPr lang="en-SG" dirty="0"/>
          </a:p>
        </p:txBody>
      </p:sp>
      <p:sp>
        <p:nvSpPr>
          <p:cNvPr id="15" name="TextBox 14"/>
          <p:cNvSpPr txBox="1"/>
          <p:nvPr/>
        </p:nvSpPr>
        <p:spPr>
          <a:xfrm>
            <a:off x="4181267" y="2302108"/>
            <a:ext cx="954733" cy="369332"/>
          </a:xfrm>
          <a:prstGeom prst="rect">
            <a:avLst/>
          </a:prstGeom>
          <a:noFill/>
        </p:spPr>
        <p:txBody>
          <a:bodyPr vert="horz" wrap="square" rtlCol="0">
            <a:spAutoFit/>
          </a:bodyPr>
          <a:lstStyle/>
          <a:p>
            <a:pPr algn="ctr"/>
            <a:r>
              <a:rPr lang="en-US" dirty="0" smtClean="0"/>
              <a:t>Master</a:t>
            </a:r>
            <a:endParaRPr lang="en-SG" dirty="0"/>
          </a:p>
        </p:txBody>
      </p:sp>
      <p:sp>
        <p:nvSpPr>
          <p:cNvPr id="16" name="TextBox 15"/>
          <p:cNvSpPr txBox="1"/>
          <p:nvPr/>
        </p:nvSpPr>
        <p:spPr>
          <a:xfrm>
            <a:off x="381000" y="1371600"/>
            <a:ext cx="8458200" cy="646331"/>
          </a:xfrm>
          <a:prstGeom prst="rect">
            <a:avLst/>
          </a:prstGeom>
          <a:noFill/>
        </p:spPr>
        <p:txBody>
          <a:bodyPr wrap="square" rtlCol="0">
            <a:spAutoFit/>
          </a:bodyPr>
          <a:lstStyle/>
          <a:p>
            <a:r>
              <a:rPr lang="en-US" dirty="0" smtClean="0"/>
              <a:t>Right now we have our scenario exactly the way we want it to be. Master is pointing towards commit 3, A is pointing towards commit 4 and B pointing towards commit 5.</a:t>
            </a:r>
            <a:endParaRPr lang="en-SG" dirty="0"/>
          </a:p>
        </p:txBody>
      </p:sp>
      <p:pic>
        <p:nvPicPr>
          <p:cNvPr id="18"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8346" y="4773983"/>
            <a:ext cx="6448425" cy="16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354162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17058"/>
            <a:ext cx="8229600" cy="1143000"/>
          </a:xfrm>
        </p:spPr>
        <p:txBody>
          <a:bodyPr>
            <a:normAutofit fontScale="90000"/>
          </a:bodyPr>
          <a:lstStyle/>
          <a:p>
            <a:r>
              <a:rPr lang="en-US" dirty="0" smtClean="0"/>
              <a:t>Fast Forward Merge</a:t>
            </a:r>
            <a:br>
              <a:rPr lang="en-US" dirty="0" smtClean="0"/>
            </a:br>
            <a:r>
              <a:rPr lang="en-US" dirty="0" smtClean="0"/>
              <a:t>(Diagrams)</a:t>
            </a:r>
            <a:endParaRPr lang="en-SG" dirty="0"/>
          </a:p>
        </p:txBody>
      </p:sp>
      <p:sp>
        <p:nvSpPr>
          <p:cNvPr id="5" name="TextBox 4"/>
          <p:cNvSpPr txBox="1"/>
          <p:nvPr/>
        </p:nvSpPr>
        <p:spPr>
          <a:xfrm>
            <a:off x="558084" y="1295400"/>
            <a:ext cx="8229600" cy="646331"/>
          </a:xfrm>
          <a:prstGeom prst="rect">
            <a:avLst/>
          </a:prstGeom>
          <a:noFill/>
        </p:spPr>
        <p:txBody>
          <a:bodyPr wrap="square" rtlCol="0">
            <a:spAutoFit/>
          </a:bodyPr>
          <a:lstStyle/>
          <a:p>
            <a:r>
              <a:rPr lang="en-US" dirty="0" smtClean="0"/>
              <a:t>Assuming we want to merge A with master, what would happen? </a:t>
            </a:r>
            <a:r>
              <a:rPr lang="en-US" dirty="0"/>
              <a:t>T</a:t>
            </a:r>
            <a:r>
              <a:rPr lang="en-US" dirty="0" smtClean="0"/>
              <a:t>he result would look something like this: </a:t>
            </a:r>
            <a:endParaRPr lang="en-SG" dirty="0"/>
          </a:p>
        </p:txBody>
      </p:sp>
      <p:sp>
        <p:nvSpPr>
          <p:cNvPr id="6" name="Rectangle 5"/>
          <p:cNvSpPr/>
          <p:nvPr/>
        </p:nvSpPr>
        <p:spPr>
          <a:xfrm>
            <a:off x="2015559" y="3153189"/>
            <a:ext cx="762000" cy="7040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C1</a:t>
            </a:r>
            <a:endParaRPr lang="en-SG" dirty="0"/>
          </a:p>
        </p:txBody>
      </p:sp>
      <p:sp>
        <p:nvSpPr>
          <p:cNvPr id="7" name="Rectangle 6"/>
          <p:cNvSpPr/>
          <p:nvPr/>
        </p:nvSpPr>
        <p:spPr>
          <a:xfrm>
            <a:off x="3158559" y="3153189"/>
            <a:ext cx="762000" cy="7040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C2</a:t>
            </a:r>
            <a:endParaRPr lang="en-SG" dirty="0"/>
          </a:p>
        </p:txBody>
      </p:sp>
      <p:sp>
        <p:nvSpPr>
          <p:cNvPr id="8" name="Rectangle 7"/>
          <p:cNvSpPr/>
          <p:nvPr/>
        </p:nvSpPr>
        <p:spPr>
          <a:xfrm>
            <a:off x="4301559" y="3153189"/>
            <a:ext cx="762000" cy="7040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C3</a:t>
            </a:r>
            <a:endParaRPr lang="en-SG" dirty="0"/>
          </a:p>
        </p:txBody>
      </p:sp>
      <p:cxnSp>
        <p:nvCxnSpPr>
          <p:cNvPr id="9" name="Straight Arrow Connector 8"/>
          <p:cNvCxnSpPr/>
          <p:nvPr/>
        </p:nvCxnSpPr>
        <p:spPr>
          <a:xfrm flipH="1">
            <a:off x="2777559" y="3505212"/>
            <a:ext cx="38100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0" name="Straight Arrow Connector 9"/>
          <p:cNvCxnSpPr/>
          <p:nvPr/>
        </p:nvCxnSpPr>
        <p:spPr>
          <a:xfrm flipH="1">
            <a:off x="3920559" y="3505212"/>
            <a:ext cx="38100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1" name="Rectangle 10"/>
          <p:cNvSpPr/>
          <p:nvPr/>
        </p:nvSpPr>
        <p:spPr>
          <a:xfrm>
            <a:off x="5749359" y="3153189"/>
            <a:ext cx="762000" cy="7040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C4</a:t>
            </a:r>
            <a:endParaRPr lang="en-SG" dirty="0"/>
          </a:p>
        </p:txBody>
      </p:sp>
      <p:sp>
        <p:nvSpPr>
          <p:cNvPr id="12" name="Rectangle 11"/>
          <p:cNvSpPr/>
          <p:nvPr/>
        </p:nvSpPr>
        <p:spPr>
          <a:xfrm>
            <a:off x="5749359" y="4133058"/>
            <a:ext cx="762000" cy="7040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C5</a:t>
            </a:r>
            <a:endParaRPr lang="en-SG" dirty="0"/>
          </a:p>
        </p:txBody>
      </p:sp>
      <p:cxnSp>
        <p:nvCxnSpPr>
          <p:cNvPr id="13" name="Straight Arrow Connector 12"/>
          <p:cNvCxnSpPr>
            <a:stCxn id="11" idx="1"/>
          </p:cNvCxnSpPr>
          <p:nvPr/>
        </p:nvCxnSpPr>
        <p:spPr>
          <a:xfrm flipH="1">
            <a:off x="5063559" y="3505212"/>
            <a:ext cx="68580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4" name="Straight Arrow Connector 13"/>
          <p:cNvCxnSpPr>
            <a:stCxn id="12" idx="1"/>
          </p:cNvCxnSpPr>
          <p:nvPr/>
        </p:nvCxnSpPr>
        <p:spPr>
          <a:xfrm flipH="1" flipV="1">
            <a:off x="5009897" y="3991389"/>
            <a:ext cx="739462" cy="49369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5" name="TextBox 14"/>
          <p:cNvSpPr txBox="1"/>
          <p:nvPr/>
        </p:nvSpPr>
        <p:spPr>
          <a:xfrm>
            <a:off x="5972420" y="2772189"/>
            <a:ext cx="461665" cy="369332"/>
          </a:xfrm>
          <a:prstGeom prst="rect">
            <a:avLst/>
          </a:prstGeom>
          <a:noFill/>
        </p:spPr>
        <p:txBody>
          <a:bodyPr vert="horz" wrap="square" rtlCol="0">
            <a:spAutoFit/>
          </a:bodyPr>
          <a:lstStyle/>
          <a:p>
            <a:r>
              <a:rPr lang="en-US" dirty="0" smtClean="0"/>
              <a:t>A</a:t>
            </a:r>
            <a:endParaRPr lang="en-SG" dirty="0"/>
          </a:p>
        </p:txBody>
      </p:sp>
      <p:sp>
        <p:nvSpPr>
          <p:cNvPr id="16" name="TextBox 15"/>
          <p:cNvSpPr txBox="1"/>
          <p:nvPr/>
        </p:nvSpPr>
        <p:spPr>
          <a:xfrm>
            <a:off x="5899526" y="4868295"/>
            <a:ext cx="461665" cy="369332"/>
          </a:xfrm>
          <a:prstGeom prst="rect">
            <a:avLst/>
          </a:prstGeom>
          <a:noFill/>
        </p:spPr>
        <p:txBody>
          <a:bodyPr vert="horz" wrap="square" rtlCol="0">
            <a:spAutoFit/>
          </a:bodyPr>
          <a:lstStyle/>
          <a:p>
            <a:pPr algn="ctr"/>
            <a:r>
              <a:rPr lang="en-US" dirty="0" smtClean="0"/>
              <a:t>B</a:t>
            </a:r>
            <a:endParaRPr lang="en-SG" dirty="0"/>
          </a:p>
        </p:txBody>
      </p:sp>
      <p:sp>
        <p:nvSpPr>
          <p:cNvPr id="17" name="TextBox 16"/>
          <p:cNvSpPr txBox="1"/>
          <p:nvPr/>
        </p:nvSpPr>
        <p:spPr>
          <a:xfrm>
            <a:off x="4181267" y="2765752"/>
            <a:ext cx="954733" cy="369332"/>
          </a:xfrm>
          <a:prstGeom prst="rect">
            <a:avLst/>
          </a:prstGeom>
          <a:noFill/>
        </p:spPr>
        <p:txBody>
          <a:bodyPr vert="horz" wrap="square" rtlCol="0">
            <a:spAutoFit/>
          </a:bodyPr>
          <a:lstStyle/>
          <a:p>
            <a:pPr algn="ctr"/>
            <a:r>
              <a:rPr lang="en-US" dirty="0" smtClean="0"/>
              <a:t>Master</a:t>
            </a:r>
            <a:endParaRPr lang="en-SG" dirty="0"/>
          </a:p>
        </p:txBody>
      </p:sp>
      <p:sp>
        <p:nvSpPr>
          <p:cNvPr id="19" name="TextBox 18"/>
          <p:cNvSpPr txBox="1"/>
          <p:nvPr/>
        </p:nvSpPr>
        <p:spPr>
          <a:xfrm>
            <a:off x="5652991" y="2391063"/>
            <a:ext cx="954733" cy="369332"/>
          </a:xfrm>
          <a:prstGeom prst="rect">
            <a:avLst/>
          </a:prstGeom>
          <a:noFill/>
        </p:spPr>
        <p:txBody>
          <a:bodyPr vert="horz" wrap="square" rtlCol="0">
            <a:spAutoFit/>
          </a:bodyPr>
          <a:lstStyle/>
          <a:p>
            <a:pPr algn="ctr"/>
            <a:r>
              <a:rPr lang="en-US" dirty="0" smtClean="0"/>
              <a:t>Master</a:t>
            </a:r>
            <a:endParaRPr lang="en-SG" dirty="0"/>
          </a:p>
        </p:txBody>
      </p:sp>
      <p:sp>
        <p:nvSpPr>
          <p:cNvPr id="20" name="U-Turn Arrow 19"/>
          <p:cNvSpPr/>
          <p:nvPr/>
        </p:nvSpPr>
        <p:spPr>
          <a:xfrm>
            <a:off x="4572000" y="1784802"/>
            <a:ext cx="1789191" cy="987387"/>
          </a:xfrm>
          <a:prstGeom prst="utur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solidFill>
                <a:schemeClr val="tx1"/>
              </a:solidFill>
            </a:endParaRPr>
          </a:p>
        </p:txBody>
      </p:sp>
      <p:sp>
        <p:nvSpPr>
          <p:cNvPr id="21" name="TextBox 20"/>
          <p:cNvSpPr txBox="1"/>
          <p:nvPr/>
        </p:nvSpPr>
        <p:spPr>
          <a:xfrm>
            <a:off x="304800" y="5112909"/>
            <a:ext cx="8482884" cy="1754326"/>
          </a:xfrm>
          <a:prstGeom prst="rect">
            <a:avLst/>
          </a:prstGeom>
          <a:noFill/>
        </p:spPr>
        <p:txBody>
          <a:bodyPr wrap="square" rtlCol="0">
            <a:spAutoFit/>
          </a:bodyPr>
          <a:lstStyle/>
          <a:p>
            <a:r>
              <a:rPr lang="en-US" dirty="0" smtClean="0"/>
              <a:t>Because Master is a direct ancestor of A, </a:t>
            </a:r>
            <a:r>
              <a:rPr lang="en-US" dirty="0" err="1" smtClean="0"/>
              <a:t>Git</a:t>
            </a:r>
            <a:r>
              <a:rPr lang="en-US" dirty="0" smtClean="0"/>
              <a:t> will detect that and will simply move the Master branch forward to A’s commit. Technically, this is called a </a:t>
            </a:r>
            <a:r>
              <a:rPr lang="en-US" b="1" dirty="0"/>
              <a:t>F</a:t>
            </a:r>
            <a:r>
              <a:rPr lang="en-US" b="1" dirty="0" smtClean="0"/>
              <a:t>ast </a:t>
            </a:r>
            <a:r>
              <a:rPr lang="en-US" b="1" dirty="0"/>
              <a:t>F</a:t>
            </a:r>
            <a:r>
              <a:rPr lang="en-US" b="1" dirty="0" smtClean="0"/>
              <a:t>orward Merging </a:t>
            </a:r>
            <a:r>
              <a:rPr lang="en-US" dirty="0" smtClean="0"/>
              <a:t>and it happens because the commit 3 in Master branch can be found in the commit history in the A branch. Thus </a:t>
            </a:r>
            <a:r>
              <a:rPr lang="en-US" dirty="0" err="1" smtClean="0"/>
              <a:t>Git</a:t>
            </a:r>
            <a:r>
              <a:rPr lang="en-US" dirty="0" smtClean="0"/>
              <a:t> will make things simple by moving master branch forward and pointing it at commit 4 which is the latest commit in A branch. Lets execute this in the </a:t>
            </a:r>
            <a:r>
              <a:rPr lang="en-US" dirty="0" err="1" smtClean="0"/>
              <a:t>Git</a:t>
            </a:r>
            <a:r>
              <a:rPr lang="en-US" dirty="0" smtClean="0"/>
              <a:t> Bash Console.</a:t>
            </a:r>
            <a:endParaRPr lang="en-SG" dirty="0"/>
          </a:p>
        </p:txBody>
      </p:sp>
    </p:spTree>
    <p:extLst>
      <p:ext uri="{BB962C8B-B14F-4D97-AF65-F5344CB8AC3E}">
        <p14:creationId xmlns:p14="http://schemas.microsoft.com/office/powerpoint/2010/main" val="262550126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7058"/>
            <a:ext cx="8229600" cy="1143000"/>
          </a:xfrm>
        </p:spPr>
        <p:txBody>
          <a:bodyPr>
            <a:normAutofit fontScale="90000"/>
          </a:bodyPr>
          <a:lstStyle/>
          <a:p>
            <a:r>
              <a:rPr lang="en-US" dirty="0" smtClean="0"/>
              <a:t>Fast Forward Merge</a:t>
            </a:r>
            <a:br>
              <a:rPr lang="en-US" dirty="0" smtClean="0"/>
            </a:br>
            <a:r>
              <a:rPr lang="en-US" dirty="0" smtClean="0"/>
              <a:t>(</a:t>
            </a:r>
            <a:r>
              <a:rPr lang="en-US" dirty="0" err="1" smtClean="0"/>
              <a:t>Git</a:t>
            </a:r>
            <a:r>
              <a:rPr lang="en-US" dirty="0" smtClean="0"/>
              <a:t> Bash Console)</a:t>
            </a:r>
            <a:endParaRPr lang="en-SG" dirty="0"/>
          </a:p>
        </p:txBody>
      </p:sp>
      <p:sp>
        <p:nvSpPr>
          <p:cNvPr id="4" name="TextBox 3"/>
          <p:cNvSpPr txBox="1"/>
          <p:nvPr/>
        </p:nvSpPr>
        <p:spPr>
          <a:xfrm>
            <a:off x="6858000" y="1447800"/>
            <a:ext cx="2133600" cy="646331"/>
          </a:xfrm>
          <a:prstGeom prst="rect">
            <a:avLst/>
          </a:prstGeom>
          <a:noFill/>
        </p:spPr>
        <p:txBody>
          <a:bodyPr wrap="square" rtlCol="0">
            <a:spAutoFit/>
          </a:bodyPr>
          <a:lstStyle/>
          <a:p>
            <a:r>
              <a:rPr lang="en-US" dirty="0" smtClean="0"/>
              <a:t>I first switch to my master branch.</a:t>
            </a:r>
            <a:endParaRPr lang="en-SG" dirty="0"/>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447800"/>
            <a:ext cx="6448425" cy="293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6" name="Straight Arrow Connector 5"/>
          <p:cNvCxnSpPr>
            <a:stCxn id="4" idx="1"/>
          </p:cNvCxnSpPr>
          <p:nvPr/>
        </p:nvCxnSpPr>
        <p:spPr>
          <a:xfrm flipH="1">
            <a:off x="3505200" y="1770966"/>
            <a:ext cx="3352800" cy="13403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6781800" y="2514600"/>
            <a:ext cx="2209800" cy="923330"/>
          </a:xfrm>
          <a:prstGeom prst="rect">
            <a:avLst/>
          </a:prstGeom>
          <a:noFill/>
        </p:spPr>
        <p:txBody>
          <a:bodyPr wrap="square" rtlCol="0">
            <a:spAutoFit/>
          </a:bodyPr>
          <a:lstStyle/>
          <a:p>
            <a:r>
              <a:rPr lang="en-US" dirty="0" smtClean="0"/>
              <a:t>Then I proceed to merge A into my master branch</a:t>
            </a:r>
            <a:endParaRPr lang="en-SG" dirty="0"/>
          </a:p>
        </p:txBody>
      </p:sp>
      <p:cxnSp>
        <p:nvCxnSpPr>
          <p:cNvPr id="10" name="Straight Arrow Connector 9"/>
          <p:cNvCxnSpPr>
            <a:stCxn id="7" idx="1"/>
          </p:cNvCxnSpPr>
          <p:nvPr/>
        </p:nvCxnSpPr>
        <p:spPr>
          <a:xfrm flipH="1" flipV="1">
            <a:off x="3212608" y="2801034"/>
            <a:ext cx="3569192" cy="17523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270658" y="5257800"/>
            <a:ext cx="8686800" cy="1200329"/>
          </a:xfrm>
          <a:prstGeom prst="rect">
            <a:avLst/>
          </a:prstGeom>
          <a:noFill/>
        </p:spPr>
        <p:txBody>
          <a:bodyPr wrap="square" rtlCol="0">
            <a:spAutoFit/>
          </a:bodyPr>
          <a:lstStyle/>
          <a:p>
            <a:r>
              <a:rPr lang="en-US" dirty="0" smtClean="0"/>
              <a:t>*Note: Notice that </a:t>
            </a:r>
            <a:r>
              <a:rPr lang="en-US" dirty="0" err="1" smtClean="0"/>
              <a:t>Git</a:t>
            </a:r>
            <a:r>
              <a:rPr lang="en-US" dirty="0" smtClean="0"/>
              <a:t> tells you that the merge you just did is a </a:t>
            </a:r>
            <a:r>
              <a:rPr lang="en-US" b="1" dirty="0" smtClean="0"/>
              <a:t>Fast-forward </a:t>
            </a:r>
            <a:r>
              <a:rPr lang="en-US" dirty="0" smtClean="0"/>
              <a:t>type. This type of merge is what we have gone through previously, where in this case, </a:t>
            </a:r>
            <a:r>
              <a:rPr lang="en-US" dirty="0" err="1" smtClean="0"/>
              <a:t>Git</a:t>
            </a:r>
            <a:r>
              <a:rPr lang="en-US" dirty="0" smtClean="0"/>
              <a:t> will just move the master pointer forward to commit 4 of branch A as commit 3 in master branch is the direct predecessor of commit 4.</a:t>
            </a:r>
            <a:endParaRPr lang="en-SG" dirty="0"/>
          </a:p>
        </p:txBody>
      </p:sp>
      <p:sp>
        <p:nvSpPr>
          <p:cNvPr id="12" name="TextBox 11"/>
          <p:cNvSpPr txBox="1"/>
          <p:nvPr/>
        </p:nvSpPr>
        <p:spPr>
          <a:xfrm>
            <a:off x="6858000" y="3810000"/>
            <a:ext cx="1905000" cy="923330"/>
          </a:xfrm>
          <a:prstGeom prst="rect">
            <a:avLst/>
          </a:prstGeom>
          <a:noFill/>
        </p:spPr>
        <p:txBody>
          <a:bodyPr wrap="square" rtlCol="0">
            <a:spAutoFit/>
          </a:bodyPr>
          <a:lstStyle/>
          <a:p>
            <a:r>
              <a:rPr lang="en-US" dirty="0" smtClean="0"/>
              <a:t>Now A and master are both towards the same commit</a:t>
            </a:r>
            <a:endParaRPr lang="en-SG" dirty="0"/>
          </a:p>
        </p:txBody>
      </p:sp>
      <p:cxnSp>
        <p:nvCxnSpPr>
          <p:cNvPr id="15" name="Straight Arrow Connector 14"/>
          <p:cNvCxnSpPr>
            <a:stCxn id="12" idx="1"/>
          </p:cNvCxnSpPr>
          <p:nvPr/>
        </p:nvCxnSpPr>
        <p:spPr>
          <a:xfrm flipH="1" flipV="1">
            <a:off x="3288808" y="3722385"/>
            <a:ext cx="3569192" cy="54928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345761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1143000"/>
          </a:xfrm>
        </p:spPr>
        <p:txBody>
          <a:bodyPr>
            <a:normAutofit fontScale="90000"/>
          </a:bodyPr>
          <a:lstStyle/>
          <a:p>
            <a:r>
              <a:rPr lang="en-US" dirty="0" smtClean="0"/>
              <a:t>Merge </a:t>
            </a:r>
            <a:r>
              <a:rPr lang="en-US" dirty="0" smtClean="0"/>
              <a:t>Conflicts</a:t>
            </a:r>
            <a:br>
              <a:rPr lang="en-US" dirty="0" smtClean="0"/>
            </a:br>
            <a:r>
              <a:rPr lang="en-US" dirty="0" smtClean="0"/>
              <a:t>(Diagrams)</a:t>
            </a:r>
            <a:endParaRPr lang="en-SG" dirty="0"/>
          </a:p>
        </p:txBody>
      </p:sp>
      <p:sp>
        <p:nvSpPr>
          <p:cNvPr id="4" name="Rectangle 3"/>
          <p:cNvSpPr/>
          <p:nvPr/>
        </p:nvSpPr>
        <p:spPr>
          <a:xfrm>
            <a:off x="1358730" y="2792577"/>
            <a:ext cx="762000" cy="7040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C1</a:t>
            </a:r>
            <a:endParaRPr lang="en-SG" dirty="0"/>
          </a:p>
        </p:txBody>
      </p:sp>
      <p:sp>
        <p:nvSpPr>
          <p:cNvPr id="5" name="Rectangle 4"/>
          <p:cNvSpPr/>
          <p:nvPr/>
        </p:nvSpPr>
        <p:spPr>
          <a:xfrm>
            <a:off x="2501730" y="2792577"/>
            <a:ext cx="762000" cy="7040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C2</a:t>
            </a:r>
            <a:endParaRPr lang="en-SG" dirty="0"/>
          </a:p>
        </p:txBody>
      </p:sp>
      <p:sp>
        <p:nvSpPr>
          <p:cNvPr id="6" name="Rectangle 5"/>
          <p:cNvSpPr/>
          <p:nvPr/>
        </p:nvSpPr>
        <p:spPr>
          <a:xfrm>
            <a:off x="3644730" y="2792577"/>
            <a:ext cx="762000" cy="7040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C3</a:t>
            </a:r>
            <a:endParaRPr lang="en-SG" dirty="0"/>
          </a:p>
        </p:txBody>
      </p:sp>
      <p:cxnSp>
        <p:nvCxnSpPr>
          <p:cNvPr id="7" name="Straight Arrow Connector 6"/>
          <p:cNvCxnSpPr/>
          <p:nvPr/>
        </p:nvCxnSpPr>
        <p:spPr>
          <a:xfrm flipH="1">
            <a:off x="2120730" y="3144600"/>
            <a:ext cx="38100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8" name="Straight Arrow Connector 7"/>
          <p:cNvCxnSpPr/>
          <p:nvPr/>
        </p:nvCxnSpPr>
        <p:spPr>
          <a:xfrm flipH="1">
            <a:off x="3263730" y="3144600"/>
            <a:ext cx="38100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9" name="Rectangle 8"/>
          <p:cNvSpPr/>
          <p:nvPr/>
        </p:nvSpPr>
        <p:spPr>
          <a:xfrm>
            <a:off x="5092530" y="2792577"/>
            <a:ext cx="762000" cy="7040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C4</a:t>
            </a:r>
            <a:endParaRPr lang="en-SG" dirty="0"/>
          </a:p>
        </p:txBody>
      </p:sp>
      <p:sp>
        <p:nvSpPr>
          <p:cNvPr id="10" name="Rectangle 9"/>
          <p:cNvSpPr/>
          <p:nvPr/>
        </p:nvSpPr>
        <p:spPr>
          <a:xfrm>
            <a:off x="5092530" y="3772446"/>
            <a:ext cx="762000" cy="7040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C5</a:t>
            </a:r>
            <a:endParaRPr lang="en-SG" dirty="0"/>
          </a:p>
        </p:txBody>
      </p:sp>
      <p:cxnSp>
        <p:nvCxnSpPr>
          <p:cNvPr id="11" name="Straight Arrow Connector 10"/>
          <p:cNvCxnSpPr>
            <a:stCxn id="9" idx="1"/>
          </p:cNvCxnSpPr>
          <p:nvPr/>
        </p:nvCxnSpPr>
        <p:spPr>
          <a:xfrm flipH="1">
            <a:off x="4406730" y="3144600"/>
            <a:ext cx="68580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2" name="Straight Arrow Connector 11"/>
          <p:cNvCxnSpPr>
            <a:stCxn id="10" idx="1"/>
          </p:cNvCxnSpPr>
          <p:nvPr/>
        </p:nvCxnSpPr>
        <p:spPr>
          <a:xfrm flipH="1" flipV="1">
            <a:off x="4353068" y="3630777"/>
            <a:ext cx="739462" cy="49369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4" name="TextBox 13"/>
          <p:cNvSpPr txBox="1"/>
          <p:nvPr/>
        </p:nvSpPr>
        <p:spPr>
          <a:xfrm>
            <a:off x="6398567" y="4507683"/>
            <a:ext cx="461665" cy="369332"/>
          </a:xfrm>
          <a:prstGeom prst="rect">
            <a:avLst/>
          </a:prstGeom>
          <a:noFill/>
        </p:spPr>
        <p:txBody>
          <a:bodyPr vert="horz" wrap="square" rtlCol="0">
            <a:spAutoFit/>
          </a:bodyPr>
          <a:lstStyle/>
          <a:p>
            <a:pPr algn="ctr"/>
            <a:r>
              <a:rPr lang="en-US" dirty="0" smtClean="0"/>
              <a:t>B</a:t>
            </a:r>
            <a:endParaRPr lang="en-SG" dirty="0"/>
          </a:p>
        </p:txBody>
      </p:sp>
      <p:sp>
        <p:nvSpPr>
          <p:cNvPr id="16" name="TextBox 15"/>
          <p:cNvSpPr txBox="1"/>
          <p:nvPr/>
        </p:nvSpPr>
        <p:spPr>
          <a:xfrm>
            <a:off x="4996162" y="2399783"/>
            <a:ext cx="954733" cy="369332"/>
          </a:xfrm>
          <a:prstGeom prst="rect">
            <a:avLst/>
          </a:prstGeom>
          <a:noFill/>
        </p:spPr>
        <p:txBody>
          <a:bodyPr vert="horz" wrap="square" rtlCol="0">
            <a:spAutoFit/>
          </a:bodyPr>
          <a:lstStyle/>
          <a:p>
            <a:pPr algn="ctr"/>
            <a:r>
              <a:rPr lang="en-US" dirty="0" smtClean="0"/>
              <a:t>Master</a:t>
            </a:r>
            <a:endParaRPr lang="en-SG" dirty="0"/>
          </a:p>
        </p:txBody>
      </p:sp>
      <p:sp>
        <p:nvSpPr>
          <p:cNvPr id="18" name="TextBox 17"/>
          <p:cNvSpPr txBox="1"/>
          <p:nvPr/>
        </p:nvSpPr>
        <p:spPr>
          <a:xfrm>
            <a:off x="609600" y="1320084"/>
            <a:ext cx="8001000" cy="923330"/>
          </a:xfrm>
          <a:prstGeom prst="rect">
            <a:avLst/>
          </a:prstGeom>
          <a:noFill/>
        </p:spPr>
        <p:txBody>
          <a:bodyPr wrap="square" rtlCol="0">
            <a:spAutoFit/>
          </a:bodyPr>
          <a:lstStyle/>
          <a:p>
            <a:r>
              <a:rPr lang="en-US" dirty="0" smtClean="0"/>
              <a:t>Assuming now we make changes in branch B further and then proceed to merge it back with master. Anyway if you want, you can choose to delete branch A at this point. So back to the question, what would happen now in this case?</a:t>
            </a:r>
            <a:endParaRPr lang="en-SG" dirty="0"/>
          </a:p>
        </p:txBody>
      </p:sp>
      <p:sp>
        <p:nvSpPr>
          <p:cNvPr id="19" name="Rectangle 18"/>
          <p:cNvSpPr/>
          <p:nvPr/>
        </p:nvSpPr>
        <p:spPr>
          <a:xfrm>
            <a:off x="6248400" y="3772446"/>
            <a:ext cx="762000" cy="7040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C6</a:t>
            </a:r>
            <a:endParaRPr lang="en-SG" dirty="0"/>
          </a:p>
        </p:txBody>
      </p:sp>
      <p:cxnSp>
        <p:nvCxnSpPr>
          <p:cNvPr id="20" name="Straight Arrow Connector 19"/>
          <p:cNvCxnSpPr/>
          <p:nvPr/>
        </p:nvCxnSpPr>
        <p:spPr>
          <a:xfrm flipH="1">
            <a:off x="5854530" y="4124469"/>
            <a:ext cx="38100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3" name="TextBox 12"/>
          <p:cNvSpPr txBox="1"/>
          <p:nvPr/>
        </p:nvSpPr>
        <p:spPr>
          <a:xfrm>
            <a:off x="609600" y="4877015"/>
            <a:ext cx="8229600" cy="2031325"/>
          </a:xfrm>
          <a:prstGeom prst="rect">
            <a:avLst/>
          </a:prstGeom>
          <a:noFill/>
        </p:spPr>
        <p:txBody>
          <a:bodyPr wrap="square" rtlCol="0">
            <a:spAutoFit/>
          </a:bodyPr>
          <a:lstStyle/>
          <a:p>
            <a:r>
              <a:rPr lang="en-US" dirty="0" smtClean="0"/>
              <a:t>Note that in this case, B branch is not a direct successor of the current master branch, therefore the merge here will not be Fast-Forward. In this scenario where B branch is diverged from some older point (Commit 3), two results will happen when you try to merge it with the current master:</a:t>
            </a:r>
          </a:p>
          <a:p>
            <a:pPr marL="342900" indent="-342900">
              <a:buFontTx/>
              <a:buAutoNum type="arabicPeriod"/>
            </a:pPr>
            <a:r>
              <a:rPr lang="en-US" dirty="0" smtClean="0"/>
              <a:t>A merge conflict which after resolved will also result in a new commit</a:t>
            </a:r>
          </a:p>
          <a:p>
            <a:pPr marL="342900" indent="-342900">
              <a:buFontTx/>
              <a:buAutoNum type="arabicPeriod"/>
            </a:pPr>
            <a:r>
              <a:rPr lang="en-US" dirty="0" smtClean="0"/>
              <a:t>A </a:t>
            </a:r>
            <a:r>
              <a:rPr lang="en-US" dirty="0"/>
              <a:t>success recursive merge which will result in a new commit</a:t>
            </a:r>
          </a:p>
          <a:p>
            <a:pPr marL="342900" indent="-342900">
              <a:buAutoNum type="arabicPeriod"/>
            </a:pPr>
            <a:endParaRPr lang="en-SG" dirty="0"/>
          </a:p>
        </p:txBody>
      </p:sp>
    </p:spTree>
    <p:extLst>
      <p:ext uri="{BB962C8B-B14F-4D97-AF65-F5344CB8AC3E}">
        <p14:creationId xmlns:p14="http://schemas.microsoft.com/office/powerpoint/2010/main" val="13352359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410</TotalTime>
  <Words>1087</Words>
  <Application>Microsoft Office PowerPoint</Application>
  <PresentationFormat>On-screen Show (4:3)</PresentationFormat>
  <Paragraphs>95</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Git Merge on the Git Bash Console</vt:lpstr>
      <vt:lpstr>What is Git Merge?</vt:lpstr>
      <vt:lpstr>The Git Merge Process (Diagrams)</vt:lpstr>
      <vt:lpstr>Git Merge Process  (Git Bash Console)</vt:lpstr>
      <vt:lpstr>Get Merge Process (Git Bash Console)</vt:lpstr>
      <vt:lpstr>Git Merge Process</vt:lpstr>
      <vt:lpstr>Fast Forward Merge (Diagrams)</vt:lpstr>
      <vt:lpstr>Fast Forward Merge (Git Bash Console)</vt:lpstr>
      <vt:lpstr>Merge Conflicts (Diagrams)</vt:lpstr>
      <vt:lpstr>PowerPoint Presentation</vt:lpstr>
      <vt:lpstr>PowerPoint Presentation</vt:lpstr>
      <vt:lpstr>PowerPoint Presentation</vt:lpstr>
      <vt:lpstr>PowerPoint Presentation</vt:lpstr>
      <vt:lpstr>Merge result after resolving conflicts</vt:lpstr>
      <vt:lpstr>2. Successful Recursive Merge (Diagrams)</vt:lpstr>
      <vt:lpstr>PowerPoint Presentation</vt:lpstr>
      <vt:lpstr>Tips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 Merge on the Git Bash Console</dc:title>
  <dc:creator>Yan</dc:creator>
  <cp:lastModifiedBy>Yan</cp:lastModifiedBy>
  <cp:revision>25</cp:revision>
  <dcterms:created xsi:type="dcterms:W3CDTF">2013-04-08T01:04:32Z</dcterms:created>
  <dcterms:modified xsi:type="dcterms:W3CDTF">2013-04-08T10:07:34Z</dcterms:modified>
</cp:coreProperties>
</file>