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63" r:id="rId5"/>
    <p:sldId id="259" r:id="rId6"/>
    <p:sldId id="265" r:id="rId7"/>
    <p:sldId id="266" r:id="rId8"/>
    <p:sldId id="267" r:id="rId9"/>
    <p:sldId id="264" r:id="rId10"/>
    <p:sldId id="260" r:id="rId11"/>
    <p:sldId id="268" r:id="rId12"/>
    <p:sldId id="269" r:id="rId13"/>
    <p:sldId id="271" r:id="rId14"/>
    <p:sldId id="270" r:id="rId15"/>
    <p:sldId id="272" r:id="rId16"/>
    <p:sldId id="273" r:id="rId17"/>
    <p:sldId id="261" r:id="rId18"/>
    <p:sldId id="25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47" autoAdjust="0"/>
    <p:restoredTop sz="94660"/>
  </p:normalViewPr>
  <p:slideViewPr>
    <p:cSldViewPr>
      <p:cViewPr varScale="1">
        <p:scale>
          <a:sx n="69" d="100"/>
          <a:sy n="69" d="100"/>
        </p:scale>
        <p:origin x="-134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C3B62852-1E27-4A25-A3CC-B8CBA2F34CB1}" type="datetimeFigureOut">
              <a:rPr lang="en-SG" smtClean="0"/>
              <a:t>28/3/2013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C8EEFA1-F671-48C2-87BC-A59F95BB3E93}" type="slidenum">
              <a:rPr lang="en-SG" smtClean="0"/>
              <a:t>‹#›</a:t>
            </a:fld>
            <a:endParaRPr lang="en-SG"/>
          </a:p>
        </p:txBody>
      </p:sp>
    </p:spTree>
    <p:extLst>
      <p:ext uri="{BB962C8B-B14F-4D97-AF65-F5344CB8AC3E}">
        <p14:creationId xmlns:p14="http://schemas.microsoft.com/office/powerpoint/2010/main" val="2136525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C3B62852-1E27-4A25-A3CC-B8CBA2F34CB1}" type="datetimeFigureOut">
              <a:rPr lang="en-SG" smtClean="0"/>
              <a:t>28/3/2013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C8EEFA1-F671-48C2-87BC-A59F95BB3E93}" type="slidenum">
              <a:rPr lang="en-SG" smtClean="0"/>
              <a:t>‹#›</a:t>
            </a:fld>
            <a:endParaRPr lang="en-SG"/>
          </a:p>
        </p:txBody>
      </p:sp>
    </p:spTree>
    <p:extLst>
      <p:ext uri="{BB962C8B-B14F-4D97-AF65-F5344CB8AC3E}">
        <p14:creationId xmlns:p14="http://schemas.microsoft.com/office/powerpoint/2010/main" val="514365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C3B62852-1E27-4A25-A3CC-B8CBA2F34CB1}" type="datetimeFigureOut">
              <a:rPr lang="en-SG" smtClean="0"/>
              <a:t>28/3/2013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C8EEFA1-F671-48C2-87BC-A59F95BB3E93}" type="slidenum">
              <a:rPr lang="en-SG" smtClean="0"/>
              <a:t>‹#›</a:t>
            </a:fld>
            <a:endParaRPr lang="en-SG"/>
          </a:p>
        </p:txBody>
      </p:sp>
    </p:spTree>
    <p:extLst>
      <p:ext uri="{BB962C8B-B14F-4D97-AF65-F5344CB8AC3E}">
        <p14:creationId xmlns:p14="http://schemas.microsoft.com/office/powerpoint/2010/main" val="233208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C3B62852-1E27-4A25-A3CC-B8CBA2F34CB1}" type="datetimeFigureOut">
              <a:rPr lang="en-SG" smtClean="0"/>
              <a:t>28/3/2013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C8EEFA1-F671-48C2-87BC-A59F95BB3E93}" type="slidenum">
              <a:rPr lang="en-SG" smtClean="0"/>
              <a:t>‹#›</a:t>
            </a:fld>
            <a:endParaRPr lang="en-SG"/>
          </a:p>
        </p:txBody>
      </p:sp>
    </p:spTree>
    <p:extLst>
      <p:ext uri="{BB962C8B-B14F-4D97-AF65-F5344CB8AC3E}">
        <p14:creationId xmlns:p14="http://schemas.microsoft.com/office/powerpoint/2010/main" val="399793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B62852-1E27-4A25-A3CC-B8CBA2F34CB1}" type="datetimeFigureOut">
              <a:rPr lang="en-SG" smtClean="0"/>
              <a:t>28/3/2013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C8EEFA1-F671-48C2-87BC-A59F95BB3E93}" type="slidenum">
              <a:rPr lang="en-SG" smtClean="0"/>
              <a:t>‹#›</a:t>
            </a:fld>
            <a:endParaRPr lang="en-SG"/>
          </a:p>
        </p:txBody>
      </p:sp>
    </p:spTree>
    <p:extLst>
      <p:ext uri="{BB962C8B-B14F-4D97-AF65-F5344CB8AC3E}">
        <p14:creationId xmlns:p14="http://schemas.microsoft.com/office/powerpoint/2010/main" val="1070336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C3B62852-1E27-4A25-A3CC-B8CBA2F34CB1}" type="datetimeFigureOut">
              <a:rPr lang="en-SG" smtClean="0"/>
              <a:t>28/3/2013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C8EEFA1-F671-48C2-87BC-A59F95BB3E93}" type="slidenum">
              <a:rPr lang="en-SG" smtClean="0"/>
              <a:t>‹#›</a:t>
            </a:fld>
            <a:endParaRPr lang="en-SG"/>
          </a:p>
        </p:txBody>
      </p:sp>
    </p:spTree>
    <p:extLst>
      <p:ext uri="{BB962C8B-B14F-4D97-AF65-F5344CB8AC3E}">
        <p14:creationId xmlns:p14="http://schemas.microsoft.com/office/powerpoint/2010/main" val="1304931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C3B62852-1E27-4A25-A3CC-B8CBA2F34CB1}" type="datetimeFigureOut">
              <a:rPr lang="en-SG" smtClean="0"/>
              <a:t>28/3/2013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AC8EEFA1-F671-48C2-87BC-A59F95BB3E93}" type="slidenum">
              <a:rPr lang="en-SG" smtClean="0"/>
              <a:t>‹#›</a:t>
            </a:fld>
            <a:endParaRPr lang="en-SG"/>
          </a:p>
        </p:txBody>
      </p:sp>
    </p:spTree>
    <p:extLst>
      <p:ext uri="{BB962C8B-B14F-4D97-AF65-F5344CB8AC3E}">
        <p14:creationId xmlns:p14="http://schemas.microsoft.com/office/powerpoint/2010/main" val="2794624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C3B62852-1E27-4A25-A3CC-B8CBA2F34CB1}" type="datetimeFigureOut">
              <a:rPr lang="en-SG" smtClean="0"/>
              <a:t>28/3/2013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AC8EEFA1-F671-48C2-87BC-A59F95BB3E93}" type="slidenum">
              <a:rPr lang="en-SG" smtClean="0"/>
              <a:t>‹#›</a:t>
            </a:fld>
            <a:endParaRPr lang="en-SG"/>
          </a:p>
        </p:txBody>
      </p:sp>
    </p:spTree>
    <p:extLst>
      <p:ext uri="{BB962C8B-B14F-4D97-AF65-F5344CB8AC3E}">
        <p14:creationId xmlns:p14="http://schemas.microsoft.com/office/powerpoint/2010/main" val="79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B62852-1E27-4A25-A3CC-B8CBA2F34CB1}" type="datetimeFigureOut">
              <a:rPr lang="en-SG" smtClean="0"/>
              <a:t>28/3/2013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AC8EEFA1-F671-48C2-87BC-A59F95BB3E93}" type="slidenum">
              <a:rPr lang="en-SG" smtClean="0"/>
              <a:t>‹#›</a:t>
            </a:fld>
            <a:endParaRPr lang="en-SG"/>
          </a:p>
        </p:txBody>
      </p:sp>
    </p:spTree>
    <p:extLst>
      <p:ext uri="{BB962C8B-B14F-4D97-AF65-F5344CB8AC3E}">
        <p14:creationId xmlns:p14="http://schemas.microsoft.com/office/powerpoint/2010/main" val="136622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B62852-1E27-4A25-A3CC-B8CBA2F34CB1}" type="datetimeFigureOut">
              <a:rPr lang="en-SG" smtClean="0"/>
              <a:t>28/3/2013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C8EEFA1-F671-48C2-87BC-A59F95BB3E93}" type="slidenum">
              <a:rPr lang="en-SG" smtClean="0"/>
              <a:t>‹#›</a:t>
            </a:fld>
            <a:endParaRPr lang="en-SG"/>
          </a:p>
        </p:txBody>
      </p:sp>
    </p:spTree>
    <p:extLst>
      <p:ext uri="{BB962C8B-B14F-4D97-AF65-F5344CB8AC3E}">
        <p14:creationId xmlns:p14="http://schemas.microsoft.com/office/powerpoint/2010/main" val="3747622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B62852-1E27-4A25-A3CC-B8CBA2F34CB1}" type="datetimeFigureOut">
              <a:rPr lang="en-SG" smtClean="0"/>
              <a:t>28/3/2013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C8EEFA1-F671-48C2-87BC-A59F95BB3E93}" type="slidenum">
              <a:rPr lang="en-SG" smtClean="0"/>
              <a:t>‹#›</a:t>
            </a:fld>
            <a:endParaRPr lang="en-SG"/>
          </a:p>
        </p:txBody>
      </p:sp>
    </p:spTree>
    <p:extLst>
      <p:ext uri="{BB962C8B-B14F-4D97-AF65-F5344CB8AC3E}">
        <p14:creationId xmlns:p14="http://schemas.microsoft.com/office/powerpoint/2010/main" val="740768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62852-1E27-4A25-A3CC-B8CBA2F34CB1}" type="datetimeFigureOut">
              <a:rPr lang="en-SG" smtClean="0"/>
              <a:t>28/3/2013</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8EEFA1-F671-48C2-87BC-A59F95BB3E93}" type="slidenum">
              <a:rPr lang="en-SG" smtClean="0"/>
              <a:t>‹#›</a:t>
            </a:fld>
            <a:endParaRPr lang="en-SG"/>
          </a:p>
        </p:txBody>
      </p:sp>
    </p:spTree>
    <p:extLst>
      <p:ext uri="{BB962C8B-B14F-4D97-AF65-F5344CB8AC3E}">
        <p14:creationId xmlns:p14="http://schemas.microsoft.com/office/powerpoint/2010/main" val="2632722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code.google.com/p/msysgit/downloads/list?q=label:Feature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Preparing your computer for </a:t>
            </a:r>
            <a:r>
              <a:rPr lang="en-US" dirty="0" err="1" smtClean="0"/>
              <a:t>Git</a:t>
            </a:r>
            <a:endParaRPr lang="en-SG" dirty="0"/>
          </a:p>
        </p:txBody>
      </p:sp>
      <p:sp>
        <p:nvSpPr>
          <p:cNvPr id="3" name="Subtitle 2"/>
          <p:cNvSpPr>
            <a:spLocks noGrp="1"/>
          </p:cNvSpPr>
          <p:nvPr>
            <p:ph type="subTitle" idx="1"/>
          </p:nvPr>
        </p:nvSpPr>
        <p:spPr/>
        <p:txBody>
          <a:bodyPr/>
          <a:lstStyle/>
          <a:p>
            <a:r>
              <a:rPr lang="en-US" dirty="0" smtClean="0"/>
              <a:t>The trilogy before you even run a single </a:t>
            </a:r>
            <a:r>
              <a:rPr lang="en-US" dirty="0" err="1" smtClean="0"/>
              <a:t>Git</a:t>
            </a:r>
            <a:r>
              <a:rPr lang="en-US" dirty="0" smtClean="0"/>
              <a:t> Command</a:t>
            </a:r>
            <a:endParaRPr lang="en-SG" dirty="0"/>
          </a:p>
        </p:txBody>
      </p:sp>
    </p:spTree>
    <p:extLst>
      <p:ext uri="{BB962C8B-B14F-4D97-AF65-F5344CB8AC3E}">
        <p14:creationId xmlns:p14="http://schemas.microsoft.com/office/powerpoint/2010/main" val="20032391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 up with a </a:t>
            </a:r>
            <a:r>
              <a:rPr lang="en-US" dirty="0" err="1" smtClean="0"/>
              <a:t>Git</a:t>
            </a:r>
            <a:r>
              <a:rPr lang="en-US" dirty="0" smtClean="0"/>
              <a:t> Repo Website</a:t>
            </a:r>
            <a:endParaRPr lang="en-SG" dirty="0"/>
          </a:p>
        </p:txBody>
      </p:sp>
      <p:sp>
        <p:nvSpPr>
          <p:cNvPr id="3" name="Content Placeholder 2"/>
          <p:cNvSpPr>
            <a:spLocks noGrp="1"/>
          </p:cNvSpPr>
          <p:nvPr>
            <p:ph idx="1"/>
          </p:nvPr>
        </p:nvSpPr>
        <p:spPr>
          <a:xfrm>
            <a:off x="457200" y="1412776"/>
            <a:ext cx="8229600" cy="5445224"/>
          </a:xfrm>
        </p:spPr>
        <p:txBody>
          <a:bodyPr>
            <a:normAutofit/>
          </a:bodyPr>
          <a:lstStyle/>
          <a:p>
            <a:pPr marL="0" indent="0">
              <a:buNone/>
            </a:pPr>
            <a:r>
              <a:rPr lang="en-US" dirty="0" smtClean="0"/>
              <a:t>There are 2 websites you can choose from: BitBucket.org and GitHub.com</a:t>
            </a:r>
          </a:p>
          <a:p>
            <a:pPr marL="0" indent="0">
              <a:buNone/>
            </a:pPr>
            <a:r>
              <a:rPr lang="en-US" dirty="0" smtClean="0"/>
              <a:t>Both sites allow you to have unlimited collaborators and unlimited public repositories</a:t>
            </a:r>
          </a:p>
          <a:p>
            <a:pPr marL="0" indent="0">
              <a:buNone/>
            </a:pPr>
            <a:r>
              <a:rPr lang="en-US" dirty="0" smtClean="0"/>
              <a:t>The way they charge for private repositories is different</a:t>
            </a:r>
          </a:p>
          <a:p>
            <a:pPr marL="0" indent="0">
              <a:buNone/>
            </a:pPr>
            <a:r>
              <a:rPr lang="en-US" dirty="0" err="1" smtClean="0"/>
              <a:t>Bitbucket</a:t>
            </a:r>
            <a:r>
              <a:rPr lang="en-US" dirty="0" smtClean="0"/>
              <a:t> charges based on the number of collaborators you have</a:t>
            </a:r>
          </a:p>
          <a:p>
            <a:pPr marL="0" indent="0">
              <a:buNone/>
            </a:pPr>
            <a:r>
              <a:rPr lang="en-US" dirty="0" err="1" smtClean="0"/>
              <a:t>Github</a:t>
            </a:r>
            <a:r>
              <a:rPr lang="en-US" dirty="0" smtClean="0"/>
              <a:t> charges based on the number of private repositories you have</a:t>
            </a:r>
            <a:endParaRPr lang="en-SG" dirty="0"/>
          </a:p>
        </p:txBody>
      </p:sp>
    </p:spTree>
    <p:extLst>
      <p:ext uri="{BB962C8B-B14F-4D97-AF65-F5344CB8AC3E}">
        <p14:creationId xmlns:p14="http://schemas.microsoft.com/office/powerpoint/2010/main" val="3640216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 up with a </a:t>
            </a:r>
            <a:r>
              <a:rPr lang="en-US" dirty="0" err="1" smtClean="0"/>
              <a:t>Git</a:t>
            </a:r>
            <a:r>
              <a:rPr lang="en-US" dirty="0" smtClean="0"/>
              <a:t> Repo Website</a:t>
            </a:r>
            <a:endParaRPr lang="en-SG" dirty="0"/>
          </a:p>
        </p:txBody>
      </p:sp>
      <p:sp>
        <p:nvSpPr>
          <p:cNvPr id="3" name="Content Placeholder 2"/>
          <p:cNvSpPr>
            <a:spLocks noGrp="1"/>
          </p:cNvSpPr>
          <p:nvPr>
            <p:ph idx="1"/>
          </p:nvPr>
        </p:nvSpPr>
        <p:spPr/>
        <p:txBody>
          <a:bodyPr/>
          <a:lstStyle/>
          <a:p>
            <a:r>
              <a:rPr lang="en-US" dirty="0" smtClean="0"/>
              <a:t>To sign up with </a:t>
            </a:r>
            <a:r>
              <a:rPr lang="en-US" dirty="0" err="1" smtClean="0"/>
              <a:t>GitHub</a:t>
            </a:r>
            <a:r>
              <a:rPr lang="en-US" dirty="0" smtClean="0"/>
              <a:t> go to github.com</a:t>
            </a:r>
          </a:p>
          <a:p>
            <a:r>
              <a:rPr lang="en-US" dirty="0" smtClean="0"/>
              <a:t>Click on the green “Sign up for free” button</a:t>
            </a:r>
          </a:p>
          <a:p>
            <a:r>
              <a:rPr lang="en-US" dirty="0" smtClean="0"/>
              <a:t>Choose a username, type your email address, then choose and confirm a password.</a:t>
            </a:r>
          </a:p>
          <a:p>
            <a:r>
              <a:rPr lang="en-US" dirty="0" smtClean="0"/>
              <a:t>After that, scroll down and click “Create and Account”</a:t>
            </a:r>
          </a:p>
          <a:p>
            <a:r>
              <a:rPr lang="en-US" dirty="0" smtClean="0"/>
              <a:t>You’re done!</a:t>
            </a:r>
            <a:endParaRPr lang="en-SG" dirty="0"/>
          </a:p>
        </p:txBody>
      </p:sp>
    </p:spTree>
    <p:extLst>
      <p:ext uri="{BB962C8B-B14F-4D97-AF65-F5344CB8AC3E}">
        <p14:creationId xmlns:p14="http://schemas.microsoft.com/office/powerpoint/2010/main" val="33808666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 up with a </a:t>
            </a:r>
            <a:r>
              <a:rPr lang="en-US" dirty="0" err="1" smtClean="0"/>
              <a:t>Git</a:t>
            </a:r>
            <a:r>
              <a:rPr lang="en-US" dirty="0" smtClean="0"/>
              <a:t> Repo Website</a:t>
            </a:r>
            <a:endParaRPr lang="en-SG" dirty="0"/>
          </a:p>
        </p:txBody>
      </p:sp>
      <p:sp>
        <p:nvSpPr>
          <p:cNvPr id="3" name="Content Placeholder 2"/>
          <p:cNvSpPr>
            <a:spLocks noGrp="1"/>
          </p:cNvSpPr>
          <p:nvPr>
            <p:ph idx="1"/>
          </p:nvPr>
        </p:nvSpPr>
        <p:spPr>
          <a:xfrm>
            <a:off x="457200" y="1600200"/>
            <a:ext cx="8229600" cy="4925144"/>
          </a:xfrm>
        </p:spPr>
        <p:txBody>
          <a:bodyPr>
            <a:normAutofit lnSpcReduction="10000"/>
          </a:bodyPr>
          <a:lstStyle/>
          <a:p>
            <a:r>
              <a:rPr lang="en-US" dirty="0" smtClean="0"/>
              <a:t>To sign up with </a:t>
            </a:r>
            <a:r>
              <a:rPr lang="en-US" dirty="0" err="1" smtClean="0"/>
              <a:t>BitBucket</a:t>
            </a:r>
            <a:r>
              <a:rPr lang="en-US" dirty="0" smtClean="0"/>
              <a:t>, go to bitbucket.org</a:t>
            </a:r>
          </a:p>
          <a:p>
            <a:r>
              <a:rPr lang="en-US" dirty="0" smtClean="0"/>
              <a:t>Click on the blue “Sign up” button near the top right of the screen</a:t>
            </a:r>
          </a:p>
          <a:p>
            <a:r>
              <a:rPr lang="en-US" dirty="0" smtClean="0"/>
              <a:t>Choose Individual as your account type for now and fill in the fields.</a:t>
            </a:r>
          </a:p>
          <a:p>
            <a:r>
              <a:rPr lang="en-US" dirty="0" smtClean="0"/>
              <a:t>Alternatively, you can use your Facebook, Google, Twitter, or even a </a:t>
            </a:r>
            <a:r>
              <a:rPr lang="en-US" dirty="0" err="1" smtClean="0"/>
              <a:t>GitHub</a:t>
            </a:r>
            <a:r>
              <a:rPr lang="en-US" dirty="0" smtClean="0"/>
              <a:t> account!</a:t>
            </a:r>
          </a:p>
          <a:p>
            <a:r>
              <a:rPr lang="en-US" dirty="0" smtClean="0"/>
              <a:t>You’re done for now. We’ll teach you how to import SSH keys in the last section, so carry on!</a:t>
            </a:r>
            <a:endParaRPr lang="en-SG" dirty="0" smtClean="0"/>
          </a:p>
          <a:p>
            <a:endParaRPr lang="en-SG" dirty="0"/>
          </a:p>
        </p:txBody>
      </p:sp>
    </p:spTree>
    <p:extLst>
      <p:ext uri="{BB962C8B-B14F-4D97-AF65-F5344CB8AC3E}">
        <p14:creationId xmlns:p14="http://schemas.microsoft.com/office/powerpoint/2010/main" val="1447610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514350" indent="-514350"/>
            <a:r>
              <a:rPr lang="en-US" dirty="0" smtClean="0"/>
              <a:t>Put SSH Public key on </a:t>
            </a:r>
            <a:br>
              <a:rPr lang="en-US" dirty="0" smtClean="0"/>
            </a:br>
            <a:r>
              <a:rPr lang="en-US" dirty="0" err="1" smtClean="0"/>
              <a:t>Git</a:t>
            </a:r>
            <a:r>
              <a:rPr lang="en-US" dirty="0" smtClean="0"/>
              <a:t> Repo Website</a:t>
            </a:r>
          </a:p>
        </p:txBody>
      </p:sp>
      <p:sp>
        <p:nvSpPr>
          <p:cNvPr id="3" name="Subtitle 2"/>
          <p:cNvSpPr>
            <a:spLocks noGrp="1"/>
          </p:cNvSpPr>
          <p:nvPr>
            <p:ph type="subTitle" idx="1"/>
          </p:nvPr>
        </p:nvSpPr>
        <p:spPr/>
        <p:txBody>
          <a:bodyPr/>
          <a:lstStyle/>
          <a:p>
            <a:r>
              <a:rPr lang="en-US" dirty="0" smtClean="0"/>
              <a:t>Connect and </a:t>
            </a:r>
            <a:r>
              <a:rPr lang="en-US" dirty="0" smtClean="0"/>
              <a:t>authorize </a:t>
            </a:r>
            <a:r>
              <a:rPr lang="en-US" dirty="0" smtClean="0"/>
              <a:t>your computer with the </a:t>
            </a:r>
            <a:r>
              <a:rPr lang="en-US" dirty="0" err="1" smtClean="0"/>
              <a:t>Git</a:t>
            </a:r>
            <a:r>
              <a:rPr lang="en-US" dirty="0" smtClean="0"/>
              <a:t> Repo Website of your choice</a:t>
            </a:r>
            <a:endParaRPr lang="en-SG" dirty="0"/>
          </a:p>
        </p:txBody>
      </p:sp>
    </p:spTree>
    <p:extLst>
      <p:ext uri="{BB962C8B-B14F-4D97-AF65-F5344CB8AC3E}">
        <p14:creationId xmlns:p14="http://schemas.microsoft.com/office/powerpoint/2010/main" val="2710951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sz="4000" dirty="0" smtClean="0"/>
              <a:t>Put SSH Public key on </a:t>
            </a:r>
            <a:r>
              <a:rPr lang="en-US" sz="4000" dirty="0" err="1" smtClean="0"/>
              <a:t>Git</a:t>
            </a:r>
            <a:r>
              <a:rPr lang="en-US" sz="4000" dirty="0" smtClean="0"/>
              <a:t> Repo Website</a:t>
            </a:r>
            <a:endParaRPr lang="en-SG" sz="4000" dirty="0"/>
          </a:p>
        </p:txBody>
      </p:sp>
      <p:sp>
        <p:nvSpPr>
          <p:cNvPr id="4" name="Rectangle 3"/>
          <p:cNvSpPr/>
          <p:nvPr/>
        </p:nvSpPr>
        <p:spPr>
          <a:xfrm>
            <a:off x="476819" y="4005064"/>
            <a:ext cx="4023173"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3" name="Content Placeholder 2"/>
          <p:cNvSpPr>
            <a:spLocks noGrp="1"/>
          </p:cNvSpPr>
          <p:nvPr>
            <p:ph idx="1"/>
          </p:nvPr>
        </p:nvSpPr>
        <p:spPr>
          <a:xfrm>
            <a:off x="457200" y="1783357"/>
            <a:ext cx="8229600" cy="4525963"/>
          </a:xfrm>
        </p:spPr>
        <p:txBody>
          <a:bodyPr>
            <a:normAutofit/>
          </a:bodyPr>
          <a:lstStyle/>
          <a:p>
            <a:pPr marL="0" indent="0">
              <a:buNone/>
            </a:pPr>
            <a:r>
              <a:rPr lang="en-US" dirty="0" smtClean="0"/>
              <a:t>Whether you’ve chose </a:t>
            </a:r>
            <a:r>
              <a:rPr lang="en-US" dirty="0" err="1" smtClean="0"/>
              <a:t>GitHub</a:t>
            </a:r>
            <a:r>
              <a:rPr lang="en-US" dirty="0" smtClean="0"/>
              <a:t> or </a:t>
            </a:r>
            <a:r>
              <a:rPr lang="en-US" dirty="0" err="1" smtClean="0"/>
              <a:t>BitBucket</a:t>
            </a:r>
            <a:r>
              <a:rPr lang="en-US" dirty="0" smtClean="0"/>
              <a:t>, you’ll first need to copy your public key to your clipboard, ready for pasting.</a:t>
            </a:r>
          </a:p>
          <a:p>
            <a:pPr marL="0" indent="0">
              <a:buNone/>
            </a:pPr>
            <a:r>
              <a:rPr lang="en-US" dirty="0" smtClean="0"/>
              <a:t>In order to do that, go back to </a:t>
            </a:r>
            <a:r>
              <a:rPr lang="en-US" dirty="0" err="1" smtClean="0"/>
              <a:t>GitBash</a:t>
            </a:r>
            <a:r>
              <a:rPr lang="en-US" dirty="0" smtClean="0"/>
              <a:t> and type:</a:t>
            </a:r>
          </a:p>
          <a:p>
            <a:pPr marL="0" indent="0">
              <a:buNone/>
            </a:pPr>
            <a:r>
              <a:rPr lang="en-US" dirty="0">
                <a:solidFill>
                  <a:srgbClr val="00B050"/>
                </a:solidFill>
              </a:rPr>
              <a:t>clip &lt; ~/.</a:t>
            </a:r>
            <a:r>
              <a:rPr lang="en-US" dirty="0" err="1">
                <a:solidFill>
                  <a:srgbClr val="00B050"/>
                </a:solidFill>
              </a:rPr>
              <a:t>ssh</a:t>
            </a:r>
            <a:r>
              <a:rPr lang="en-US" dirty="0">
                <a:solidFill>
                  <a:srgbClr val="00B050"/>
                </a:solidFill>
              </a:rPr>
              <a:t>/id_rsa.pub</a:t>
            </a:r>
            <a:endParaRPr lang="en-SG" dirty="0">
              <a:solidFill>
                <a:srgbClr val="00B050"/>
              </a:solidFill>
            </a:endParaRPr>
          </a:p>
          <a:p>
            <a:pPr marL="0" indent="0">
              <a:buNone/>
            </a:pPr>
            <a:r>
              <a:rPr lang="en-US" dirty="0" smtClean="0"/>
              <a:t>In part one, if you already have a .pub file, change the “</a:t>
            </a:r>
            <a:r>
              <a:rPr lang="en-US" dirty="0" err="1" smtClean="0"/>
              <a:t>id_rsa</a:t>
            </a:r>
            <a:r>
              <a:rPr lang="en-US" dirty="0" smtClean="0"/>
              <a:t>” part to the name of that file.</a:t>
            </a:r>
            <a:endParaRPr lang="en-SG" dirty="0"/>
          </a:p>
        </p:txBody>
      </p:sp>
    </p:spTree>
    <p:extLst>
      <p:ext uri="{BB962C8B-B14F-4D97-AF65-F5344CB8AC3E}">
        <p14:creationId xmlns:p14="http://schemas.microsoft.com/office/powerpoint/2010/main" val="1462177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53136"/>
          </a:xfrm>
        </p:spPr>
        <p:txBody>
          <a:bodyPr>
            <a:noAutofit/>
          </a:bodyPr>
          <a:lstStyle/>
          <a:p>
            <a:pPr marL="0" indent="0">
              <a:buNone/>
            </a:pPr>
            <a:r>
              <a:rPr lang="en-US" dirty="0" smtClean="0"/>
              <a:t>For </a:t>
            </a:r>
            <a:r>
              <a:rPr lang="en-US" dirty="0" err="1" smtClean="0"/>
              <a:t>BitBucket</a:t>
            </a:r>
            <a:r>
              <a:rPr lang="en-US" dirty="0" smtClean="0"/>
              <a:t>, go back to the page that said “Let’s talk authentication.”</a:t>
            </a:r>
          </a:p>
          <a:p>
            <a:pPr marL="0" indent="0">
              <a:buNone/>
            </a:pPr>
            <a:r>
              <a:rPr lang="en-US" dirty="0" smtClean="0"/>
              <a:t>Click “Set an SSH Key”</a:t>
            </a:r>
          </a:p>
          <a:p>
            <a:pPr marL="0" indent="0">
              <a:buNone/>
            </a:pPr>
            <a:r>
              <a:rPr lang="en-US" dirty="0" smtClean="0"/>
              <a:t>A small window should pop up, containing 2 fields.</a:t>
            </a:r>
          </a:p>
          <a:p>
            <a:pPr marL="0" indent="0">
              <a:buNone/>
            </a:pPr>
            <a:r>
              <a:rPr lang="en-US" dirty="0" smtClean="0"/>
              <a:t>In the first field, Label, type anything you want. This is just a name for your SSH key</a:t>
            </a:r>
          </a:p>
          <a:p>
            <a:pPr marL="0" indent="0">
              <a:buNone/>
            </a:pPr>
            <a:r>
              <a:rPr lang="en-US" dirty="0" smtClean="0"/>
              <a:t>In the second field, paste your SSH key and click Save.</a:t>
            </a:r>
          </a:p>
        </p:txBody>
      </p:sp>
      <p:sp>
        <p:nvSpPr>
          <p:cNvPr id="4" name="Title 1"/>
          <p:cNvSpPr>
            <a:spLocks noGrp="1"/>
          </p:cNvSpPr>
          <p:nvPr>
            <p:ph type="title"/>
          </p:nvPr>
        </p:nvSpPr>
        <p:spPr>
          <a:xfrm>
            <a:off x="0" y="274638"/>
            <a:ext cx="9144000" cy="1143000"/>
          </a:xfrm>
        </p:spPr>
        <p:txBody>
          <a:bodyPr>
            <a:normAutofit/>
          </a:bodyPr>
          <a:lstStyle/>
          <a:p>
            <a:r>
              <a:rPr lang="en-US" sz="4000" dirty="0" smtClean="0"/>
              <a:t>Put SSH Public key on </a:t>
            </a:r>
            <a:r>
              <a:rPr lang="en-US" sz="4000" dirty="0" err="1" smtClean="0"/>
              <a:t>Git</a:t>
            </a:r>
            <a:r>
              <a:rPr lang="en-US" sz="4000" dirty="0" smtClean="0"/>
              <a:t> Repo Website</a:t>
            </a:r>
            <a:endParaRPr lang="en-SG" sz="4000" dirty="0"/>
          </a:p>
        </p:txBody>
      </p:sp>
    </p:spTree>
    <p:extLst>
      <p:ext uri="{BB962C8B-B14F-4D97-AF65-F5344CB8AC3E}">
        <p14:creationId xmlns:p14="http://schemas.microsoft.com/office/powerpoint/2010/main" val="2213915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For </a:t>
            </a:r>
            <a:r>
              <a:rPr lang="en-US" dirty="0" err="1" smtClean="0"/>
              <a:t>GitHub</a:t>
            </a:r>
            <a:r>
              <a:rPr lang="en-US" dirty="0" smtClean="0"/>
              <a:t>, log in to your account and go to Account Settings. (Its on the top right, 2</a:t>
            </a:r>
            <a:r>
              <a:rPr lang="en-US" baseline="30000" dirty="0" smtClean="0"/>
              <a:t>nd</a:t>
            </a:r>
            <a:r>
              <a:rPr lang="en-US" dirty="0" smtClean="0"/>
              <a:t> icon)</a:t>
            </a:r>
          </a:p>
          <a:p>
            <a:pPr marL="0" indent="0">
              <a:buNone/>
            </a:pPr>
            <a:r>
              <a:rPr lang="en-US" dirty="0" smtClean="0"/>
              <a:t>In Account Settings, click SSH Keys, then click the “Add SSH key” button</a:t>
            </a:r>
          </a:p>
          <a:p>
            <a:pPr marL="0" indent="0">
              <a:buNone/>
            </a:pPr>
            <a:r>
              <a:rPr lang="en-US" dirty="0" smtClean="0"/>
              <a:t>Choose a title for your key. This can be anything you want</a:t>
            </a:r>
          </a:p>
          <a:p>
            <a:pPr marL="0" indent="0">
              <a:buNone/>
            </a:pPr>
            <a:r>
              <a:rPr lang="en-US" dirty="0" smtClean="0"/>
              <a:t>Paste the key you’ve copied into the Key field, and click “Add Key”</a:t>
            </a:r>
            <a:endParaRPr lang="en-SG" dirty="0"/>
          </a:p>
        </p:txBody>
      </p:sp>
      <p:sp>
        <p:nvSpPr>
          <p:cNvPr id="5" name="Title 1"/>
          <p:cNvSpPr>
            <a:spLocks noGrp="1"/>
          </p:cNvSpPr>
          <p:nvPr>
            <p:ph type="title"/>
          </p:nvPr>
        </p:nvSpPr>
        <p:spPr>
          <a:xfrm>
            <a:off x="0" y="274638"/>
            <a:ext cx="9144000" cy="1143000"/>
          </a:xfrm>
        </p:spPr>
        <p:txBody>
          <a:bodyPr>
            <a:normAutofit/>
          </a:bodyPr>
          <a:lstStyle/>
          <a:p>
            <a:r>
              <a:rPr lang="en-US" sz="4000" dirty="0" smtClean="0"/>
              <a:t>Put SSH Public key on </a:t>
            </a:r>
            <a:r>
              <a:rPr lang="en-US" sz="4000" dirty="0" err="1" smtClean="0"/>
              <a:t>Git</a:t>
            </a:r>
            <a:r>
              <a:rPr lang="en-US" sz="4000" dirty="0" smtClean="0"/>
              <a:t> Repo Website</a:t>
            </a:r>
            <a:endParaRPr lang="en-SG" sz="4000" dirty="0"/>
          </a:p>
        </p:txBody>
      </p:sp>
    </p:spTree>
    <p:extLst>
      <p:ext uri="{BB962C8B-B14F-4D97-AF65-F5344CB8AC3E}">
        <p14:creationId xmlns:p14="http://schemas.microsoft.com/office/powerpoint/2010/main" val="521438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1082" y="2852936"/>
            <a:ext cx="384288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5" name="Rectangle 4"/>
          <p:cNvSpPr/>
          <p:nvPr/>
        </p:nvSpPr>
        <p:spPr>
          <a:xfrm>
            <a:off x="414264" y="3933056"/>
            <a:ext cx="4085728"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3" name="Content Placeholder 2"/>
          <p:cNvSpPr>
            <a:spLocks noGrp="1"/>
          </p:cNvSpPr>
          <p:nvPr>
            <p:ph idx="1"/>
          </p:nvPr>
        </p:nvSpPr>
        <p:spPr>
          <a:xfrm>
            <a:off x="457200" y="1340768"/>
            <a:ext cx="8229600" cy="5328592"/>
          </a:xfrm>
        </p:spPr>
        <p:txBody>
          <a:bodyPr>
            <a:normAutofit lnSpcReduction="10000"/>
          </a:bodyPr>
          <a:lstStyle/>
          <a:p>
            <a:pPr marL="0" indent="0">
              <a:buNone/>
            </a:pPr>
            <a:r>
              <a:rPr lang="en-US" dirty="0" smtClean="0"/>
              <a:t>Now that you’ve added your SSH key, it’s time to test the connection. Go back to </a:t>
            </a:r>
            <a:r>
              <a:rPr lang="en-US" dirty="0" err="1" smtClean="0"/>
              <a:t>GitBash</a:t>
            </a:r>
            <a:r>
              <a:rPr lang="en-US" dirty="0" smtClean="0"/>
              <a:t>.</a:t>
            </a:r>
          </a:p>
          <a:p>
            <a:pPr marL="0" indent="0">
              <a:buNone/>
            </a:pPr>
            <a:r>
              <a:rPr lang="en-US" dirty="0" smtClean="0"/>
              <a:t>To test your </a:t>
            </a:r>
            <a:r>
              <a:rPr lang="en-US" dirty="0" err="1" smtClean="0"/>
              <a:t>GitHub</a:t>
            </a:r>
            <a:r>
              <a:rPr lang="en-US" dirty="0" smtClean="0"/>
              <a:t> connection, type</a:t>
            </a:r>
          </a:p>
          <a:p>
            <a:pPr marL="0" indent="0">
              <a:buNone/>
            </a:pPr>
            <a:r>
              <a:rPr lang="en-US" dirty="0" err="1" smtClean="0">
                <a:solidFill>
                  <a:srgbClr val="00B050"/>
                </a:solidFill>
              </a:rPr>
              <a:t>ssh</a:t>
            </a:r>
            <a:r>
              <a:rPr lang="en-US" dirty="0" smtClean="0">
                <a:solidFill>
                  <a:srgbClr val="00B050"/>
                </a:solidFill>
              </a:rPr>
              <a:t> -t git@github.com</a:t>
            </a:r>
            <a:endParaRPr lang="en-US" dirty="0">
              <a:solidFill>
                <a:srgbClr val="00B050"/>
              </a:solidFill>
            </a:endParaRPr>
          </a:p>
          <a:p>
            <a:pPr marL="0" indent="0">
              <a:buNone/>
            </a:pPr>
            <a:r>
              <a:rPr lang="en-US" dirty="0" smtClean="0"/>
              <a:t>To test your </a:t>
            </a:r>
            <a:r>
              <a:rPr lang="en-US" dirty="0" err="1" smtClean="0"/>
              <a:t>Bitbucket</a:t>
            </a:r>
            <a:r>
              <a:rPr lang="en-US" dirty="0" smtClean="0"/>
              <a:t> connection, type</a:t>
            </a:r>
          </a:p>
          <a:p>
            <a:pPr marL="0" indent="0">
              <a:buNone/>
            </a:pPr>
            <a:r>
              <a:rPr lang="en-SG" dirty="0" err="1" smtClean="0">
                <a:solidFill>
                  <a:srgbClr val="00B050"/>
                </a:solidFill>
              </a:rPr>
              <a:t>ssh</a:t>
            </a:r>
            <a:r>
              <a:rPr lang="en-SG" dirty="0" smtClean="0">
                <a:solidFill>
                  <a:srgbClr val="00B050"/>
                </a:solidFill>
              </a:rPr>
              <a:t> -t hg@bitbucket.org </a:t>
            </a:r>
          </a:p>
          <a:p>
            <a:pPr marL="0" indent="0">
              <a:buNone/>
            </a:pPr>
            <a:r>
              <a:rPr lang="en-US" dirty="0" smtClean="0"/>
              <a:t>As this is your first time connection, </a:t>
            </a:r>
            <a:r>
              <a:rPr lang="en-US" dirty="0" err="1" smtClean="0"/>
              <a:t>GitBash</a:t>
            </a:r>
            <a:r>
              <a:rPr lang="en-US" dirty="0" smtClean="0"/>
              <a:t> will ask if you want to add this connection. Type “yes”, then type your passphrase when prompted.</a:t>
            </a:r>
            <a:endParaRPr lang="en-SG" dirty="0"/>
          </a:p>
        </p:txBody>
      </p:sp>
      <p:sp>
        <p:nvSpPr>
          <p:cNvPr id="6" name="Title 1"/>
          <p:cNvSpPr>
            <a:spLocks noGrp="1"/>
          </p:cNvSpPr>
          <p:nvPr>
            <p:ph type="title"/>
          </p:nvPr>
        </p:nvSpPr>
        <p:spPr>
          <a:xfrm>
            <a:off x="0" y="274638"/>
            <a:ext cx="9144000" cy="1143000"/>
          </a:xfrm>
        </p:spPr>
        <p:txBody>
          <a:bodyPr>
            <a:normAutofit/>
          </a:bodyPr>
          <a:lstStyle/>
          <a:p>
            <a:r>
              <a:rPr lang="en-US" sz="4000" dirty="0" smtClean="0"/>
              <a:t>Put SSH Public key on </a:t>
            </a:r>
            <a:r>
              <a:rPr lang="en-US" sz="4000" dirty="0" err="1" smtClean="0"/>
              <a:t>Git</a:t>
            </a:r>
            <a:r>
              <a:rPr lang="en-US" sz="4000" dirty="0" smtClean="0"/>
              <a:t> Repo Website</a:t>
            </a:r>
            <a:endParaRPr lang="en-SG" sz="4000" dirty="0"/>
          </a:p>
        </p:txBody>
      </p:sp>
    </p:spTree>
    <p:extLst>
      <p:ext uri="{BB962C8B-B14F-4D97-AF65-F5344CB8AC3E}">
        <p14:creationId xmlns:p14="http://schemas.microsoft.com/office/powerpoint/2010/main" val="3152425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SSH Keys</a:t>
            </a:r>
            <a:endParaRPr lang="en-SG" dirty="0"/>
          </a:p>
        </p:txBody>
      </p:sp>
      <p:sp>
        <p:nvSpPr>
          <p:cNvPr id="3" name="Content Placeholder 2"/>
          <p:cNvSpPr>
            <a:spLocks noGrp="1"/>
          </p:cNvSpPr>
          <p:nvPr>
            <p:ph idx="1"/>
          </p:nvPr>
        </p:nvSpPr>
        <p:spPr>
          <a:xfrm>
            <a:off x="0" y="1268760"/>
            <a:ext cx="9144000" cy="5589240"/>
          </a:xfrm>
        </p:spPr>
        <p:txBody>
          <a:bodyPr>
            <a:noAutofit/>
          </a:bodyPr>
          <a:lstStyle/>
          <a:p>
            <a:pPr marL="0" indent="0">
              <a:buNone/>
            </a:pPr>
            <a:r>
              <a:rPr lang="en-US" sz="1600" dirty="0" smtClean="0"/>
              <a:t>What </a:t>
            </a:r>
            <a:r>
              <a:rPr lang="en-US" sz="1600" dirty="0"/>
              <a:t>are SSH Keys? SSH stands for Secure Shell. SSH Keys are used as a method of authentication and to create secure and confidential connections on the Internet.</a:t>
            </a:r>
            <a:endParaRPr lang="en-SG" sz="1600" dirty="0"/>
          </a:p>
          <a:p>
            <a:pPr marL="0" indent="0">
              <a:buNone/>
            </a:pPr>
            <a:r>
              <a:rPr lang="en-US" sz="1600" dirty="0" err="1"/>
              <a:t>Github</a:t>
            </a:r>
            <a:r>
              <a:rPr lang="en-US" sz="1600" dirty="0"/>
              <a:t> has two methods of establishing secure connections whenever you push or pull, namely SSH keys and the HTTPS method. You’ll need to establish one of these secure connections before you can start pulling or pushing. If you’re using the </a:t>
            </a:r>
            <a:r>
              <a:rPr lang="en-US" sz="1600" dirty="0" err="1"/>
              <a:t>GitHub</a:t>
            </a:r>
            <a:r>
              <a:rPr lang="en-US" sz="1600" dirty="0"/>
              <a:t> application, the app automatically generates a </a:t>
            </a:r>
            <a:r>
              <a:rPr lang="en-US" sz="1600" dirty="0" err="1"/>
              <a:t>keypair</a:t>
            </a:r>
            <a:r>
              <a:rPr lang="en-US" sz="1600" dirty="0"/>
              <a:t> for you, so you don’t have to do it yourself.</a:t>
            </a:r>
            <a:endParaRPr lang="en-SG" sz="1600" dirty="0"/>
          </a:p>
          <a:p>
            <a:pPr marL="0" indent="0">
              <a:buNone/>
            </a:pPr>
            <a:r>
              <a:rPr lang="en-US" sz="1600" dirty="0"/>
              <a:t>SSH Keys are made in pairs, one public key and one private key. These two keys are different, so you cannot derive one from the other. Let’s say someone wants to send you a private message. He will use your public key to encrypt his message and only the person with the private key (which should ONLY be you) is able to decrypt it. However, the reverse is true as well. If you were to encrypt something using your private key, only the holders of the public key can decrypt it.</a:t>
            </a:r>
            <a:endParaRPr lang="en-SG" sz="1600" dirty="0"/>
          </a:p>
          <a:p>
            <a:pPr marL="0" indent="0">
              <a:buNone/>
            </a:pPr>
            <a:r>
              <a:rPr lang="en-US" sz="1600" dirty="0"/>
              <a:t>Of course, the public key can be known by more than one person, and thus decipherable by them, but this is useful for authentication. It proves that the message they received comes from you.</a:t>
            </a:r>
            <a:endParaRPr lang="en-SG" sz="1600" dirty="0"/>
          </a:p>
          <a:p>
            <a:pPr marL="0" indent="0">
              <a:buNone/>
            </a:pPr>
            <a:r>
              <a:rPr lang="en-US" sz="1600" dirty="0"/>
              <a:t>Now let’s apply this to </a:t>
            </a:r>
            <a:r>
              <a:rPr lang="en-US" sz="1600" dirty="0" err="1"/>
              <a:t>GitHub</a:t>
            </a:r>
            <a:r>
              <a:rPr lang="en-US" sz="1600" dirty="0"/>
              <a:t>. Whenever you push or pull, it’s a request that is sent to </a:t>
            </a:r>
            <a:r>
              <a:rPr lang="en-US" sz="1600" dirty="0" err="1"/>
              <a:t>GitHub</a:t>
            </a:r>
            <a:r>
              <a:rPr lang="en-US" sz="1600" dirty="0"/>
              <a:t> which is encrypted with your private key (assuming you’ve set up SSH keys already). </a:t>
            </a:r>
            <a:r>
              <a:rPr lang="en-US" sz="1600" dirty="0" err="1"/>
              <a:t>GitHub</a:t>
            </a:r>
            <a:r>
              <a:rPr lang="en-US" sz="1600" dirty="0"/>
              <a:t> knows that the request comes from you and not anyone else, because your message was encrypted with your own private key. That’s good, because </a:t>
            </a:r>
            <a:r>
              <a:rPr lang="en-US" sz="1600" dirty="0" err="1"/>
              <a:t>GitHub</a:t>
            </a:r>
            <a:r>
              <a:rPr lang="en-US" sz="1600" dirty="0"/>
              <a:t> now knows it can trust the connection, and fulfills your request. It sends data back to you, encrypted with your public key, and only you can decrypt it with your private key to receive the message.</a:t>
            </a:r>
            <a:endParaRPr lang="en-SG" sz="1600" dirty="0"/>
          </a:p>
          <a:p>
            <a:endParaRPr lang="en-SG" sz="1600" dirty="0"/>
          </a:p>
        </p:txBody>
      </p:sp>
    </p:spTree>
    <p:extLst>
      <p:ext uri="{BB962C8B-B14F-4D97-AF65-F5344CB8AC3E}">
        <p14:creationId xmlns:p14="http://schemas.microsoft.com/office/powerpoint/2010/main" val="1600927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Parts</a:t>
            </a:r>
            <a:endParaRPr lang="en-SG" dirty="0"/>
          </a:p>
        </p:txBody>
      </p:sp>
      <p:sp>
        <p:nvSpPr>
          <p:cNvPr id="3" name="Content Placeholder 2"/>
          <p:cNvSpPr>
            <a:spLocks noGrp="1"/>
          </p:cNvSpPr>
          <p:nvPr>
            <p:ph idx="1"/>
          </p:nvPr>
        </p:nvSpPr>
        <p:spPr/>
        <p:txBody>
          <a:bodyPr/>
          <a:lstStyle/>
          <a:p>
            <a:pPr marL="514350" indent="-514350">
              <a:buAutoNum type="arabicPeriod"/>
            </a:pPr>
            <a:r>
              <a:rPr lang="en-US" dirty="0" smtClean="0"/>
              <a:t>Generate an SSH </a:t>
            </a:r>
            <a:r>
              <a:rPr lang="en-US" dirty="0" err="1" smtClean="0"/>
              <a:t>Keypair</a:t>
            </a:r>
            <a:endParaRPr lang="en-US" dirty="0" smtClean="0"/>
          </a:p>
          <a:p>
            <a:pPr marL="514350" indent="-514350">
              <a:buAutoNum type="arabicPeriod"/>
            </a:pPr>
            <a:r>
              <a:rPr lang="en-US" dirty="0" smtClean="0"/>
              <a:t>Sign up with a </a:t>
            </a:r>
            <a:r>
              <a:rPr lang="en-US" dirty="0" err="1" smtClean="0"/>
              <a:t>Git</a:t>
            </a:r>
            <a:r>
              <a:rPr lang="en-US" dirty="0" smtClean="0"/>
              <a:t> Repo Website</a:t>
            </a:r>
          </a:p>
          <a:p>
            <a:pPr marL="514350" indent="-514350">
              <a:buAutoNum type="arabicPeriod"/>
            </a:pPr>
            <a:r>
              <a:rPr lang="en-US" dirty="0" smtClean="0"/>
              <a:t>Put SSH Public key on </a:t>
            </a:r>
            <a:r>
              <a:rPr lang="en-US" dirty="0" err="1" smtClean="0"/>
              <a:t>Git</a:t>
            </a:r>
            <a:r>
              <a:rPr lang="en-US" dirty="0" smtClean="0"/>
              <a:t> Repo Website</a:t>
            </a:r>
            <a:endParaRPr lang="en-SG" dirty="0"/>
          </a:p>
        </p:txBody>
      </p:sp>
    </p:spTree>
    <p:extLst>
      <p:ext uri="{BB962C8B-B14F-4D97-AF65-F5344CB8AC3E}">
        <p14:creationId xmlns:p14="http://schemas.microsoft.com/office/powerpoint/2010/main" val="99954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8295" y="1412856"/>
            <a:ext cx="16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Install </a:t>
            </a:r>
            <a:r>
              <a:rPr lang="en-US" dirty="0" err="1" smtClean="0"/>
              <a:t>GitBash</a:t>
            </a:r>
            <a:endParaRPr lang="en-SG" dirty="0"/>
          </a:p>
        </p:txBody>
      </p:sp>
      <p:sp>
        <p:nvSpPr>
          <p:cNvPr id="6" name="Flowchart: Decision 5"/>
          <p:cNvSpPr/>
          <p:nvPr/>
        </p:nvSpPr>
        <p:spPr>
          <a:xfrm>
            <a:off x="548295" y="2652691"/>
            <a:ext cx="1980000" cy="1080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Have </a:t>
            </a:r>
            <a:r>
              <a:rPr lang="en-US" dirty="0" err="1" smtClean="0"/>
              <a:t>KeyPair</a:t>
            </a:r>
            <a:r>
              <a:rPr lang="en-US" dirty="0" smtClean="0"/>
              <a:t>?</a:t>
            </a:r>
            <a:endParaRPr lang="en-SG" dirty="0"/>
          </a:p>
        </p:txBody>
      </p:sp>
      <p:sp>
        <p:nvSpPr>
          <p:cNvPr id="7" name="Rectangle 6"/>
          <p:cNvSpPr/>
          <p:nvPr/>
        </p:nvSpPr>
        <p:spPr>
          <a:xfrm>
            <a:off x="728295" y="4437192"/>
            <a:ext cx="16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Make </a:t>
            </a:r>
            <a:r>
              <a:rPr lang="en-US" dirty="0" err="1" smtClean="0"/>
              <a:t>KeyPair</a:t>
            </a:r>
            <a:r>
              <a:rPr lang="en-US" dirty="0" smtClean="0"/>
              <a:t>!</a:t>
            </a:r>
            <a:endParaRPr lang="en-SG" dirty="0"/>
          </a:p>
        </p:txBody>
      </p:sp>
      <p:sp>
        <p:nvSpPr>
          <p:cNvPr id="8" name="Rectangle 7"/>
          <p:cNvSpPr/>
          <p:nvPr/>
        </p:nvSpPr>
        <p:spPr>
          <a:xfrm>
            <a:off x="3689831" y="2832691"/>
            <a:ext cx="16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Sign Up for it!</a:t>
            </a:r>
            <a:endParaRPr lang="en-SG" dirty="0"/>
          </a:p>
        </p:txBody>
      </p:sp>
      <p:sp>
        <p:nvSpPr>
          <p:cNvPr id="9" name="Rectangle 8"/>
          <p:cNvSpPr/>
          <p:nvPr/>
        </p:nvSpPr>
        <p:spPr>
          <a:xfrm>
            <a:off x="728295" y="5877352"/>
            <a:ext cx="16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Locate </a:t>
            </a:r>
            <a:r>
              <a:rPr lang="en-US" dirty="0" err="1" smtClean="0"/>
              <a:t>KeyPair</a:t>
            </a:r>
            <a:r>
              <a:rPr lang="en-US" dirty="0" smtClean="0"/>
              <a:t> Files</a:t>
            </a:r>
          </a:p>
        </p:txBody>
      </p:sp>
      <p:cxnSp>
        <p:nvCxnSpPr>
          <p:cNvPr id="11" name="Straight Arrow Connector 10"/>
          <p:cNvCxnSpPr>
            <a:stCxn id="4" idx="2"/>
            <a:endCxn id="6" idx="0"/>
          </p:cNvCxnSpPr>
          <p:nvPr/>
        </p:nvCxnSpPr>
        <p:spPr>
          <a:xfrm>
            <a:off x="1538295" y="2132856"/>
            <a:ext cx="0" cy="519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0"/>
          </p:cNvCxnSpPr>
          <p:nvPr/>
        </p:nvCxnSpPr>
        <p:spPr>
          <a:xfrm>
            <a:off x="1538295" y="3732691"/>
            <a:ext cx="0" cy="7045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2"/>
            <a:endCxn id="9" idx="0"/>
          </p:cNvCxnSpPr>
          <p:nvPr/>
        </p:nvCxnSpPr>
        <p:spPr>
          <a:xfrm>
            <a:off x="1538295" y="5157192"/>
            <a:ext cx="0" cy="72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43123" y="3861128"/>
            <a:ext cx="455574" cy="369332"/>
          </a:xfrm>
          <a:prstGeom prst="rect">
            <a:avLst/>
          </a:prstGeom>
          <a:noFill/>
        </p:spPr>
        <p:txBody>
          <a:bodyPr wrap="none" rtlCol="0">
            <a:spAutoFit/>
          </a:bodyPr>
          <a:lstStyle/>
          <a:p>
            <a:r>
              <a:rPr lang="en-US" dirty="0" smtClean="0"/>
              <a:t>No</a:t>
            </a:r>
            <a:endParaRPr lang="en-SG" dirty="0"/>
          </a:p>
        </p:txBody>
      </p:sp>
      <p:sp>
        <p:nvSpPr>
          <p:cNvPr id="21" name="TextBox 20"/>
          <p:cNvSpPr txBox="1"/>
          <p:nvPr/>
        </p:nvSpPr>
        <p:spPr>
          <a:xfrm>
            <a:off x="395536" y="3789000"/>
            <a:ext cx="485518" cy="369332"/>
          </a:xfrm>
          <a:prstGeom prst="rect">
            <a:avLst/>
          </a:prstGeom>
          <a:noFill/>
        </p:spPr>
        <p:txBody>
          <a:bodyPr wrap="none" rtlCol="0">
            <a:spAutoFit/>
          </a:bodyPr>
          <a:lstStyle/>
          <a:p>
            <a:r>
              <a:rPr lang="en-US" dirty="0" smtClean="0"/>
              <a:t>Yes</a:t>
            </a:r>
            <a:endParaRPr lang="en-SG" dirty="0"/>
          </a:p>
        </p:txBody>
      </p:sp>
      <p:cxnSp>
        <p:nvCxnSpPr>
          <p:cNvPr id="26" name="Straight Connector 25"/>
          <p:cNvCxnSpPr/>
          <p:nvPr/>
        </p:nvCxnSpPr>
        <p:spPr>
          <a:xfrm>
            <a:off x="2987824" y="0"/>
            <a:ext cx="0" cy="6858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7824" y="200417"/>
            <a:ext cx="2880000" cy="900000"/>
          </a:xfrm>
          <a:prstGeom prst="rect">
            <a:avLst/>
          </a:prstGeom>
          <a:noFill/>
        </p:spPr>
        <p:txBody>
          <a:bodyPr wrap="square" rtlCol="0">
            <a:spAutoFit/>
          </a:bodyPr>
          <a:lstStyle/>
          <a:p>
            <a:r>
              <a:rPr lang="en-US" sz="2400" dirty="0" smtClean="0"/>
              <a:t>Generate an SSH </a:t>
            </a:r>
            <a:r>
              <a:rPr lang="en-US" sz="2400" dirty="0" err="1" smtClean="0"/>
              <a:t>Keypair</a:t>
            </a:r>
            <a:endParaRPr lang="en-US" sz="2400" dirty="0" smtClean="0"/>
          </a:p>
        </p:txBody>
      </p:sp>
      <p:cxnSp>
        <p:nvCxnSpPr>
          <p:cNvPr id="41" name="Straight Arrow Connector 40"/>
          <p:cNvCxnSpPr>
            <a:stCxn id="36" idx="2"/>
            <a:endCxn id="8" idx="0"/>
          </p:cNvCxnSpPr>
          <p:nvPr/>
        </p:nvCxnSpPr>
        <p:spPr>
          <a:xfrm>
            <a:off x="4499831" y="2132856"/>
            <a:ext cx="0" cy="699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059831" y="189789"/>
            <a:ext cx="2880000" cy="900000"/>
          </a:xfrm>
          <a:prstGeom prst="rect">
            <a:avLst/>
          </a:prstGeom>
          <a:noFill/>
        </p:spPr>
        <p:txBody>
          <a:bodyPr wrap="square" rtlCol="0">
            <a:spAutoFit/>
          </a:bodyPr>
          <a:lstStyle/>
          <a:p>
            <a:r>
              <a:rPr lang="en-US" sz="2400" dirty="0" smtClean="0"/>
              <a:t>Sign up with a </a:t>
            </a:r>
            <a:r>
              <a:rPr lang="en-US" sz="2400" dirty="0" err="1" smtClean="0"/>
              <a:t>Git</a:t>
            </a:r>
            <a:r>
              <a:rPr lang="en-US" sz="2400" dirty="0" smtClean="0"/>
              <a:t> Repo Website</a:t>
            </a:r>
          </a:p>
        </p:txBody>
      </p:sp>
      <p:sp>
        <p:nvSpPr>
          <p:cNvPr id="36" name="Rectangle 35"/>
          <p:cNvSpPr/>
          <p:nvPr/>
        </p:nvSpPr>
        <p:spPr>
          <a:xfrm>
            <a:off x="3689831" y="1412856"/>
            <a:ext cx="16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a </a:t>
            </a:r>
            <a:r>
              <a:rPr lang="en-US" dirty="0" err="1" smtClean="0"/>
              <a:t>git</a:t>
            </a:r>
            <a:r>
              <a:rPr lang="en-US" dirty="0" smtClean="0"/>
              <a:t> repo website</a:t>
            </a:r>
            <a:endParaRPr lang="en-SG" dirty="0"/>
          </a:p>
        </p:txBody>
      </p:sp>
      <p:cxnSp>
        <p:nvCxnSpPr>
          <p:cNvPr id="44" name="Straight Connector 43"/>
          <p:cNvCxnSpPr/>
          <p:nvPr/>
        </p:nvCxnSpPr>
        <p:spPr>
          <a:xfrm>
            <a:off x="5939831" y="0"/>
            <a:ext cx="0" cy="6858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084168" y="200416"/>
            <a:ext cx="2880000" cy="900000"/>
          </a:xfrm>
          <a:prstGeom prst="rect">
            <a:avLst/>
          </a:prstGeom>
          <a:noFill/>
        </p:spPr>
        <p:txBody>
          <a:bodyPr wrap="square" rtlCol="0">
            <a:spAutoFit/>
          </a:bodyPr>
          <a:lstStyle/>
          <a:p>
            <a:r>
              <a:rPr lang="en-US" sz="2400" dirty="0" smtClean="0"/>
              <a:t>Put SSH Public key on </a:t>
            </a:r>
            <a:r>
              <a:rPr lang="en-US" sz="2400" dirty="0" err="1" smtClean="0"/>
              <a:t>Git</a:t>
            </a:r>
            <a:r>
              <a:rPr lang="en-US" sz="2400" dirty="0" smtClean="0"/>
              <a:t> Repo Website</a:t>
            </a:r>
            <a:endParaRPr lang="en-SG" sz="2400" dirty="0"/>
          </a:p>
        </p:txBody>
      </p:sp>
      <p:sp>
        <p:nvSpPr>
          <p:cNvPr id="47" name="Rectangle 46"/>
          <p:cNvSpPr/>
          <p:nvPr/>
        </p:nvSpPr>
        <p:spPr>
          <a:xfrm>
            <a:off x="6714168" y="1412856"/>
            <a:ext cx="16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Put public key onto website</a:t>
            </a:r>
            <a:endParaRPr lang="en-SG" dirty="0"/>
          </a:p>
        </p:txBody>
      </p:sp>
      <p:sp>
        <p:nvSpPr>
          <p:cNvPr id="48" name="Rectangle 47"/>
          <p:cNvSpPr/>
          <p:nvPr/>
        </p:nvSpPr>
        <p:spPr>
          <a:xfrm>
            <a:off x="6714168" y="2832691"/>
            <a:ext cx="16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SSH Connection</a:t>
            </a:r>
            <a:endParaRPr lang="en-SG" dirty="0"/>
          </a:p>
        </p:txBody>
      </p:sp>
      <p:cxnSp>
        <p:nvCxnSpPr>
          <p:cNvPr id="49" name="Straight Arrow Connector 48"/>
          <p:cNvCxnSpPr>
            <a:stCxn id="47" idx="2"/>
            <a:endCxn id="48" idx="0"/>
          </p:cNvCxnSpPr>
          <p:nvPr/>
        </p:nvCxnSpPr>
        <p:spPr>
          <a:xfrm>
            <a:off x="7524168" y="2132856"/>
            <a:ext cx="0" cy="699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6" idx="1"/>
            <a:endCxn id="9" idx="1"/>
          </p:cNvCxnSpPr>
          <p:nvPr/>
        </p:nvCxnSpPr>
        <p:spPr>
          <a:xfrm rot="10800000" flipH="1" flipV="1">
            <a:off x="548295" y="3192690"/>
            <a:ext cx="180000" cy="3044661"/>
          </a:xfrm>
          <a:prstGeom prst="bentConnector3">
            <a:avLst>
              <a:gd name="adj1" fmla="val -127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2092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514350" indent="-514350"/>
            <a:r>
              <a:rPr lang="en-US" dirty="0" smtClean="0"/>
              <a:t>Generate an SSH </a:t>
            </a:r>
            <a:r>
              <a:rPr lang="en-US" dirty="0" err="1" smtClean="0"/>
              <a:t>Keypair</a:t>
            </a:r>
            <a:endParaRPr lang="en-US" dirty="0" smtClean="0"/>
          </a:p>
        </p:txBody>
      </p:sp>
      <p:sp>
        <p:nvSpPr>
          <p:cNvPr id="3" name="Subtitle 2"/>
          <p:cNvSpPr>
            <a:spLocks noGrp="1"/>
          </p:cNvSpPr>
          <p:nvPr>
            <p:ph type="subTitle" idx="1"/>
          </p:nvPr>
        </p:nvSpPr>
        <p:spPr/>
        <p:txBody>
          <a:bodyPr/>
          <a:lstStyle/>
          <a:p>
            <a:r>
              <a:rPr lang="en-US" dirty="0" smtClean="0"/>
              <a:t>Create a pair of keys!</a:t>
            </a:r>
            <a:endParaRPr lang="en-SG" dirty="0"/>
          </a:p>
        </p:txBody>
      </p:sp>
    </p:spTree>
    <p:extLst>
      <p:ext uri="{BB962C8B-B14F-4D97-AF65-F5344CB8AC3E}">
        <p14:creationId xmlns:p14="http://schemas.microsoft.com/office/powerpoint/2010/main" val="30209738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dirty="0" smtClean="0"/>
              <a:t>Generate an SSH </a:t>
            </a:r>
            <a:r>
              <a:rPr lang="en-US" dirty="0" err="1" smtClean="0"/>
              <a:t>Keypair</a:t>
            </a:r>
            <a:endParaRPr lang="en-US" dirty="0" smtClean="0"/>
          </a:p>
        </p:txBody>
      </p:sp>
      <p:sp>
        <p:nvSpPr>
          <p:cNvPr id="3" name="Content Placeholder 2"/>
          <p:cNvSpPr>
            <a:spLocks noGrp="1"/>
          </p:cNvSpPr>
          <p:nvPr>
            <p:ph idx="1"/>
          </p:nvPr>
        </p:nvSpPr>
        <p:spPr>
          <a:xfrm>
            <a:off x="457200" y="1484784"/>
            <a:ext cx="8229600" cy="5112568"/>
          </a:xfrm>
        </p:spPr>
        <p:txBody>
          <a:bodyPr>
            <a:normAutofit/>
          </a:bodyPr>
          <a:lstStyle/>
          <a:p>
            <a:pPr marL="0" indent="0">
              <a:buNone/>
            </a:pPr>
            <a:r>
              <a:rPr lang="en-US" dirty="0" smtClean="0"/>
              <a:t>First you’ll need to install </a:t>
            </a:r>
            <a:r>
              <a:rPr lang="en-US" dirty="0" err="1" smtClean="0"/>
              <a:t>GitBash</a:t>
            </a:r>
            <a:r>
              <a:rPr lang="en-US" dirty="0" smtClean="0"/>
              <a:t>, which is kind of like Command Prompt.</a:t>
            </a:r>
          </a:p>
          <a:p>
            <a:pPr marL="0" indent="0">
              <a:buNone/>
            </a:pPr>
            <a:r>
              <a:rPr lang="en-US" dirty="0" smtClean="0"/>
              <a:t>Relax! We’ll guide you through EVERYTHING.</a:t>
            </a:r>
          </a:p>
          <a:p>
            <a:pPr marL="0" indent="0">
              <a:buNone/>
            </a:pPr>
            <a:r>
              <a:rPr lang="en-US" dirty="0" smtClean="0"/>
              <a:t>Go to </a:t>
            </a:r>
            <a:r>
              <a:rPr lang="en-US" u="sng" dirty="0" smtClean="0">
                <a:hlinkClick r:id="rId2"/>
              </a:rPr>
              <a:t>https</a:t>
            </a:r>
            <a:r>
              <a:rPr lang="en-US" u="sng" dirty="0">
                <a:hlinkClick r:id="rId2"/>
              </a:rPr>
              <a:t>://code.google.com/p/msysgit/downloads/list?q=label:Featured</a:t>
            </a:r>
            <a:r>
              <a:rPr lang="en-US" dirty="0"/>
              <a:t> </a:t>
            </a:r>
            <a:r>
              <a:rPr lang="en-US" dirty="0" smtClean="0"/>
              <a:t>and </a:t>
            </a:r>
            <a:r>
              <a:rPr lang="en-US" dirty="0"/>
              <a:t>download the full installer (probably the first one</a:t>
            </a:r>
            <a:r>
              <a:rPr lang="en-US" dirty="0" smtClean="0"/>
              <a:t>).</a:t>
            </a:r>
          </a:p>
          <a:p>
            <a:pPr marL="0" indent="0">
              <a:buNone/>
            </a:pPr>
            <a:r>
              <a:rPr lang="en-US" dirty="0" smtClean="0"/>
              <a:t>Now install </a:t>
            </a:r>
            <a:r>
              <a:rPr lang="en-US" dirty="0" smtClean="0"/>
              <a:t>it. It should automatically do everything from there.</a:t>
            </a:r>
            <a:endParaRPr lang="en-SG" dirty="0"/>
          </a:p>
        </p:txBody>
      </p:sp>
    </p:spTree>
    <p:extLst>
      <p:ext uri="{BB962C8B-B14F-4D97-AF65-F5344CB8AC3E}">
        <p14:creationId xmlns:p14="http://schemas.microsoft.com/office/powerpoint/2010/main" val="2663234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lstStyle/>
          <a:p>
            <a:r>
              <a:rPr lang="en-US" dirty="0" smtClean="0"/>
              <a:t>Generate an SSH </a:t>
            </a:r>
            <a:r>
              <a:rPr lang="en-US" dirty="0" err="1" smtClean="0"/>
              <a:t>Keypair</a:t>
            </a:r>
            <a:endParaRPr lang="en-SG" dirty="0"/>
          </a:p>
        </p:txBody>
      </p:sp>
      <p:sp>
        <p:nvSpPr>
          <p:cNvPr id="4" name="Rectangle 3"/>
          <p:cNvSpPr/>
          <p:nvPr/>
        </p:nvSpPr>
        <p:spPr>
          <a:xfrm>
            <a:off x="1763688" y="2537194"/>
            <a:ext cx="158417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3" name="Content Placeholder 2"/>
          <p:cNvSpPr>
            <a:spLocks noGrp="1"/>
          </p:cNvSpPr>
          <p:nvPr>
            <p:ph idx="1"/>
          </p:nvPr>
        </p:nvSpPr>
        <p:spPr>
          <a:xfrm>
            <a:off x="457200" y="1412776"/>
            <a:ext cx="8229600" cy="5040560"/>
          </a:xfrm>
        </p:spPr>
        <p:txBody>
          <a:bodyPr>
            <a:normAutofit/>
          </a:bodyPr>
          <a:lstStyle/>
          <a:p>
            <a:pPr marL="0" indent="0">
              <a:buNone/>
            </a:pPr>
            <a:r>
              <a:rPr lang="en-US" dirty="0" smtClean="0"/>
              <a:t>Once you’ve successfully installed </a:t>
            </a:r>
            <a:r>
              <a:rPr lang="en-US" dirty="0" err="1" smtClean="0"/>
              <a:t>GitBash</a:t>
            </a:r>
            <a:r>
              <a:rPr lang="en-US" dirty="0" smtClean="0"/>
              <a:t>, open it up. </a:t>
            </a:r>
            <a:r>
              <a:rPr lang="en-US" dirty="0" smtClean="0"/>
              <a:t>Yeah</a:t>
            </a:r>
            <a:r>
              <a:rPr lang="en-US" dirty="0" smtClean="0"/>
              <a:t>, it looks a little like command prompt</a:t>
            </a:r>
          </a:p>
          <a:p>
            <a:pPr marL="0" indent="0">
              <a:buNone/>
            </a:pPr>
            <a:r>
              <a:rPr lang="en-US" dirty="0" smtClean="0"/>
              <a:t>Type in </a:t>
            </a:r>
            <a:r>
              <a:rPr lang="en-US" dirty="0" smtClean="0">
                <a:solidFill>
                  <a:srgbClr val="00B050"/>
                </a:solidFill>
              </a:rPr>
              <a:t>cd </a:t>
            </a:r>
            <a:r>
              <a:rPr lang="en-US" dirty="0">
                <a:solidFill>
                  <a:srgbClr val="00B050"/>
                </a:solidFill>
              </a:rPr>
              <a:t>~/.</a:t>
            </a:r>
            <a:r>
              <a:rPr lang="en-US" dirty="0" err="1" smtClean="0">
                <a:solidFill>
                  <a:srgbClr val="00B050"/>
                </a:solidFill>
              </a:rPr>
              <a:t>ssh</a:t>
            </a:r>
            <a:r>
              <a:rPr lang="en-US" dirty="0" smtClean="0">
                <a:solidFill>
                  <a:srgbClr val="00B050"/>
                </a:solidFill>
              </a:rPr>
              <a:t> </a:t>
            </a:r>
            <a:r>
              <a:rPr lang="en-US" dirty="0" smtClean="0"/>
              <a:t>and press Enter</a:t>
            </a:r>
          </a:p>
          <a:p>
            <a:pPr marL="0" indent="0">
              <a:buNone/>
            </a:pPr>
            <a:r>
              <a:rPr lang="en-US" dirty="0" smtClean="0"/>
              <a:t>If it says “No such file or directory”, it means that you don’t have a </a:t>
            </a:r>
            <a:r>
              <a:rPr lang="en-US" dirty="0" err="1" smtClean="0"/>
              <a:t>keypair</a:t>
            </a:r>
            <a:r>
              <a:rPr lang="en-US" dirty="0" smtClean="0"/>
              <a:t> yet, so you’ll have to make one.</a:t>
            </a:r>
            <a:endParaRPr lang="en-SG" dirty="0"/>
          </a:p>
          <a:p>
            <a:pPr marL="0" indent="0">
              <a:buNone/>
            </a:pPr>
            <a:r>
              <a:rPr lang="en-US" dirty="0" smtClean="0"/>
              <a:t>If you do have a </a:t>
            </a:r>
            <a:r>
              <a:rPr lang="en-US" dirty="0" err="1" smtClean="0"/>
              <a:t>keypair</a:t>
            </a:r>
            <a:r>
              <a:rPr lang="en-US" dirty="0" smtClean="0"/>
              <a:t>, note down the name of the file (It’s probably id_rsa.pub). You can now skip to Part 2.</a:t>
            </a:r>
            <a:endParaRPr lang="en-SG" dirty="0"/>
          </a:p>
        </p:txBody>
      </p:sp>
    </p:spTree>
    <p:extLst>
      <p:ext uri="{BB962C8B-B14F-4D97-AF65-F5344CB8AC3E}">
        <p14:creationId xmlns:p14="http://schemas.microsoft.com/office/powerpoint/2010/main" val="2247115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 an SSH </a:t>
            </a:r>
            <a:r>
              <a:rPr lang="en-US" dirty="0" err="1" smtClean="0"/>
              <a:t>Keypair</a:t>
            </a:r>
            <a:endParaRPr lang="en-SG" dirty="0"/>
          </a:p>
        </p:txBody>
      </p:sp>
      <p:sp>
        <p:nvSpPr>
          <p:cNvPr id="4" name="Rectangle 3"/>
          <p:cNvSpPr/>
          <p:nvPr/>
        </p:nvSpPr>
        <p:spPr>
          <a:xfrm>
            <a:off x="467544" y="2132856"/>
            <a:ext cx="5760640"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5" name="Rectangle 4"/>
          <p:cNvSpPr/>
          <p:nvPr/>
        </p:nvSpPr>
        <p:spPr>
          <a:xfrm>
            <a:off x="467544" y="3789040"/>
            <a:ext cx="734481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3" name="Content Placeholder 2"/>
          <p:cNvSpPr>
            <a:spLocks noGrp="1"/>
          </p:cNvSpPr>
          <p:nvPr>
            <p:ph idx="1"/>
          </p:nvPr>
        </p:nvSpPr>
        <p:spPr>
          <a:xfrm>
            <a:off x="457200" y="1484784"/>
            <a:ext cx="8229600" cy="5256584"/>
          </a:xfrm>
        </p:spPr>
        <p:txBody>
          <a:bodyPr>
            <a:noAutofit/>
          </a:bodyPr>
          <a:lstStyle/>
          <a:p>
            <a:pPr marL="0" indent="0">
              <a:buNone/>
            </a:pPr>
            <a:r>
              <a:rPr lang="en-US" dirty="0" smtClean="0"/>
              <a:t>To make a </a:t>
            </a:r>
            <a:r>
              <a:rPr lang="en-US" dirty="0" err="1" smtClean="0"/>
              <a:t>keypair</a:t>
            </a:r>
            <a:r>
              <a:rPr lang="en-US" dirty="0" smtClean="0"/>
              <a:t>, type this in </a:t>
            </a:r>
            <a:r>
              <a:rPr lang="en-US" dirty="0" err="1" smtClean="0"/>
              <a:t>GitBash</a:t>
            </a:r>
            <a:r>
              <a:rPr lang="en-US" dirty="0" smtClean="0"/>
              <a:t>:</a:t>
            </a:r>
          </a:p>
          <a:p>
            <a:pPr marL="0" indent="0">
              <a:buNone/>
            </a:pPr>
            <a:r>
              <a:rPr lang="en-US" dirty="0" err="1" smtClean="0">
                <a:solidFill>
                  <a:srgbClr val="00B050"/>
                </a:solidFill>
              </a:rPr>
              <a:t>ssh-keygen</a:t>
            </a:r>
            <a:r>
              <a:rPr lang="en-US" dirty="0" smtClean="0">
                <a:solidFill>
                  <a:srgbClr val="00B050"/>
                </a:solidFill>
              </a:rPr>
              <a:t> –t </a:t>
            </a:r>
            <a:r>
              <a:rPr lang="en-US" dirty="0" err="1" smtClean="0">
                <a:solidFill>
                  <a:srgbClr val="00B050"/>
                </a:solidFill>
              </a:rPr>
              <a:t>rsa</a:t>
            </a:r>
            <a:r>
              <a:rPr lang="en-US" dirty="0" smtClean="0">
                <a:solidFill>
                  <a:srgbClr val="00B050"/>
                </a:solidFill>
              </a:rPr>
              <a:t> –C</a:t>
            </a:r>
            <a:r>
              <a:rPr lang="en-US" dirty="0" smtClean="0"/>
              <a:t> </a:t>
            </a:r>
            <a:r>
              <a:rPr lang="en-US" dirty="0" smtClean="0">
                <a:solidFill>
                  <a:schemeClr val="bg1"/>
                </a:solidFill>
              </a:rPr>
              <a:t>&lt;your email&gt;</a:t>
            </a:r>
          </a:p>
          <a:p>
            <a:pPr marL="0" indent="0">
              <a:buNone/>
            </a:pPr>
            <a:r>
              <a:rPr lang="en-US" dirty="0" smtClean="0"/>
              <a:t>Replace </a:t>
            </a:r>
            <a:r>
              <a:rPr lang="en-US" dirty="0" smtClean="0"/>
              <a:t>the &lt;your email&gt; part with your own email, so it looks like this:</a:t>
            </a:r>
          </a:p>
          <a:p>
            <a:pPr marL="0" indent="0">
              <a:buNone/>
            </a:pPr>
            <a:r>
              <a:rPr lang="en-SG" dirty="0" err="1">
                <a:solidFill>
                  <a:srgbClr val="00B050"/>
                </a:solidFill>
              </a:rPr>
              <a:t>ssh-keygen</a:t>
            </a:r>
            <a:r>
              <a:rPr lang="en-SG" dirty="0">
                <a:solidFill>
                  <a:srgbClr val="00B050"/>
                </a:solidFill>
              </a:rPr>
              <a:t> -t </a:t>
            </a:r>
            <a:r>
              <a:rPr lang="en-SG" dirty="0" err="1">
                <a:solidFill>
                  <a:srgbClr val="00B050"/>
                </a:solidFill>
              </a:rPr>
              <a:t>rsa</a:t>
            </a:r>
            <a:r>
              <a:rPr lang="en-SG" dirty="0">
                <a:solidFill>
                  <a:srgbClr val="00B050"/>
                </a:solidFill>
              </a:rPr>
              <a:t> -C </a:t>
            </a:r>
            <a:r>
              <a:rPr lang="en-US" dirty="0">
                <a:solidFill>
                  <a:srgbClr val="00B050"/>
                </a:solidFill>
              </a:rPr>
              <a:t>“jacetan93@gmail.com</a:t>
            </a:r>
            <a:r>
              <a:rPr lang="en-US" dirty="0" smtClean="0">
                <a:solidFill>
                  <a:srgbClr val="00B050"/>
                </a:solidFill>
              </a:rPr>
              <a:t>”</a:t>
            </a:r>
          </a:p>
          <a:p>
            <a:pPr marL="0" indent="0">
              <a:buNone/>
            </a:pPr>
            <a:endParaRPr lang="en-US" dirty="0" smtClean="0"/>
          </a:p>
          <a:p>
            <a:pPr marL="0" indent="0">
              <a:buNone/>
            </a:pPr>
            <a:r>
              <a:rPr lang="en-US" dirty="0" smtClean="0"/>
              <a:t>Y</a:t>
            </a:r>
            <a:r>
              <a:rPr lang="en-US" dirty="0" smtClean="0"/>
              <a:t>ou </a:t>
            </a:r>
            <a:r>
              <a:rPr lang="en-US" dirty="0" smtClean="0"/>
              <a:t>should be asked if you want to save the file as </a:t>
            </a:r>
            <a:r>
              <a:rPr lang="en-US" dirty="0" err="1" smtClean="0"/>
              <a:t>id_rsa</a:t>
            </a:r>
            <a:r>
              <a:rPr lang="en-US" dirty="0" smtClean="0"/>
              <a:t>. Just press Enter.</a:t>
            </a:r>
            <a:endParaRPr lang="en-SG" dirty="0"/>
          </a:p>
        </p:txBody>
      </p:sp>
    </p:spTree>
    <p:extLst>
      <p:ext uri="{BB962C8B-B14F-4D97-AF65-F5344CB8AC3E}">
        <p14:creationId xmlns:p14="http://schemas.microsoft.com/office/powerpoint/2010/main" val="32864876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 an SSH </a:t>
            </a:r>
            <a:r>
              <a:rPr lang="en-US" dirty="0" err="1" smtClean="0"/>
              <a:t>Keypair</a:t>
            </a:r>
            <a:endParaRPr lang="en-SG" dirty="0"/>
          </a:p>
        </p:txBody>
      </p:sp>
      <p:sp>
        <p:nvSpPr>
          <p:cNvPr id="3" name="Content Placeholder 2"/>
          <p:cNvSpPr>
            <a:spLocks noGrp="1"/>
          </p:cNvSpPr>
          <p:nvPr>
            <p:ph idx="1"/>
          </p:nvPr>
        </p:nvSpPr>
        <p:spPr>
          <a:xfrm>
            <a:off x="457200" y="1600200"/>
            <a:ext cx="8229600" cy="4853136"/>
          </a:xfrm>
        </p:spPr>
        <p:txBody>
          <a:bodyPr>
            <a:normAutofit/>
          </a:bodyPr>
          <a:lstStyle/>
          <a:p>
            <a:pPr marL="0" indent="0">
              <a:buNone/>
            </a:pPr>
            <a:r>
              <a:rPr lang="en-US" dirty="0" smtClean="0"/>
              <a:t>You’ll also be prompted to make a passphrase.</a:t>
            </a:r>
          </a:p>
          <a:p>
            <a:pPr marL="0" indent="0">
              <a:buNone/>
            </a:pPr>
            <a:endParaRPr lang="en-US" dirty="0" smtClean="0"/>
          </a:p>
          <a:p>
            <a:pPr marL="0" indent="0">
              <a:buNone/>
            </a:pPr>
            <a:r>
              <a:rPr lang="en-US" dirty="0" smtClean="0"/>
              <a:t>Note </a:t>
            </a:r>
            <a:r>
              <a:rPr lang="en-US" dirty="0" smtClean="0"/>
              <a:t>that you won’t be able to see anything on </a:t>
            </a:r>
            <a:r>
              <a:rPr lang="en-US" dirty="0" err="1" smtClean="0"/>
              <a:t>GitBash</a:t>
            </a:r>
            <a:r>
              <a:rPr lang="en-US" dirty="0" smtClean="0"/>
              <a:t> as you type your desired passphrase.</a:t>
            </a:r>
          </a:p>
          <a:p>
            <a:pPr marL="0" indent="0">
              <a:buNone/>
            </a:pPr>
            <a:endParaRPr lang="en-US" dirty="0" smtClean="0"/>
          </a:p>
          <a:p>
            <a:pPr marL="0" indent="0">
              <a:buNone/>
            </a:pPr>
            <a:r>
              <a:rPr lang="en-US" dirty="0" smtClean="0"/>
              <a:t>This </a:t>
            </a:r>
            <a:r>
              <a:rPr lang="en-US" dirty="0" smtClean="0"/>
              <a:t>is normal. Just type your passphrase, hit Enter and retype it.</a:t>
            </a:r>
          </a:p>
          <a:p>
            <a:endParaRPr lang="en-SG" dirty="0"/>
          </a:p>
        </p:txBody>
      </p:sp>
    </p:spTree>
    <p:extLst>
      <p:ext uri="{BB962C8B-B14F-4D97-AF65-F5344CB8AC3E}">
        <p14:creationId xmlns:p14="http://schemas.microsoft.com/office/powerpoint/2010/main" val="2738675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514350" indent="-514350"/>
            <a:r>
              <a:rPr lang="en-US" dirty="0" smtClean="0"/>
              <a:t>Sign up with a </a:t>
            </a:r>
            <a:r>
              <a:rPr lang="en-US" dirty="0" err="1" smtClean="0"/>
              <a:t>Git</a:t>
            </a:r>
            <a:r>
              <a:rPr lang="en-US" dirty="0" smtClean="0"/>
              <a:t> Repo Website</a:t>
            </a:r>
          </a:p>
        </p:txBody>
      </p:sp>
      <p:sp>
        <p:nvSpPr>
          <p:cNvPr id="3" name="Subtitle 2"/>
          <p:cNvSpPr>
            <a:spLocks noGrp="1"/>
          </p:cNvSpPr>
          <p:nvPr>
            <p:ph type="subTitle" idx="1"/>
          </p:nvPr>
        </p:nvSpPr>
        <p:spPr/>
        <p:txBody>
          <a:bodyPr/>
          <a:lstStyle/>
          <a:p>
            <a:r>
              <a:rPr lang="en-US" dirty="0" smtClean="0"/>
              <a:t>Choose a website and sign up</a:t>
            </a:r>
            <a:endParaRPr lang="en-SG" dirty="0"/>
          </a:p>
        </p:txBody>
      </p:sp>
    </p:spTree>
    <p:extLst>
      <p:ext uri="{BB962C8B-B14F-4D97-AF65-F5344CB8AC3E}">
        <p14:creationId xmlns:p14="http://schemas.microsoft.com/office/powerpoint/2010/main" val="28989066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1239</Words>
  <Application>Microsoft Office PowerPoint</Application>
  <PresentationFormat>On-screen Show (4:3)</PresentationFormat>
  <Paragraphs>95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Preparing your computer for Git</vt:lpstr>
      <vt:lpstr>Three Parts</vt:lpstr>
      <vt:lpstr>PowerPoint Presentation</vt:lpstr>
      <vt:lpstr>Generate an SSH Keypair</vt:lpstr>
      <vt:lpstr>Generate an SSH Keypair</vt:lpstr>
      <vt:lpstr>Generate an SSH Keypair</vt:lpstr>
      <vt:lpstr>Generate an SSH Keypair</vt:lpstr>
      <vt:lpstr>Generate an SSH Keypair</vt:lpstr>
      <vt:lpstr>Sign up with a Git Repo Website</vt:lpstr>
      <vt:lpstr>Sign up with a Git Repo Website</vt:lpstr>
      <vt:lpstr>Sign up with a Git Repo Website</vt:lpstr>
      <vt:lpstr>Sign up with a Git Repo Website</vt:lpstr>
      <vt:lpstr>Put SSH Public key on  Git Repo Website</vt:lpstr>
      <vt:lpstr>Put SSH Public key on Git Repo Website</vt:lpstr>
      <vt:lpstr>Put SSH Public key on Git Repo Website</vt:lpstr>
      <vt:lpstr>Put SSH Public key on Git Repo Website</vt:lpstr>
      <vt:lpstr>Put SSH Public key on Git Repo Website</vt:lpstr>
      <vt:lpstr>SSH Keys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Preparing your computer for Git</dc:title>
  <dc:creator>Jace</dc:creator>
  <cp:lastModifiedBy>Jace</cp:lastModifiedBy>
  <cp:revision>24</cp:revision>
  <dcterms:created xsi:type="dcterms:W3CDTF">2013-03-28T01:16:57Z</dcterms:created>
  <dcterms:modified xsi:type="dcterms:W3CDTF">2013-03-28T03:39:29Z</dcterms:modified>
</cp:coreProperties>
</file>