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4/4/2013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4/4/2013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4/4/2013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Stuff you can do with the </a:t>
            </a:r>
            <a:r>
              <a:rPr lang="en-US" dirty="0" err="1" smtClean="0"/>
              <a:t>github</a:t>
            </a:r>
            <a:r>
              <a:rPr lang="en-US" dirty="0" smtClean="0"/>
              <a:t> app</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799564" y="1143000"/>
            <a:ext cx="7772400" cy="546064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75864" y="4953000"/>
            <a:ext cx="6019800" cy="646331"/>
          </a:xfrm>
          <a:prstGeom prst="rect">
            <a:avLst/>
          </a:prstGeom>
          <a:noFill/>
        </p:spPr>
        <p:txBody>
          <a:bodyPr wrap="square" rtlCol="0">
            <a:spAutoFit/>
          </a:bodyPr>
          <a:lstStyle/>
          <a:p>
            <a:r>
              <a:rPr lang="en-US" dirty="0" smtClean="0"/>
              <a:t>After using your repo for quite some time and making some commits. It should look something like this screenshot.</a:t>
            </a:r>
            <a:endParaRPr lang="en-SG" dirty="0"/>
          </a:p>
        </p:txBody>
      </p:sp>
    </p:spTree>
    <p:extLst>
      <p:ext uri="{BB962C8B-B14F-4D97-AF65-F5344CB8AC3E}">
        <p14:creationId xmlns:p14="http://schemas.microsoft.com/office/powerpoint/2010/main" val="780073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533400" y="1371600"/>
            <a:ext cx="82296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96851" y="5410200"/>
            <a:ext cx="7162800" cy="1200329"/>
          </a:xfrm>
          <a:prstGeom prst="rect">
            <a:avLst/>
          </a:prstGeom>
          <a:noFill/>
        </p:spPr>
        <p:txBody>
          <a:bodyPr wrap="square" rtlCol="0">
            <a:spAutoFit/>
          </a:bodyPr>
          <a:lstStyle/>
          <a:p>
            <a:r>
              <a:rPr lang="en-US" dirty="0" smtClean="0"/>
              <a:t>Committing in </a:t>
            </a:r>
            <a:r>
              <a:rPr lang="en-US" dirty="0" err="1" smtClean="0"/>
              <a:t>Git</a:t>
            </a:r>
            <a:r>
              <a:rPr lang="en-US" dirty="0" smtClean="0"/>
              <a:t> is like telling </a:t>
            </a:r>
            <a:r>
              <a:rPr lang="en-US" dirty="0" err="1" smtClean="0"/>
              <a:t>Git</a:t>
            </a:r>
            <a:r>
              <a:rPr lang="en-US" dirty="0" smtClean="0"/>
              <a:t> to save this particular instance of the repo in time. It’s the same as saving your work document but the difference is </a:t>
            </a:r>
            <a:r>
              <a:rPr lang="en-US" dirty="0" err="1" smtClean="0"/>
              <a:t>git</a:t>
            </a:r>
            <a:r>
              <a:rPr lang="en-US" dirty="0" smtClean="0"/>
              <a:t> hub allows you to reference back to all the commits that you have made.</a:t>
            </a:r>
            <a:endParaRPr lang="en-SG" dirty="0"/>
          </a:p>
        </p:txBody>
      </p:sp>
      <p:sp>
        <p:nvSpPr>
          <p:cNvPr id="7" name="TextBox 6"/>
          <p:cNvSpPr txBox="1"/>
          <p:nvPr/>
        </p:nvSpPr>
        <p:spPr>
          <a:xfrm>
            <a:off x="546279" y="2971800"/>
            <a:ext cx="2057400" cy="646331"/>
          </a:xfrm>
          <a:prstGeom prst="rect">
            <a:avLst/>
          </a:prstGeom>
          <a:noFill/>
        </p:spPr>
        <p:txBody>
          <a:bodyPr wrap="square" rtlCol="0">
            <a:spAutoFit/>
          </a:bodyPr>
          <a:lstStyle/>
          <a:p>
            <a:r>
              <a:rPr lang="en-US" dirty="0" smtClean="0"/>
              <a:t>Check the files you wish to commit</a:t>
            </a:r>
            <a:endParaRPr lang="en-SG" dirty="0"/>
          </a:p>
        </p:txBody>
      </p:sp>
      <p:cxnSp>
        <p:nvCxnSpPr>
          <p:cNvPr id="9" name="Straight Arrow Connector 8"/>
          <p:cNvCxnSpPr/>
          <p:nvPr/>
        </p:nvCxnSpPr>
        <p:spPr>
          <a:xfrm flipV="1">
            <a:off x="990600" y="2667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895600" y="3048000"/>
            <a:ext cx="2667000" cy="1200329"/>
          </a:xfrm>
          <a:prstGeom prst="rect">
            <a:avLst/>
          </a:prstGeom>
          <a:noFill/>
        </p:spPr>
        <p:txBody>
          <a:bodyPr wrap="square" rtlCol="0">
            <a:spAutoFit/>
          </a:bodyPr>
          <a:lstStyle/>
          <a:p>
            <a:r>
              <a:rPr lang="en-US" dirty="0" smtClean="0"/>
              <a:t>First row indicates your commit message; second row indicates the description of the commit.</a:t>
            </a:r>
            <a:endParaRPr lang="en-SG" dirty="0"/>
          </a:p>
        </p:txBody>
      </p:sp>
      <p:cxnSp>
        <p:nvCxnSpPr>
          <p:cNvPr id="12" name="Straight Arrow Connector 11"/>
          <p:cNvCxnSpPr/>
          <p:nvPr/>
        </p:nvCxnSpPr>
        <p:spPr>
          <a:xfrm flipV="1">
            <a:off x="4876800" y="2667000"/>
            <a:ext cx="7620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973651" y="4079383"/>
            <a:ext cx="2286000" cy="923330"/>
          </a:xfrm>
          <a:prstGeom prst="rect">
            <a:avLst/>
          </a:prstGeom>
          <a:noFill/>
        </p:spPr>
        <p:txBody>
          <a:bodyPr wrap="square" rtlCol="0">
            <a:spAutoFit/>
          </a:bodyPr>
          <a:lstStyle/>
          <a:p>
            <a:r>
              <a:rPr lang="en-US" dirty="0" smtClean="0"/>
              <a:t>Press this button when you are ready to commit your changes</a:t>
            </a:r>
            <a:endParaRPr lang="en-SG" dirty="0"/>
          </a:p>
        </p:txBody>
      </p:sp>
      <p:cxnSp>
        <p:nvCxnSpPr>
          <p:cNvPr id="15" name="Straight Arrow Connector 14"/>
          <p:cNvCxnSpPr/>
          <p:nvPr/>
        </p:nvCxnSpPr>
        <p:spPr>
          <a:xfrm flipH="1" flipV="1">
            <a:off x="6172200" y="3294965"/>
            <a:ext cx="533400" cy="784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29433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451834" y="1371600"/>
            <a:ext cx="8311166"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00200" y="5493079"/>
            <a:ext cx="6251083" cy="369332"/>
          </a:xfrm>
          <a:prstGeom prst="rect">
            <a:avLst/>
          </a:prstGeom>
          <a:noFill/>
        </p:spPr>
        <p:txBody>
          <a:bodyPr wrap="square" rtlCol="0">
            <a:spAutoFit/>
          </a:bodyPr>
          <a:lstStyle/>
          <a:p>
            <a:r>
              <a:rPr lang="en-US" dirty="0" smtClean="0"/>
              <a:t>After you commit you should see something like this screenshot.</a:t>
            </a:r>
            <a:endParaRPr lang="en-SG" dirty="0"/>
          </a:p>
        </p:txBody>
      </p:sp>
      <p:sp>
        <p:nvSpPr>
          <p:cNvPr id="6" name="TextBox 5"/>
          <p:cNvSpPr txBox="1"/>
          <p:nvPr/>
        </p:nvSpPr>
        <p:spPr>
          <a:xfrm>
            <a:off x="4607417" y="3733800"/>
            <a:ext cx="3622183" cy="1200329"/>
          </a:xfrm>
          <a:prstGeom prst="rect">
            <a:avLst/>
          </a:prstGeom>
          <a:noFill/>
        </p:spPr>
        <p:txBody>
          <a:bodyPr wrap="square" rtlCol="0">
            <a:spAutoFit/>
          </a:bodyPr>
          <a:lstStyle/>
          <a:p>
            <a:r>
              <a:rPr lang="en-US" dirty="0" smtClean="0"/>
              <a:t>The commit is currently </a:t>
            </a:r>
            <a:r>
              <a:rPr lang="en-US" dirty="0" err="1" smtClean="0"/>
              <a:t>unsynced</a:t>
            </a:r>
            <a:r>
              <a:rPr lang="en-US" dirty="0" smtClean="0"/>
              <a:t> as we have not publish the commit to </a:t>
            </a:r>
            <a:r>
              <a:rPr lang="en-US" dirty="0" err="1" smtClean="0"/>
              <a:t>git</a:t>
            </a:r>
            <a:r>
              <a:rPr lang="en-US" dirty="0" smtClean="0"/>
              <a:t> hub yet. We will get to that in the later sections.</a:t>
            </a:r>
            <a:endParaRPr lang="en-SG" dirty="0"/>
          </a:p>
        </p:txBody>
      </p:sp>
      <p:cxnSp>
        <p:nvCxnSpPr>
          <p:cNvPr id="8" name="Straight Arrow Connector 7"/>
          <p:cNvCxnSpPr/>
          <p:nvPr/>
        </p:nvCxnSpPr>
        <p:spPr>
          <a:xfrm flipH="1" flipV="1">
            <a:off x="6553200" y="2895600"/>
            <a:ext cx="5334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716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295400"/>
            <a:ext cx="79248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3000" y="4417461"/>
            <a:ext cx="6781800" cy="923330"/>
          </a:xfrm>
          <a:prstGeom prst="rect">
            <a:avLst/>
          </a:prstGeom>
          <a:noFill/>
        </p:spPr>
        <p:txBody>
          <a:bodyPr wrap="square" rtlCol="0">
            <a:spAutoFit/>
          </a:bodyPr>
          <a:lstStyle/>
          <a:p>
            <a:r>
              <a:rPr lang="en-US" dirty="0" smtClean="0"/>
              <a:t>Lets us try committing another change to better understand the committing process. First mouse over the repo to get the directory path of the repo aka the location of the repo in your local computer.</a:t>
            </a:r>
            <a:endParaRPr lang="en-SG" dirty="0"/>
          </a:p>
        </p:txBody>
      </p:sp>
    </p:spTree>
    <p:extLst>
      <p:ext uri="{BB962C8B-B14F-4D97-AF65-F5344CB8AC3E}">
        <p14:creationId xmlns:p14="http://schemas.microsoft.com/office/powerpoint/2010/main" val="42435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143000"/>
            <a:ext cx="8229600" cy="5410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209800" y="3733800"/>
            <a:ext cx="5715000" cy="923330"/>
          </a:xfrm>
          <a:prstGeom prst="rect">
            <a:avLst/>
          </a:prstGeom>
          <a:noFill/>
        </p:spPr>
        <p:txBody>
          <a:bodyPr wrap="square" rtlCol="0">
            <a:spAutoFit/>
          </a:bodyPr>
          <a:lstStyle/>
          <a:p>
            <a:r>
              <a:rPr lang="en-US" dirty="0" smtClean="0"/>
              <a:t>After you navigate your way to the new repo, you should be able to see a hidden .</a:t>
            </a:r>
            <a:r>
              <a:rPr lang="en-US" dirty="0" err="1" smtClean="0"/>
              <a:t>git</a:t>
            </a:r>
            <a:r>
              <a:rPr lang="en-US" dirty="0" smtClean="0"/>
              <a:t> file and the two new files, </a:t>
            </a:r>
            <a:r>
              <a:rPr lang="en-US" dirty="0" err="1" smtClean="0"/>
              <a:t>gitignore</a:t>
            </a:r>
            <a:r>
              <a:rPr lang="en-US" dirty="0" smtClean="0"/>
              <a:t> and </a:t>
            </a:r>
            <a:r>
              <a:rPr lang="en-US" dirty="0" err="1" smtClean="0"/>
              <a:t>gitattributes</a:t>
            </a:r>
            <a:r>
              <a:rPr lang="en-US" dirty="0" smtClean="0"/>
              <a:t>.</a:t>
            </a:r>
            <a:endParaRPr lang="en-SG" dirty="0"/>
          </a:p>
        </p:txBody>
      </p:sp>
    </p:spTree>
    <p:extLst>
      <p:ext uri="{BB962C8B-B14F-4D97-AF65-F5344CB8AC3E}">
        <p14:creationId xmlns:p14="http://schemas.microsoft.com/office/powerpoint/2010/main" val="3928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85800" y="1066800"/>
            <a:ext cx="7772400" cy="5105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404056" y="4419600"/>
            <a:ext cx="5181600" cy="369332"/>
          </a:xfrm>
          <a:prstGeom prst="rect">
            <a:avLst/>
          </a:prstGeom>
          <a:noFill/>
        </p:spPr>
        <p:txBody>
          <a:bodyPr wrap="square" rtlCol="0">
            <a:spAutoFit/>
          </a:bodyPr>
          <a:lstStyle/>
          <a:p>
            <a:r>
              <a:rPr lang="en-US" dirty="0" smtClean="0"/>
              <a:t>I will then add new text file called Hi there.txt</a:t>
            </a:r>
          </a:p>
        </p:txBody>
      </p:sp>
    </p:spTree>
    <p:extLst>
      <p:ext uri="{BB962C8B-B14F-4D97-AF65-F5344CB8AC3E}">
        <p14:creationId xmlns:p14="http://schemas.microsoft.com/office/powerpoint/2010/main" val="3616102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277969" y="1219200"/>
            <a:ext cx="8661042"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09600" y="3657600"/>
            <a:ext cx="4800600" cy="646331"/>
          </a:xfrm>
          <a:prstGeom prst="rect">
            <a:avLst/>
          </a:prstGeom>
          <a:noFill/>
        </p:spPr>
        <p:txBody>
          <a:bodyPr wrap="square" rtlCol="0">
            <a:spAutoFit/>
          </a:bodyPr>
          <a:lstStyle/>
          <a:p>
            <a:r>
              <a:rPr lang="en-US" dirty="0" smtClean="0"/>
              <a:t>This new change in the repo will be automatically reflected in </a:t>
            </a:r>
            <a:r>
              <a:rPr lang="en-US" dirty="0" err="1" smtClean="0"/>
              <a:t>git</a:t>
            </a:r>
            <a:r>
              <a:rPr lang="en-US" dirty="0" smtClean="0"/>
              <a:t> hub application.</a:t>
            </a:r>
            <a:endParaRPr lang="en-SG" dirty="0"/>
          </a:p>
        </p:txBody>
      </p:sp>
    </p:spTree>
    <p:extLst>
      <p:ext uri="{BB962C8B-B14F-4D97-AF65-F5344CB8AC3E}">
        <p14:creationId xmlns:p14="http://schemas.microsoft.com/office/powerpoint/2010/main" val="2094253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5" name="Picture 4"/>
          <p:cNvPicPr/>
          <p:nvPr/>
        </p:nvPicPr>
        <p:blipFill>
          <a:blip r:embed="rId2"/>
          <a:stretch>
            <a:fillRect/>
          </a:stretch>
        </p:blipFill>
        <p:spPr>
          <a:xfrm>
            <a:off x="475445" y="1143000"/>
            <a:ext cx="8229600" cy="50292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80245" y="4647127"/>
            <a:ext cx="7467600" cy="923330"/>
          </a:xfrm>
          <a:prstGeom prst="rect">
            <a:avLst/>
          </a:prstGeom>
          <a:noFill/>
        </p:spPr>
        <p:txBody>
          <a:bodyPr wrap="square" rtlCol="0">
            <a:spAutoFit/>
          </a:bodyPr>
          <a:lstStyle/>
          <a:p>
            <a:r>
              <a:rPr lang="en-US" dirty="0" smtClean="0"/>
              <a:t>I then commit these change and your repo now should have two commits, first commit with only the two default files and the second with a newly added text file called Hi there.txt</a:t>
            </a:r>
            <a:r>
              <a:rPr lang="en-SG" dirty="0"/>
              <a:t>.</a:t>
            </a:r>
            <a:endParaRPr lang="en-US" dirty="0" smtClean="0"/>
          </a:p>
        </p:txBody>
      </p:sp>
    </p:spTree>
    <p:extLst>
      <p:ext uri="{BB962C8B-B14F-4D97-AF65-F5344CB8AC3E}">
        <p14:creationId xmlns:p14="http://schemas.microsoft.com/office/powerpoint/2010/main" val="217357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463"/>
            <a:ext cx="8229600" cy="1143000"/>
          </a:xfrm>
        </p:spPr>
        <p:txBody>
          <a:bodyPr/>
          <a:lstStyle/>
          <a:p>
            <a:r>
              <a:rPr lang="en-US" dirty="0" smtClean="0"/>
              <a:t>Committing your changes</a:t>
            </a:r>
            <a:endParaRPr lang="en-SG" dirty="0"/>
          </a:p>
        </p:txBody>
      </p:sp>
      <p:sp>
        <p:nvSpPr>
          <p:cNvPr id="5" name="Rectangle 4"/>
          <p:cNvSpPr/>
          <p:nvPr/>
        </p:nvSpPr>
        <p:spPr>
          <a:xfrm>
            <a:off x="515155" y="2090678"/>
            <a:ext cx="8229600" cy="2862322"/>
          </a:xfrm>
          <a:prstGeom prst="rect">
            <a:avLst/>
          </a:prstGeom>
        </p:spPr>
        <p:txBody>
          <a:bodyPr wrap="square">
            <a:spAutoFit/>
          </a:bodyPr>
          <a:lstStyle/>
          <a:p>
            <a:pPr algn="just">
              <a:lnSpc>
                <a:spcPct val="150000"/>
              </a:lnSpc>
            </a:pPr>
            <a:r>
              <a:rPr lang="en-US" sz="2400" dirty="0"/>
              <a:t>Additional information: Conceptually, commits are similar to checkpoints which you can refer back to. Each commit will point to a certain </a:t>
            </a:r>
            <a:r>
              <a:rPr lang="en-US" sz="2400" dirty="0" smtClean="0"/>
              <a:t>state </a:t>
            </a:r>
            <a:r>
              <a:rPr lang="en-US" sz="2400" dirty="0"/>
              <a:t>of the </a:t>
            </a:r>
            <a:r>
              <a:rPr lang="en-US" sz="2400" dirty="0" smtClean="0"/>
              <a:t>repo (commits only captures the changes in the repo) </a:t>
            </a:r>
            <a:r>
              <a:rPr lang="en-US" sz="2400" dirty="0"/>
              <a:t>back in time. We will dwell more into that on the next chapter.</a:t>
            </a:r>
            <a:endParaRPr lang="en-SG" sz="2400" dirty="0"/>
          </a:p>
        </p:txBody>
      </p:sp>
    </p:spTree>
    <p:extLst>
      <p:ext uri="{BB962C8B-B14F-4D97-AF65-F5344CB8AC3E}">
        <p14:creationId xmlns:p14="http://schemas.microsoft.com/office/powerpoint/2010/main" val="3163654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4" name="Picture 3"/>
          <p:cNvPicPr/>
          <p:nvPr/>
        </p:nvPicPr>
        <p:blipFill>
          <a:blip r:embed="rId2"/>
          <a:stretch>
            <a:fillRect/>
          </a:stretch>
        </p:blipFill>
        <p:spPr>
          <a:xfrm>
            <a:off x="228600" y="990600"/>
            <a:ext cx="8686802"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62000" y="4343400"/>
            <a:ext cx="7620000" cy="923330"/>
          </a:xfrm>
          <a:prstGeom prst="rect">
            <a:avLst/>
          </a:prstGeom>
          <a:noFill/>
        </p:spPr>
        <p:txBody>
          <a:bodyPr wrap="square" rtlCol="0">
            <a:spAutoFit/>
          </a:bodyPr>
          <a:lstStyle/>
          <a:p>
            <a:pPr algn="just"/>
            <a:r>
              <a:rPr lang="en-US" dirty="0"/>
              <a:t>If you made an error, how do </a:t>
            </a:r>
            <a:r>
              <a:rPr lang="en-US" dirty="0" smtClean="0"/>
              <a:t>you correct </a:t>
            </a:r>
            <a:r>
              <a:rPr lang="en-US" dirty="0"/>
              <a:t>your repo </a:t>
            </a:r>
            <a:r>
              <a:rPr lang="en-US" dirty="0" smtClean="0"/>
              <a:t>status by going back </a:t>
            </a:r>
            <a:r>
              <a:rPr lang="en-US" dirty="0"/>
              <a:t>in time to certain historical commit? The roll back function in </a:t>
            </a:r>
            <a:r>
              <a:rPr lang="en-US" dirty="0" err="1"/>
              <a:t>Git</a:t>
            </a:r>
            <a:r>
              <a:rPr lang="en-US" dirty="0"/>
              <a:t> Hub will do just that. </a:t>
            </a:r>
            <a:endParaRPr lang="en-SG" dirty="0"/>
          </a:p>
          <a:p>
            <a:pPr algn="just"/>
            <a:endParaRPr lang="en-SG" dirty="0"/>
          </a:p>
        </p:txBody>
      </p:sp>
      <p:cxnSp>
        <p:nvCxnSpPr>
          <p:cNvPr id="7" name="Straight Arrow Connector 6"/>
          <p:cNvCxnSpPr/>
          <p:nvPr/>
        </p:nvCxnSpPr>
        <p:spPr>
          <a:xfrm flipV="1">
            <a:off x="3810000" y="1905000"/>
            <a:ext cx="838200" cy="1524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110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how to use the </a:t>
            </a:r>
            <a:r>
              <a:rPr lang="en-US" dirty="0" err="1" smtClean="0"/>
              <a:t>Git</a:t>
            </a:r>
            <a:r>
              <a:rPr lang="en-US" dirty="0" smtClean="0"/>
              <a:t> Hub App</a:t>
            </a:r>
            <a:endParaRPr lang="en-SG" dirty="0"/>
          </a:p>
        </p:txBody>
      </p:sp>
    </p:spTree>
    <p:extLst>
      <p:ext uri="{BB962C8B-B14F-4D97-AF65-F5344CB8AC3E}">
        <p14:creationId xmlns:p14="http://schemas.microsoft.com/office/powerpoint/2010/main" val="2078724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561304" y="990600"/>
            <a:ext cx="8077200" cy="5638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38200" y="3844619"/>
            <a:ext cx="4724400" cy="1477328"/>
          </a:xfrm>
          <a:prstGeom prst="rect">
            <a:avLst/>
          </a:prstGeom>
          <a:noFill/>
        </p:spPr>
        <p:txBody>
          <a:bodyPr wrap="square" rtlCol="0">
            <a:spAutoFit/>
          </a:bodyPr>
          <a:lstStyle/>
          <a:p>
            <a:r>
              <a:rPr lang="en-US" dirty="0" smtClean="0"/>
              <a:t>In this screenshot I have </a:t>
            </a:r>
            <a:r>
              <a:rPr lang="en-US" dirty="0" err="1" smtClean="0"/>
              <a:t>rollbacked</a:t>
            </a:r>
            <a:r>
              <a:rPr lang="en-US" dirty="0" smtClean="0"/>
              <a:t> my most recent commit (the commit with the new Hi there.txt file). You can see that the rollback </a:t>
            </a:r>
            <a:r>
              <a:rPr lang="en-US" dirty="0" err="1" smtClean="0"/>
              <a:t>uncommits</a:t>
            </a:r>
            <a:r>
              <a:rPr lang="en-US" dirty="0" smtClean="0"/>
              <a:t> this commit however the text file will still be in your repo.</a:t>
            </a:r>
            <a:endParaRPr lang="en-SG" dirty="0"/>
          </a:p>
        </p:txBody>
      </p:sp>
    </p:spTree>
    <p:extLst>
      <p:ext uri="{BB962C8B-B14F-4D97-AF65-F5344CB8AC3E}">
        <p14:creationId xmlns:p14="http://schemas.microsoft.com/office/powerpoint/2010/main" val="3737333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304800" y="914400"/>
            <a:ext cx="8534400" cy="54102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90600" y="4270422"/>
            <a:ext cx="7239000" cy="1200329"/>
          </a:xfrm>
          <a:prstGeom prst="rect">
            <a:avLst/>
          </a:prstGeom>
          <a:noFill/>
        </p:spPr>
        <p:txBody>
          <a:bodyPr wrap="square" rtlCol="0">
            <a:spAutoFit/>
          </a:bodyPr>
          <a:lstStyle/>
          <a:p>
            <a:r>
              <a:rPr lang="en-US" dirty="0" smtClean="0"/>
              <a:t>Here, I have done 2 more commits, by adding and editing some contents within the HI there text file. We will now use the rollback function again to better understand its mechanics. We will proceed to rollback to version  0.2 commit again.</a:t>
            </a:r>
            <a:endParaRPr lang="en-SG" dirty="0"/>
          </a:p>
        </p:txBody>
      </p:sp>
    </p:spTree>
    <p:extLst>
      <p:ext uri="{BB962C8B-B14F-4D97-AF65-F5344CB8AC3E}">
        <p14:creationId xmlns:p14="http://schemas.microsoft.com/office/powerpoint/2010/main" val="425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6" name="Picture 5"/>
          <p:cNvPicPr/>
          <p:nvPr/>
        </p:nvPicPr>
        <p:blipFill>
          <a:blip r:embed="rId2"/>
          <a:stretch>
            <a:fillRect/>
          </a:stretch>
        </p:blipFill>
        <p:spPr>
          <a:xfrm>
            <a:off x="381000" y="1151586"/>
            <a:ext cx="8382000" cy="53340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62000" y="3581400"/>
            <a:ext cx="4648200" cy="1200329"/>
          </a:xfrm>
          <a:prstGeom prst="rect">
            <a:avLst/>
          </a:prstGeom>
          <a:noFill/>
        </p:spPr>
        <p:txBody>
          <a:bodyPr wrap="square" rtlCol="0">
            <a:spAutoFit/>
          </a:bodyPr>
          <a:lstStyle/>
          <a:p>
            <a:r>
              <a:rPr lang="en-US" dirty="0" smtClean="0"/>
              <a:t>You should get this, all the previous commits after version 0.2 are gone and you are back to the uncommitted change of the newly </a:t>
            </a:r>
            <a:r>
              <a:rPr lang="en-US" dirty="0" err="1" smtClean="0"/>
              <a:t>addedd</a:t>
            </a:r>
            <a:r>
              <a:rPr lang="en-US" dirty="0" smtClean="0"/>
              <a:t> Hi there </a:t>
            </a:r>
            <a:r>
              <a:rPr lang="en-US" dirty="0" err="1" smtClean="0"/>
              <a:t>textfile</a:t>
            </a:r>
            <a:r>
              <a:rPr lang="en-US" dirty="0" smtClean="0"/>
              <a:t>.</a:t>
            </a:r>
            <a:endParaRPr lang="en-SG" dirty="0"/>
          </a:p>
        </p:txBody>
      </p:sp>
    </p:spTree>
    <p:extLst>
      <p:ext uri="{BB962C8B-B14F-4D97-AF65-F5344CB8AC3E}">
        <p14:creationId xmlns:p14="http://schemas.microsoft.com/office/powerpoint/2010/main" val="3024362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1151586"/>
            <a:ext cx="8229600" cy="540161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14400" y="3962400"/>
            <a:ext cx="7239000" cy="923330"/>
          </a:xfrm>
          <a:prstGeom prst="rect">
            <a:avLst/>
          </a:prstGeom>
          <a:noFill/>
        </p:spPr>
        <p:txBody>
          <a:bodyPr wrap="square" rtlCol="0">
            <a:spAutoFit/>
          </a:bodyPr>
          <a:lstStyle/>
          <a:p>
            <a:r>
              <a:rPr lang="en-US" dirty="0" smtClean="0"/>
              <a:t>Now that we have explored the rollback feature, let us investigate the revert commit feature. We will transform our repo back into its base status with its two commits.</a:t>
            </a:r>
            <a:endParaRPr lang="en-SG" dirty="0"/>
          </a:p>
        </p:txBody>
      </p:sp>
    </p:spTree>
    <p:extLst>
      <p:ext uri="{BB962C8B-B14F-4D97-AF65-F5344CB8AC3E}">
        <p14:creationId xmlns:p14="http://schemas.microsoft.com/office/powerpoint/2010/main" val="3745790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914400"/>
            <a:ext cx="8229600" cy="5486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76330" y="4343400"/>
            <a:ext cx="7696200" cy="923330"/>
          </a:xfrm>
          <a:prstGeom prst="rect">
            <a:avLst/>
          </a:prstGeom>
          <a:noFill/>
        </p:spPr>
        <p:txBody>
          <a:bodyPr wrap="square" rtlCol="0">
            <a:spAutoFit/>
          </a:bodyPr>
          <a:lstStyle/>
          <a:p>
            <a:pPr algn="just"/>
            <a:r>
              <a:rPr lang="en-US" dirty="0" smtClean="0"/>
              <a:t>As you can see, the revert commit function will create a new commit that undoes the changes of the commit that you chose to revert. In this case, the revert that I just did removed the Hi there text file.</a:t>
            </a:r>
            <a:endParaRPr lang="en-SG" dirty="0"/>
          </a:p>
        </p:txBody>
      </p:sp>
    </p:spTree>
    <p:extLst>
      <p:ext uri="{BB962C8B-B14F-4D97-AF65-F5344CB8AC3E}">
        <p14:creationId xmlns:p14="http://schemas.microsoft.com/office/powerpoint/2010/main" val="1952885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Switching branches</a:t>
            </a:r>
            <a:endParaRPr lang="en-SG" dirty="0"/>
          </a:p>
        </p:txBody>
      </p:sp>
      <p:pic>
        <p:nvPicPr>
          <p:cNvPr id="5" name="Picture 4"/>
          <p:cNvPicPr/>
          <p:nvPr/>
        </p:nvPicPr>
        <p:blipFill>
          <a:blip r:embed="rId2"/>
          <a:stretch>
            <a:fillRect/>
          </a:stretch>
        </p:blipFill>
        <p:spPr>
          <a:xfrm>
            <a:off x="685800" y="1066800"/>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06887" y="4361765"/>
            <a:ext cx="7162800" cy="923330"/>
          </a:xfrm>
          <a:prstGeom prst="rect">
            <a:avLst/>
          </a:prstGeom>
          <a:noFill/>
        </p:spPr>
        <p:txBody>
          <a:bodyPr wrap="square" rtlCol="0">
            <a:spAutoFit/>
          </a:bodyPr>
          <a:lstStyle/>
          <a:p>
            <a:r>
              <a:rPr lang="en-US" dirty="0" smtClean="0"/>
              <a:t>To switch to another branch, click on the branch icon as shown in this screenshot. Here I will proceed to switch to my newly created “</a:t>
            </a:r>
            <a:r>
              <a:rPr lang="en-US" dirty="0" err="1" smtClean="0"/>
              <a:t>heyyou</a:t>
            </a:r>
            <a:r>
              <a:rPr lang="en-US" dirty="0" smtClean="0"/>
              <a:t>” branch. Note the default branch is the “master”.</a:t>
            </a:r>
            <a:endParaRPr lang="en-SG" dirty="0"/>
          </a:p>
        </p:txBody>
      </p:sp>
    </p:spTree>
    <p:extLst>
      <p:ext uri="{BB962C8B-B14F-4D97-AF65-F5344CB8AC3E}">
        <p14:creationId xmlns:p14="http://schemas.microsoft.com/office/powerpoint/2010/main" val="1474353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smtClean="0"/>
              <a:t>Switching branches</a:t>
            </a:r>
            <a:endParaRPr lang="en-SG" dirty="0"/>
          </a:p>
        </p:txBody>
      </p:sp>
      <p:pic>
        <p:nvPicPr>
          <p:cNvPr id="4" name="Picture 3"/>
          <p:cNvPicPr/>
          <p:nvPr/>
        </p:nvPicPr>
        <p:blipFill>
          <a:blip r:embed="rId2"/>
          <a:stretch>
            <a:fillRect/>
          </a:stretch>
        </p:blipFill>
        <p:spPr>
          <a:xfrm>
            <a:off x="533400" y="929425"/>
            <a:ext cx="80772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114800"/>
            <a:ext cx="6629400" cy="1200329"/>
          </a:xfrm>
          <a:prstGeom prst="rect">
            <a:avLst/>
          </a:prstGeom>
          <a:noFill/>
        </p:spPr>
        <p:txBody>
          <a:bodyPr wrap="square" rtlCol="0">
            <a:spAutoFit/>
          </a:bodyPr>
          <a:lstStyle/>
          <a:p>
            <a:r>
              <a:rPr lang="en-US" dirty="0" smtClean="0"/>
              <a:t>Here you can see that the </a:t>
            </a:r>
            <a:r>
              <a:rPr lang="en-US" dirty="0" err="1" smtClean="0"/>
              <a:t>heyyou</a:t>
            </a:r>
            <a:r>
              <a:rPr lang="en-US" dirty="0" smtClean="0"/>
              <a:t> branch is a replica of the master branch. When you create a new branch off from the master, it automatically replicates the master branch and its state (the commits in the master branch).</a:t>
            </a:r>
            <a:endParaRPr lang="en-SG" dirty="0"/>
          </a:p>
        </p:txBody>
      </p:sp>
    </p:spTree>
    <p:extLst>
      <p:ext uri="{BB962C8B-B14F-4D97-AF65-F5344CB8AC3E}">
        <p14:creationId xmlns:p14="http://schemas.microsoft.com/office/powerpoint/2010/main" val="2426417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4" name="Picture 3"/>
          <p:cNvPicPr/>
          <p:nvPr/>
        </p:nvPicPr>
        <p:blipFill>
          <a:blip r:embed="rId2"/>
          <a:stretch>
            <a:fillRect/>
          </a:stretch>
        </p:blipFill>
        <p:spPr>
          <a:xfrm>
            <a:off x="446468" y="1066800"/>
            <a:ext cx="82296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419600"/>
            <a:ext cx="6858000" cy="1200329"/>
          </a:xfrm>
          <a:prstGeom prst="rect">
            <a:avLst/>
          </a:prstGeom>
          <a:noFill/>
        </p:spPr>
        <p:txBody>
          <a:bodyPr wrap="square" rtlCol="0">
            <a:spAutoFit/>
          </a:bodyPr>
          <a:lstStyle/>
          <a:p>
            <a:pPr algn="just"/>
            <a:r>
              <a:rPr lang="en-US" dirty="0" smtClean="0"/>
              <a:t>To demonstrate the merging feature, i will make some changes to the Hi there text file in my “</a:t>
            </a:r>
            <a:r>
              <a:rPr lang="en-US" dirty="0" err="1" smtClean="0"/>
              <a:t>heyyou</a:t>
            </a:r>
            <a:r>
              <a:rPr lang="en-US" dirty="0" smtClean="0"/>
              <a:t>” branch. Here, to make it simple, I have reverted the latest commit to create a new commit. Thus, the latest revert brought back my Hi there text file.</a:t>
            </a:r>
            <a:endParaRPr lang="en-SG" dirty="0"/>
          </a:p>
        </p:txBody>
      </p:sp>
      <p:cxnSp>
        <p:nvCxnSpPr>
          <p:cNvPr id="7" name="Straight Arrow Connector 6"/>
          <p:cNvCxnSpPr/>
          <p:nvPr/>
        </p:nvCxnSpPr>
        <p:spPr>
          <a:xfrm flipH="1" flipV="1">
            <a:off x="7239000" y="3505200"/>
            <a:ext cx="3810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5859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75952" y="914400"/>
            <a:ext cx="7620000" cy="563880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sp>
        <p:nvSpPr>
          <p:cNvPr id="6" name="TextBox 5"/>
          <p:cNvSpPr txBox="1"/>
          <p:nvPr/>
        </p:nvSpPr>
        <p:spPr>
          <a:xfrm>
            <a:off x="990600" y="4724400"/>
            <a:ext cx="7162800" cy="1200329"/>
          </a:xfrm>
          <a:prstGeom prst="rect">
            <a:avLst/>
          </a:prstGeom>
          <a:noFill/>
        </p:spPr>
        <p:txBody>
          <a:bodyPr wrap="square" rtlCol="0">
            <a:spAutoFit/>
          </a:bodyPr>
          <a:lstStyle/>
          <a:p>
            <a:r>
              <a:rPr lang="en-US" dirty="0" smtClean="0"/>
              <a:t>I shall now proceed to merge the “</a:t>
            </a:r>
            <a:r>
              <a:rPr lang="en-US" dirty="0" err="1" smtClean="0"/>
              <a:t>heyyou</a:t>
            </a:r>
            <a:r>
              <a:rPr lang="en-US" dirty="0" smtClean="0"/>
              <a:t>” branch with my master branch. Note that the fourth commit which I did in this branch, “Revert “Revert “Test version 0.2”” is only present in this branch. If you switch to the master branch, you should see only three commits.</a:t>
            </a:r>
            <a:endParaRPr lang="en-SG" dirty="0"/>
          </a:p>
        </p:txBody>
      </p:sp>
      <p:sp>
        <p:nvSpPr>
          <p:cNvPr id="7" name="TextBox 6"/>
          <p:cNvSpPr txBox="1"/>
          <p:nvPr/>
        </p:nvSpPr>
        <p:spPr>
          <a:xfrm>
            <a:off x="990600" y="3581400"/>
            <a:ext cx="3581400" cy="646331"/>
          </a:xfrm>
          <a:prstGeom prst="rect">
            <a:avLst/>
          </a:prstGeom>
          <a:noFill/>
        </p:spPr>
        <p:txBody>
          <a:bodyPr wrap="square" rtlCol="0">
            <a:spAutoFit/>
          </a:bodyPr>
          <a:lstStyle/>
          <a:p>
            <a:r>
              <a:rPr lang="en-US" dirty="0" smtClean="0"/>
              <a:t>To access the merge menu, click on the manage sign.</a:t>
            </a:r>
            <a:endParaRPr lang="en-SG" dirty="0"/>
          </a:p>
        </p:txBody>
      </p:sp>
      <p:cxnSp>
        <p:nvCxnSpPr>
          <p:cNvPr id="9" name="Straight Arrow Connector 8"/>
          <p:cNvCxnSpPr/>
          <p:nvPr/>
        </p:nvCxnSpPr>
        <p:spPr>
          <a:xfrm flipV="1">
            <a:off x="4191000" y="2514600"/>
            <a:ext cx="762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2065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5" name="Picture 4"/>
          <p:cNvPicPr/>
          <p:nvPr/>
        </p:nvPicPr>
        <p:blipFill>
          <a:blip r:embed="rId2"/>
          <a:stretch>
            <a:fillRect/>
          </a:stretch>
        </p:blipFill>
        <p:spPr>
          <a:xfrm>
            <a:off x="838200" y="1081825"/>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514600" y="3980765"/>
            <a:ext cx="5943600" cy="923330"/>
          </a:xfrm>
          <a:prstGeom prst="rect">
            <a:avLst/>
          </a:prstGeom>
          <a:noFill/>
        </p:spPr>
        <p:txBody>
          <a:bodyPr wrap="square" rtlCol="0">
            <a:spAutoFit/>
          </a:bodyPr>
          <a:lstStyle/>
          <a:p>
            <a:r>
              <a:rPr lang="en-US" dirty="0" smtClean="0">
                <a:solidFill>
                  <a:schemeClr val="bg1"/>
                </a:solidFill>
              </a:rPr>
              <a:t>Here, you will get to see all your branches. To merge any two branch, drag and drop the branches in the below containers. We shall do a merge and see what happens.</a:t>
            </a:r>
            <a:endParaRPr lang="en-SG" dirty="0">
              <a:solidFill>
                <a:schemeClr val="bg1"/>
              </a:solidFill>
            </a:endParaRPr>
          </a:p>
        </p:txBody>
      </p:sp>
      <p:cxnSp>
        <p:nvCxnSpPr>
          <p:cNvPr id="8" name="Straight Arrow Connector 7"/>
          <p:cNvCxnSpPr/>
          <p:nvPr/>
        </p:nvCxnSpPr>
        <p:spPr>
          <a:xfrm flipH="1">
            <a:off x="4572000" y="4724400"/>
            <a:ext cx="152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8856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29600" cy="5821363"/>
          </a:xfrm>
        </p:spPr>
        <p:txBody>
          <a:bodyPr/>
          <a:lstStyle/>
          <a:p>
            <a:pPr marL="0" indent="0" algn="just">
              <a:buNone/>
            </a:pPr>
            <a:r>
              <a:rPr lang="en-US" dirty="0" smtClean="0"/>
              <a:t>The </a:t>
            </a:r>
            <a:r>
              <a:rPr lang="en-US" dirty="0" err="1" smtClean="0"/>
              <a:t>Git</a:t>
            </a:r>
            <a:r>
              <a:rPr lang="en-US" dirty="0" smtClean="0"/>
              <a:t> Hub App is a GUI interface to complement the </a:t>
            </a:r>
            <a:r>
              <a:rPr lang="en-US" dirty="0" err="1" smtClean="0"/>
              <a:t>git</a:t>
            </a:r>
            <a:r>
              <a:rPr lang="en-US" dirty="0" smtClean="0"/>
              <a:t> bash console. It is especially friendly towards non-tech savvy users who are not used to writing programming codes. However the trade-off with the user-friendly interface is the limited functional capability. For more advanced users, they may find the </a:t>
            </a:r>
            <a:r>
              <a:rPr lang="en-US" dirty="0" err="1" smtClean="0"/>
              <a:t>Git</a:t>
            </a:r>
            <a:r>
              <a:rPr lang="en-US" dirty="0" smtClean="0"/>
              <a:t> Hub App not very satisfying. In this tutorial, you will be learning the features that the </a:t>
            </a:r>
            <a:r>
              <a:rPr lang="en-US" dirty="0" err="1" smtClean="0"/>
              <a:t>Git</a:t>
            </a:r>
            <a:r>
              <a:rPr lang="en-US" dirty="0" smtClean="0"/>
              <a:t> Hub App provides.</a:t>
            </a:r>
            <a:endParaRPr lang="en-SG" dirty="0"/>
          </a:p>
        </p:txBody>
      </p:sp>
    </p:spTree>
    <p:extLst>
      <p:ext uri="{BB962C8B-B14F-4D97-AF65-F5344CB8AC3E}">
        <p14:creationId xmlns:p14="http://schemas.microsoft.com/office/powerpoint/2010/main" val="990498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6" name="Picture 5"/>
          <p:cNvPicPr/>
          <p:nvPr/>
        </p:nvPicPr>
        <p:blipFill>
          <a:blip r:embed="rId2"/>
          <a:stretch>
            <a:fillRect/>
          </a:stretch>
        </p:blipFill>
        <p:spPr>
          <a:xfrm>
            <a:off x="457200" y="1047792"/>
            <a:ext cx="8229600" cy="54864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13515" y="4495800"/>
            <a:ext cx="7543800" cy="646331"/>
          </a:xfrm>
          <a:prstGeom prst="rect">
            <a:avLst/>
          </a:prstGeom>
          <a:noFill/>
        </p:spPr>
        <p:txBody>
          <a:bodyPr wrap="square" rtlCol="0">
            <a:spAutoFit/>
          </a:bodyPr>
          <a:lstStyle/>
          <a:p>
            <a:r>
              <a:rPr lang="en-US" dirty="0" smtClean="0"/>
              <a:t>This is the result of the merge, I am back in my master branch and you can see the change in my “</a:t>
            </a:r>
            <a:r>
              <a:rPr lang="en-US" dirty="0" err="1" smtClean="0"/>
              <a:t>heyyou</a:t>
            </a:r>
            <a:r>
              <a:rPr lang="en-US" dirty="0" smtClean="0"/>
              <a:t>” branch is now present in my master branch.</a:t>
            </a:r>
            <a:endParaRPr lang="en-SG" dirty="0"/>
          </a:p>
        </p:txBody>
      </p:sp>
      <p:cxnSp>
        <p:nvCxnSpPr>
          <p:cNvPr id="9" name="Straight Arrow Connector 8"/>
          <p:cNvCxnSpPr/>
          <p:nvPr/>
        </p:nvCxnSpPr>
        <p:spPr>
          <a:xfrm flipH="1" flipV="1">
            <a:off x="7162800" y="2514600"/>
            <a:ext cx="152400" cy="1905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85094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Publishing your repos</a:t>
            </a:r>
            <a:endParaRPr lang="en-SG" dirty="0"/>
          </a:p>
        </p:txBody>
      </p:sp>
      <p:pic>
        <p:nvPicPr>
          <p:cNvPr id="4" name="Picture 3"/>
          <p:cNvPicPr/>
          <p:nvPr/>
        </p:nvPicPr>
        <p:blipFill>
          <a:blip r:embed="rId2"/>
          <a:stretch>
            <a:fillRect/>
          </a:stretch>
        </p:blipFill>
        <p:spPr>
          <a:xfrm>
            <a:off x="381000" y="1295400"/>
            <a:ext cx="83820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90600" y="4465746"/>
            <a:ext cx="6934200" cy="2031325"/>
          </a:xfrm>
          <a:prstGeom prst="rect">
            <a:avLst/>
          </a:prstGeom>
          <a:noFill/>
        </p:spPr>
        <p:txBody>
          <a:bodyPr wrap="square" rtlCol="0">
            <a:spAutoFit/>
          </a:bodyPr>
          <a:lstStyle/>
          <a:p>
            <a:r>
              <a:rPr lang="en-US" dirty="0" smtClean="0"/>
              <a:t>Publishing your repo basically means, creating a copy of the contents of your local repo and pasting it into your remote repo on </a:t>
            </a:r>
            <a:r>
              <a:rPr lang="en-US" dirty="0" err="1" smtClean="0"/>
              <a:t>Git</a:t>
            </a:r>
            <a:r>
              <a:rPr lang="en-US" dirty="0" smtClean="0"/>
              <a:t> Hub. As you can see all my commits are currently </a:t>
            </a:r>
            <a:r>
              <a:rPr lang="en-US" dirty="0" err="1" smtClean="0"/>
              <a:t>unsynced</a:t>
            </a:r>
            <a:r>
              <a:rPr lang="en-US" dirty="0" smtClean="0"/>
              <a:t>, which means that my Remote repo is not in sync with my local repo. To make both in sync press the publish button on top. Not that you can only be on one branch at a time, therefore if you wish to publish multiple branches, you have to manually switch to every branch and conduct a publish.</a:t>
            </a:r>
            <a:endParaRPr lang="en-SG" dirty="0"/>
          </a:p>
        </p:txBody>
      </p:sp>
      <p:cxnSp>
        <p:nvCxnSpPr>
          <p:cNvPr id="7" name="Straight Arrow Connector 6"/>
          <p:cNvCxnSpPr/>
          <p:nvPr/>
        </p:nvCxnSpPr>
        <p:spPr>
          <a:xfrm flipV="1">
            <a:off x="4114800" y="1676400"/>
            <a:ext cx="228600" cy="2895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0362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4" name="Picture 3"/>
          <p:cNvPicPr/>
          <p:nvPr/>
        </p:nvPicPr>
        <p:blipFill>
          <a:blip r:embed="rId2"/>
          <a:stretch>
            <a:fillRect/>
          </a:stretch>
        </p:blipFill>
        <p:spPr>
          <a:xfrm>
            <a:off x="152400" y="1356575"/>
            <a:ext cx="88392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81000" y="4038600"/>
            <a:ext cx="8229600" cy="923330"/>
          </a:xfrm>
          <a:prstGeom prst="rect">
            <a:avLst/>
          </a:prstGeom>
          <a:noFill/>
        </p:spPr>
        <p:txBody>
          <a:bodyPr wrap="square" rtlCol="0">
            <a:spAutoFit/>
          </a:bodyPr>
          <a:lstStyle/>
          <a:p>
            <a:r>
              <a:rPr lang="en-US" dirty="0" smtClean="0"/>
              <a:t>After you initial publish, all you have to check to make sure that your remote repo is up to date with your local repo is to look here. If it says in sync, it means both your remote and local repos are on the same page.</a:t>
            </a:r>
            <a:endParaRPr lang="en-SG" dirty="0"/>
          </a:p>
        </p:txBody>
      </p:sp>
      <p:cxnSp>
        <p:nvCxnSpPr>
          <p:cNvPr id="7" name="Straight Arrow Connector 6"/>
          <p:cNvCxnSpPr/>
          <p:nvPr/>
        </p:nvCxnSpPr>
        <p:spPr>
          <a:xfrm flipH="1" flipV="1">
            <a:off x="4343400" y="1676400"/>
            <a:ext cx="533400" cy="2362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24655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5" name="Picture 4"/>
          <p:cNvPicPr/>
          <p:nvPr/>
        </p:nvPicPr>
        <p:blipFill>
          <a:blip r:embed="rId2"/>
          <a:stretch>
            <a:fillRect/>
          </a:stretch>
        </p:blipFill>
        <p:spPr>
          <a:xfrm>
            <a:off x="283335" y="1066800"/>
            <a:ext cx="8534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09600" y="4514165"/>
            <a:ext cx="7162800" cy="923330"/>
          </a:xfrm>
          <a:prstGeom prst="rect">
            <a:avLst/>
          </a:prstGeom>
          <a:noFill/>
        </p:spPr>
        <p:txBody>
          <a:bodyPr wrap="square" rtlCol="0">
            <a:spAutoFit/>
          </a:bodyPr>
          <a:lstStyle/>
          <a:p>
            <a:r>
              <a:rPr lang="en-US" dirty="0" smtClean="0"/>
              <a:t>If your remote repo is behind your local repo, you will be prompted to sync them by </a:t>
            </a:r>
            <a:r>
              <a:rPr lang="en-US" dirty="0" err="1" smtClean="0"/>
              <a:t>Git</a:t>
            </a:r>
            <a:r>
              <a:rPr lang="en-US" dirty="0" smtClean="0"/>
              <a:t> Hub. If you have a forked repo, then the reverse may happen, which is your local repo is behind your remote repo.</a:t>
            </a:r>
            <a:endParaRPr lang="en-SG" dirty="0"/>
          </a:p>
        </p:txBody>
      </p:sp>
      <p:cxnSp>
        <p:nvCxnSpPr>
          <p:cNvPr id="8" name="Straight Arrow Connector 7"/>
          <p:cNvCxnSpPr/>
          <p:nvPr/>
        </p:nvCxnSpPr>
        <p:spPr>
          <a:xfrm flipV="1">
            <a:off x="4191000" y="1447800"/>
            <a:ext cx="228600" cy="30663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2495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err="1" smtClean="0"/>
              <a:t>Git</a:t>
            </a:r>
            <a:r>
              <a:rPr lang="en-US" dirty="0" smtClean="0"/>
              <a:t> Hub App Features</a:t>
            </a:r>
            <a:endParaRPr lang="en-SG" dirty="0"/>
          </a:p>
        </p:txBody>
      </p:sp>
      <p:sp>
        <p:nvSpPr>
          <p:cNvPr id="3" name="Content Placeholder 2"/>
          <p:cNvSpPr>
            <a:spLocks noGrp="1"/>
          </p:cNvSpPr>
          <p:nvPr>
            <p:ph idx="1"/>
          </p:nvPr>
        </p:nvSpPr>
        <p:spPr>
          <a:xfrm>
            <a:off x="457200" y="1548684"/>
            <a:ext cx="8229600" cy="4525963"/>
          </a:xfrm>
        </p:spPr>
        <p:txBody>
          <a:bodyPr>
            <a:normAutofit lnSpcReduction="10000"/>
          </a:bodyPr>
          <a:lstStyle/>
          <a:p>
            <a:r>
              <a:rPr lang="en-US" dirty="0" smtClean="0"/>
              <a:t>Creating a Repository</a:t>
            </a:r>
          </a:p>
          <a:p>
            <a:r>
              <a:rPr lang="en-US" dirty="0" smtClean="0"/>
              <a:t>Viewing your Repo Status</a:t>
            </a:r>
          </a:p>
          <a:p>
            <a:r>
              <a:rPr lang="en-US" dirty="0" smtClean="0"/>
              <a:t>Committing your changes</a:t>
            </a:r>
          </a:p>
          <a:p>
            <a:r>
              <a:rPr lang="en-US" dirty="0" smtClean="0"/>
              <a:t>Rolling back and reverting commits</a:t>
            </a:r>
          </a:p>
          <a:p>
            <a:r>
              <a:rPr lang="en-US" dirty="0" smtClean="0"/>
              <a:t>Switching branches</a:t>
            </a:r>
          </a:p>
          <a:p>
            <a:r>
              <a:rPr lang="en-US" dirty="0" smtClean="0"/>
              <a:t>Merging branches</a:t>
            </a:r>
          </a:p>
          <a:p>
            <a:r>
              <a:rPr lang="en-US" dirty="0" smtClean="0"/>
              <a:t>Publishing branches</a:t>
            </a:r>
          </a:p>
          <a:p>
            <a:r>
              <a:rPr lang="en-US" dirty="0" smtClean="0"/>
              <a:t>Syncing </a:t>
            </a:r>
            <a:r>
              <a:rPr lang="en-US" dirty="0"/>
              <a:t>local and remote branches</a:t>
            </a:r>
          </a:p>
          <a:p>
            <a:endParaRPr lang="en-US" dirty="0" smtClean="0"/>
          </a:p>
          <a:p>
            <a:endParaRPr lang="en-SG" dirty="0"/>
          </a:p>
        </p:txBody>
      </p:sp>
    </p:spTree>
    <p:extLst>
      <p:ext uri="{BB962C8B-B14F-4D97-AF65-F5344CB8AC3E}">
        <p14:creationId xmlns:p14="http://schemas.microsoft.com/office/powerpoint/2010/main" val="279809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Creating a </a:t>
            </a:r>
            <a:r>
              <a:rPr lang="en-US" dirty="0" smtClean="0"/>
              <a:t>Repository</a:t>
            </a:r>
            <a:endParaRPr lang="en-SG" dirty="0"/>
          </a:p>
        </p:txBody>
      </p:sp>
      <p:pic>
        <p:nvPicPr>
          <p:cNvPr id="4" name="Picture 3"/>
          <p:cNvPicPr/>
          <p:nvPr/>
        </p:nvPicPr>
        <p:blipFill>
          <a:blip r:embed="rId2"/>
          <a:stretch>
            <a:fillRect/>
          </a:stretch>
        </p:blipFill>
        <p:spPr>
          <a:xfrm>
            <a:off x="370269" y="1600200"/>
            <a:ext cx="8458200" cy="45720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5334000" y="980701"/>
            <a:ext cx="2971800" cy="646331"/>
          </a:xfrm>
          <a:prstGeom prst="rect">
            <a:avLst/>
          </a:prstGeom>
          <a:noFill/>
        </p:spPr>
        <p:txBody>
          <a:bodyPr wrap="square" rtlCol="0">
            <a:spAutoFit/>
          </a:bodyPr>
          <a:lstStyle/>
          <a:p>
            <a:r>
              <a:rPr lang="en-US" dirty="0" smtClean="0"/>
              <a:t>To create a new repo, click on the add sign.</a:t>
            </a:r>
            <a:endParaRPr lang="en-SG" dirty="0"/>
          </a:p>
        </p:txBody>
      </p:sp>
      <p:cxnSp>
        <p:nvCxnSpPr>
          <p:cNvPr id="11" name="Straight Arrow Connector 10"/>
          <p:cNvCxnSpPr/>
          <p:nvPr/>
        </p:nvCxnSpPr>
        <p:spPr>
          <a:xfrm flipH="1">
            <a:off x="3677992" y="1219200"/>
            <a:ext cx="1656008"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167684" y="5041014"/>
            <a:ext cx="7239000" cy="923330"/>
          </a:xfrm>
          <a:prstGeom prst="rect">
            <a:avLst/>
          </a:prstGeom>
          <a:noFill/>
        </p:spPr>
        <p:txBody>
          <a:bodyPr wrap="square" rtlCol="0">
            <a:spAutoFit/>
          </a:bodyPr>
          <a:lstStyle/>
          <a:p>
            <a:r>
              <a:rPr lang="en-US" dirty="0" smtClean="0"/>
              <a:t>You should get to a page like this after you login to the </a:t>
            </a:r>
            <a:r>
              <a:rPr lang="en-US" dirty="0" err="1" smtClean="0"/>
              <a:t>Git</a:t>
            </a:r>
            <a:r>
              <a:rPr lang="en-US" dirty="0" smtClean="0"/>
              <a:t> Hub App. At this page you are able to create a new repo and view all your available repos in your local computer and in your </a:t>
            </a:r>
            <a:r>
              <a:rPr lang="en-US" dirty="0" err="1" smtClean="0"/>
              <a:t>git</a:t>
            </a:r>
            <a:r>
              <a:rPr lang="en-US" dirty="0" smtClean="0"/>
              <a:t> hub account.</a:t>
            </a:r>
            <a:endParaRPr lang="en-SG" dirty="0"/>
          </a:p>
        </p:txBody>
      </p:sp>
      <p:cxnSp>
        <p:nvCxnSpPr>
          <p:cNvPr id="19" name="Straight Arrow Connector 18"/>
          <p:cNvCxnSpPr/>
          <p:nvPr/>
        </p:nvCxnSpPr>
        <p:spPr>
          <a:xfrm flipV="1">
            <a:off x="1752600" y="2819400"/>
            <a:ext cx="5334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85800" y="3429000"/>
            <a:ext cx="2438400" cy="369332"/>
          </a:xfrm>
          <a:prstGeom prst="rect">
            <a:avLst/>
          </a:prstGeom>
          <a:noFill/>
        </p:spPr>
        <p:txBody>
          <a:bodyPr wrap="square" rtlCol="0">
            <a:spAutoFit/>
          </a:bodyPr>
          <a:lstStyle/>
          <a:p>
            <a:endParaRPr lang="en-SG" dirty="0"/>
          </a:p>
        </p:txBody>
      </p:sp>
      <p:sp>
        <p:nvSpPr>
          <p:cNvPr id="21" name="TextBox 20"/>
          <p:cNvSpPr txBox="1"/>
          <p:nvPr/>
        </p:nvSpPr>
        <p:spPr>
          <a:xfrm>
            <a:off x="685800" y="3429000"/>
            <a:ext cx="3200400" cy="923330"/>
          </a:xfrm>
          <a:prstGeom prst="rect">
            <a:avLst/>
          </a:prstGeom>
          <a:noFill/>
        </p:spPr>
        <p:txBody>
          <a:bodyPr wrap="square" rtlCol="0">
            <a:spAutoFit/>
          </a:bodyPr>
          <a:lstStyle/>
          <a:p>
            <a:r>
              <a:rPr lang="en-US" dirty="0" smtClean="0"/>
              <a:t>All your repos will be shown here in this list, if you created any. </a:t>
            </a:r>
            <a:endParaRPr lang="en-SG" dirty="0"/>
          </a:p>
        </p:txBody>
      </p:sp>
    </p:spTree>
    <p:extLst>
      <p:ext uri="{BB962C8B-B14F-4D97-AF65-F5344CB8AC3E}">
        <p14:creationId xmlns:p14="http://schemas.microsoft.com/office/powerpoint/2010/main" val="3196804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normAutofit/>
          </a:bodyPr>
          <a:lstStyle/>
          <a:p>
            <a:r>
              <a:rPr lang="en-US" dirty="0" smtClean="0"/>
              <a:t>Creating a </a:t>
            </a:r>
            <a:r>
              <a:rPr lang="en-US" dirty="0" smtClean="0"/>
              <a:t>Repository</a:t>
            </a:r>
            <a:endParaRPr lang="en-SG" dirty="0"/>
          </a:p>
        </p:txBody>
      </p:sp>
      <p:pic>
        <p:nvPicPr>
          <p:cNvPr id="5" name="Picture 4"/>
          <p:cNvPicPr/>
          <p:nvPr/>
        </p:nvPicPr>
        <p:blipFill>
          <a:blip r:embed="rId2"/>
          <a:stretch>
            <a:fillRect/>
          </a:stretch>
        </p:blipFill>
        <p:spPr>
          <a:xfrm>
            <a:off x="838200" y="1600200"/>
            <a:ext cx="7620000" cy="4876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895600" y="4643178"/>
            <a:ext cx="4572000" cy="923330"/>
          </a:xfrm>
          <a:prstGeom prst="rect">
            <a:avLst/>
          </a:prstGeom>
          <a:noFill/>
        </p:spPr>
        <p:txBody>
          <a:bodyPr wrap="square" rtlCol="0">
            <a:spAutoFit/>
          </a:bodyPr>
          <a:lstStyle/>
          <a:p>
            <a:r>
              <a:rPr lang="en-US" dirty="0" smtClean="0">
                <a:solidFill>
                  <a:schemeClr val="bg1"/>
                </a:solidFill>
              </a:rPr>
              <a:t>After you click on the add sign, you should get to this page where you key in your desired name and description for your new repo.</a:t>
            </a:r>
            <a:endParaRPr lang="en-SG" dirty="0">
              <a:solidFill>
                <a:schemeClr val="bg1"/>
              </a:solidFill>
            </a:endParaRPr>
          </a:p>
        </p:txBody>
      </p:sp>
      <p:cxnSp>
        <p:nvCxnSpPr>
          <p:cNvPr id="8" name="Straight Arrow Connector 7"/>
          <p:cNvCxnSpPr/>
          <p:nvPr/>
        </p:nvCxnSpPr>
        <p:spPr>
          <a:xfrm flipH="1">
            <a:off x="5029200" y="2057400"/>
            <a:ext cx="6096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598015" y="1842753"/>
            <a:ext cx="1676400" cy="381000"/>
          </a:xfrm>
          <a:prstGeom prst="rect">
            <a:avLst/>
          </a:prstGeom>
          <a:noFill/>
        </p:spPr>
        <p:txBody>
          <a:bodyPr wrap="square" rtlCol="0">
            <a:spAutoFit/>
          </a:bodyPr>
          <a:lstStyle/>
          <a:p>
            <a:r>
              <a:rPr lang="en-US" dirty="0" smtClean="0">
                <a:solidFill>
                  <a:schemeClr val="bg1"/>
                </a:solidFill>
              </a:rPr>
              <a:t>Name of repo</a:t>
            </a:r>
            <a:endParaRPr lang="en-SG" dirty="0">
              <a:solidFill>
                <a:schemeClr val="bg1"/>
              </a:solidFill>
            </a:endParaRPr>
          </a:p>
        </p:txBody>
      </p:sp>
      <p:cxnSp>
        <p:nvCxnSpPr>
          <p:cNvPr id="10" name="Straight Arrow Connector 9"/>
          <p:cNvCxnSpPr/>
          <p:nvPr/>
        </p:nvCxnSpPr>
        <p:spPr>
          <a:xfrm flipH="1">
            <a:off x="5029200" y="2475963"/>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86020" y="2265612"/>
            <a:ext cx="2238780" cy="369332"/>
          </a:xfrm>
          <a:prstGeom prst="rect">
            <a:avLst/>
          </a:prstGeom>
          <a:noFill/>
        </p:spPr>
        <p:txBody>
          <a:bodyPr wrap="square" rtlCol="0">
            <a:spAutoFit/>
          </a:bodyPr>
          <a:lstStyle/>
          <a:p>
            <a:r>
              <a:rPr lang="en-US" dirty="0" smtClean="0">
                <a:solidFill>
                  <a:schemeClr val="bg1"/>
                </a:solidFill>
              </a:rPr>
              <a:t>Description of repo</a:t>
            </a:r>
            <a:endParaRPr lang="en-SG" dirty="0">
              <a:solidFill>
                <a:schemeClr val="bg1"/>
              </a:solidFill>
            </a:endParaRPr>
          </a:p>
        </p:txBody>
      </p:sp>
      <p:cxnSp>
        <p:nvCxnSpPr>
          <p:cNvPr id="13" name="Straight Arrow Connector 12"/>
          <p:cNvCxnSpPr/>
          <p:nvPr/>
        </p:nvCxnSpPr>
        <p:spPr>
          <a:xfrm flipH="1" flipV="1">
            <a:off x="5054421" y="2743200"/>
            <a:ext cx="6858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838420" y="2743200"/>
            <a:ext cx="2238780" cy="923330"/>
          </a:xfrm>
          <a:prstGeom prst="rect">
            <a:avLst/>
          </a:prstGeom>
          <a:noFill/>
        </p:spPr>
        <p:txBody>
          <a:bodyPr wrap="square" rtlCol="0">
            <a:spAutoFit/>
          </a:bodyPr>
          <a:lstStyle/>
          <a:p>
            <a:r>
              <a:rPr lang="en-US" dirty="0" smtClean="0">
                <a:solidFill>
                  <a:schemeClr val="bg1"/>
                </a:solidFill>
              </a:rPr>
              <a:t>Directory pathway of your new repo in your local computer.</a:t>
            </a:r>
            <a:endParaRPr lang="en-SG" dirty="0">
              <a:solidFill>
                <a:schemeClr val="bg1"/>
              </a:solidFill>
            </a:endParaRPr>
          </a:p>
        </p:txBody>
      </p:sp>
      <p:cxnSp>
        <p:nvCxnSpPr>
          <p:cNvPr id="17" name="Straight Arrow Connector 16"/>
          <p:cNvCxnSpPr/>
          <p:nvPr/>
        </p:nvCxnSpPr>
        <p:spPr>
          <a:xfrm flipV="1">
            <a:off x="1943637" y="3338015"/>
            <a:ext cx="457200" cy="3691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533400" y="3522612"/>
            <a:ext cx="1410237" cy="2031325"/>
          </a:xfrm>
          <a:prstGeom prst="rect">
            <a:avLst/>
          </a:prstGeom>
          <a:noFill/>
        </p:spPr>
        <p:txBody>
          <a:bodyPr wrap="square" rtlCol="0">
            <a:spAutoFit/>
          </a:bodyPr>
          <a:lstStyle/>
          <a:p>
            <a:r>
              <a:rPr lang="en-US" dirty="0" smtClean="0"/>
              <a:t>Checking this option will create this repo in your </a:t>
            </a:r>
            <a:r>
              <a:rPr lang="en-US" dirty="0" err="1" smtClean="0"/>
              <a:t>git</a:t>
            </a:r>
            <a:r>
              <a:rPr lang="en-US" dirty="0" smtClean="0"/>
              <a:t> hub account aka remote repo.</a:t>
            </a:r>
            <a:endParaRPr lang="en-SG" dirty="0"/>
          </a:p>
        </p:txBody>
      </p:sp>
    </p:spTree>
    <p:extLst>
      <p:ext uri="{BB962C8B-B14F-4D97-AF65-F5344CB8AC3E}">
        <p14:creationId xmlns:p14="http://schemas.microsoft.com/office/powerpoint/2010/main" val="234102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smtClean="0"/>
              <a:t>Repository</a:t>
            </a:r>
            <a:endParaRPr lang="en-SG" dirty="0"/>
          </a:p>
        </p:txBody>
      </p:sp>
      <p:pic>
        <p:nvPicPr>
          <p:cNvPr id="4" name="Picture 3"/>
          <p:cNvPicPr/>
          <p:nvPr/>
        </p:nvPicPr>
        <p:blipFill>
          <a:blip r:embed="rId2"/>
          <a:stretch>
            <a:fillRect/>
          </a:stretch>
        </p:blipFill>
        <p:spPr>
          <a:xfrm>
            <a:off x="876300" y="1101144"/>
            <a:ext cx="7467600" cy="541342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905000" y="4724400"/>
            <a:ext cx="5410200" cy="369332"/>
          </a:xfrm>
          <a:prstGeom prst="rect">
            <a:avLst/>
          </a:prstGeom>
          <a:noFill/>
        </p:spPr>
        <p:txBody>
          <a:bodyPr wrap="square" rtlCol="0">
            <a:spAutoFit/>
          </a:bodyPr>
          <a:lstStyle/>
          <a:p>
            <a:r>
              <a:rPr lang="en-US" dirty="0" smtClean="0"/>
              <a:t>As you can see I have created a new repo called test.</a:t>
            </a:r>
            <a:endParaRPr lang="en-SG" dirty="0"/>
          </a:p>
        </p:txBody>
      </p:sp>
    </p:spTree>
    <p:extLst>
      <p:ext uri="{BB962C8B-B14F-4D97-AF65-F5344CB8AC3E}">
        <p14:creationId xmlns:p14="http://schemas.microsoft.com/office/powerpoint/2010/main" val="254894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smtClean="0"/>
              <a:t>Repository</a:t>
            </a:r>
            <a:endParaRPr lang="en-SG" dirty="0"/>
          </a:p>
        </p:txBody>
      </p:sp>
      <p:pic>
        <p:nvPicPr>
          <p:cNvPr id="4" name="Picture 3"/>
          <p:cNvPicPr/>
          <p:nvPr/>
        </p:nvPicPr>
        <p:blipFill>
          <a:blip r:embed="rId2"/>
          <a:stretch>
            <a:fillRect/>
          </a:stretch>
        </p:blipFill>
        <p:spPr>
          <a:xfrm>
            <a:off x="838200" y="1199346"/>
            <a:ext cx="7467600" cy="5257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47800" y="4280423"/>
            <a:ext cx="6477000" cy="923330"/>
          </a:xfrm>
          <a:prstGeom prst="rect">
            <a:avLst/>
          </a:prstGeom>
          <a:noFill/>
        </p:spPr>
        <p:txBody>
          <a:bodyPr wrap="square" rtlCol="0">
            <a:spAutoFit/>
          </a:bodyPr>
          <a:lstStyle/>
          <a:p>
            <a:r>
              <a:rPr lang="en-US" dirty="0" smtClean="0"/>
              <a:t>If you had checked the “push to </a:t>
            </a:r>
            <a:r>
              <a:rPr lang="en-US" dirty="0" err="1" smtClean="0"/>
              <a:t>git</a:t>
            </a:r>
            <a:r>
              <a:rPr lang="en-US" dirty="0" smtClean="0"/>
              <a:t> hub” option, you should also be able to notice the exact repo that you have just created in your </a:t>
            </a:r>
            <a:r>
              <a:rPr lang="en-US" dirty="0" err="1" smtClean="0"/>
              <a:t>git</a:t>
            </a:r>
            <a:r>
              <a:rPr lang="en-US" dirty="0" smtClean="0"/>
              <a:t> hub account.</a:t>
            </a:r>
            <a:endParaRPr lang="en-SG" dirty="0"/>
          </a:p>
        </p:txBody>
      </p:sp>
    </p:spTree>
    <p:extLst>
      <p:ext uri="{BB962C8B-B14F-4D97-AF65-F5344CB8AC3E}">
        <p14:creationId xmlns:p14="http://schemas.microsoft.com/office/powerpoint/2010/main" val="125345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685800" y="1295400"/>
            <a:ext cx="77724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85800" y="5029200"/>
            <a:ext cx="7772400" cy="1477328"/>
          </a:xfrm>
          <a:prstGeom prst="rect">
            <a:avLst/>
          </a:prstGeom>
          <a:noFill/>
        </p:spPr>
        <p:txBody>
          <a:bodyPr wrap="square" rtlCol="0">
            <a:spAutoFit/>
          </a:bodyPr>
          <a:lstStyle/>
          <a:p>
            <a:pPr algn="just"/>
            <a:r>
              <a:rPr lang="en-US" dirty="0" smtClean="0"/>
              <a:t>To view any of your repo status, double click on the repo. You should get to a page like this. In this example, I am looking at the test repo that I have newly created. </a:t>
            </a:r>
            <a:r>
              <a:rPr lang="en-US" dirty="0"/>
              <a:t>Notice that there are two files that are automatically created upon creating a new repo. Do not worry; you will not need to make use of these files to carry out basic functionalities of </a:t>
            </a:r>
            <a:r>
              <a:rPr lang="en-US" dirty="0" err="1"/>
              <a:t>Git</a:t>
            </a:r>
            <a:r>
              <a:rPr lang="en-US" dirty="0"/>
              <a:t> Hub so you can choose to ignore them. </a:t>
            </a:r>
            <a:endParaRPr lang="en-SG" dirty="0"/>
          </a:p>
        </p:txBody>
      </p:sp>
      <p:sp>
        <p:nvSpPr>
          <p:cNvPr id="6" name="TextBox 5"/>
          <p:cNvSpPr txBox="1"/>
          <p:nvPr/>
        </p:nvSpPr>
        <p:spPr>
          <a:xfrm>
            <a:off x="1219200" y="2819400"/>
            <a:ext cx="2971800" cy="646331"/>
          </a:xfrm>
          <a:prstGeom prst="rect">
            <a:avLst/>
          </a:prstGeom>
          <a:noFill/>
        </p:spPr>
        <p:txBody>
          <a:bodyPr wrap="square" rtlCol="0">
            <a:spAutoFit/>
          </a:bodyPr>
          <a:lstStyle/>
          <a:p>
            <a:r>
              <a:rPr lang="en-US" dirty="0" smtClean="0"/>
              <a:t>You will be notified of any uncommitted changes here</a:t>
            </a:r>
            <a:endParaRPr lang="en-SG" dirty="0"/>
          </a:p>
        </p:txBody>
      </p:sp>
      <p:cxnSp>
        <p:nvCxnSpPr>
          <p:cNvPr id="8" name="Straight Arrow Connector 7"/>
          <p:cNvCxnSpPr/>
          <p:nvPr/>
        </p:nvCxnSpPr>
        <p:spPr>
          <a:xfrm flipV="1">
            <a:off x="3810000" y="1905000"/>
            <a:ext cx="6096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962400" y="2057400"/>
            <a:ext cx="1676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827172" y="4114800"/>
            <a:ext cx="2590800" cy="646331"/>
          </a:xfrm>
          <a:prstGeom prst="rect">
            <a:avLst/>
          </a:prstGeom>
          <a:noFill/>
        </p:spPr>
        <p:txBody>
          <a:bodyPr wrap="square" rtlCol="0">
            <a:spAutoFit/>
          </a:bodyPr>
          <a:lstStyle/>
          <a:p>
            <a:r>
              <a:rPr lang="en-US" dirty="0" smtClean="0"/>
              <a:t>This section will display all the historical commits</a:t>
            </a:r>
            <a:endParaRPr lang="en-SG" dirty="0"/>
          </a:p>
        </p:txBody>
      </p:sp>
      <p:cxnSp>
        <p:nvCxnSpPr>
          <p:cNvPr id="13" name="Straight Arrow Connector 12"/>
          <p:cNvCxnSpPr/>
          <p:nvPr/>
        </p:nvCxnSpPr>
        <p:spPr>
          <a:xfrm flipV="1">
            <a:off x="4724400" y="3733800"/>
            <a:ext cx="762000" cy="3949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5170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1536</Words>
  <Application>Microsoft Office PowerPoint</Application>
  <PresentationFormat>On-screen Show (4:3)</PresentationFormat>
  <Paragraphs>84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Github Commands</vt:lpstr>
      <vt:lpstr>Learning how to use the Git Hub App</vt:lpstr>
      <vt:lpstr>PowerPoint Presentation</vt:lpstr>
      <vt:lpstr>Git Hub App Features</vt:lpstr>
      <vt:lpstr>Creating a Repository</vt:lpstr>
      <vt:lpstr>Creating a Repository</vt:lpstr>
      <vt:lpstr>Creating a Repository</vt:lpstr>
      <vt:lpstr>Creating a Repository</vt:lpstr>
      <vt:lpstr>Viewing your Repo Status</vt:lpstr>
      <vt:lpstr>Viewing your repo status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Rolling back and Reverting Commits</vt:lpstr>
      <vt:lpstr>Rolling back and Reverting Commits</vt:lpstr>
      <vt:lpstr>Rolling back and Reverting Commits</vt:lpstr>
      <vt:lpstr>PowerPoint Presentation</vt:lpstr>
      <vt:lpstr>PowerPoint Presentation</vt:lpstr>
      <vt:lpstr>PowerPoint Presentation</vt:lpstr>
      <vt:lpstr>PowerPoint Presentation</vt:lpstr>
      <vt:lpstr>Switching branches</vt:lpstr>
      <vt:lpstr>Merging Branches</vt:lpstr>
      <vt:lpstr>Merging Branches</vt:lpstr>
      <vt:lpstr>Merging Branches</vt:lpstr>
      <vt:lpstr>Merging Branches</vt:lpstr>
      <vt:lpstr>Publishing your repos</vt:lpstr>
      <vt:lpstr>Syncing local and remote branches</vt:lpstr>
      <vt:lpstr>Syncing local and remote 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7</cp:revision>
  <dcterms:created xsi:type="dcterms:W3CDTF">2013-03-28T01:49:00Z</dcterms:created>
  <dcterms:modified xsi:type="dcterms:W3CDTF">2013-04-04T01:17:32Z</dcterms:modified>
</cp:coreProperties>
</file>