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14"/>
  </p:notesMasterIdLst>
  <p:sldIdLst>
    <p:sldId id="256" r:id="rId3"/>
    <p:sldId id="261" r:id="rId4"/>
    <p:sldId id="262" r:id="rId5"/>
    <p:sldId id="258" r:id="rId6"/>
    <p:sldId id="263" r:id="rId7"/>
    <p:sldId id="257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1" autoAdjust="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2" y="744537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275" y="9428162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275" tIns="50125" rIns="100275" bIns="501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routine-in-pyth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Slajd tytułowy. Nazwa projektu. Nazwa przedmiotu. Nazwiska skazańców :p</a:t>
            </a:r>
            <a:endParaRPr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9c140a6a9_7_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g59c140a6a9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31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9c140a6a9_7_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Brak groźby do wielokrotnego</a:t>
            </a:r>
            <a:r>
              <a:rPr lang="pl-PL" baseline="0" dirty="0" smtClean="0"/>
              <a:t> dostępu do zmiennej w jednym czasie</a:t>
            </a:r>
            <a:endParaRPr dirty="0"/>
          </a:p>
        </p:txBody>
      </p:sp>
      <p:sp>
        <p:nvSpPr>
          <p:cNvPr id="48" name="Google Shape;48;g59c140a6a9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9c140a6a9_7_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>
                <a:hlinkClick r:id="rId3"/>
              </a:rPr>
              <a:t>https://www.geeksforgeeks.org/coroutine-in-python/</a:t>
            </a:r>
            <a:endParaRPr dirty="0"/>
          </a:p>
        </p:txBody>
      </p:sp>
      <p:sp>
        <p:nvSpPr>
          <p:cNvPr id="48" name="Google Shape;48;g59c140a6a9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95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9c140a6a9_7_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100275" tIns="50125" rIns="100275" bIns="50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 jest potrzebne do zbudowania naszego super systemu sterowania silnikiem krokowym.</a:t>
            </a:r>
            <a:endParaRPr/>
          </a:p>
        </p:txBody>
      </p:sp>
      <p:sp>
        <p:nvSpPr>
          <p:cNvPr id="40" name="Google Shape;40;g59c140a6a9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Slajd tytułow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125947" y="1988840"/>
            <a:ext cx="8892103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125947" y="116632"/>
            <a:ext cx="8892103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Tytuł i zawartość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7505" y="1556792"/>
            <a:ext cx="8910546" cy="45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129753" y="44624"/>
            <a:ext cx="891054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3"/>
          </p:nvPr>
        </p:nvSpPr>
        <p:spPr>
          <a:xfrm>
            <a:off x="129753" y="548680"/>
            <a:ext cx="8910546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230761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Tytuł i zawartość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7505" y="1556792"/>
            <a:ext cx="8910546" cy="45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129753" y="44624"/>
            <a:ext cx="8910546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3"/>
          </p:nvPr>
        </p:nvSpPr>
        <p:spPr>
          <a:xfrm>
            <a:off x="129753" y="548680"/>
            <a:ext cx="8910546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290512" y="2420937"/>
            <a:ext cx="8640762" cy="136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5">
            <a:alphaModFix/>
          </a:blip>
          <a:srcRect l="2491" t="-3056" r="-541" b="2946"/>
          <a:stretch/>
        </p:blipFill>
        <p:spPr>
          <a:xfrm>
            <a:off x="1403350" y="5649912"/>
            <a:ext cx="1533525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4356100" y="5707062"/>
            <a:ext cx="4662487" cy="103505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87900" y="5784850"/>
            <a:ext cx="4143375" cy="88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07950" y="115887"/>
            <a:ext cx="828040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07950" y="1773237"/>
            <a:ext cx="828040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0" y="6546850"/>
            <a:ext cx="61118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7092950" y="6237287"/>
            <a:ext cx="1947862" cy="550862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n-US" sz="18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2637" y="6308725"/>
            <a:ext cx="188595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7950" y="115887"/>
            <a:ext cx="828040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07950" y="1773237"/>
            <a:ext cx="828040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25412" y="115887"/>
            <a:ext cx="8893175" cy="172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Wielozadaniowość w języku MicroPython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25400" y="1989125"/>
            <a:ext cx="52797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Systemy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operacyjne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mikrokontrolerów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Agata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Lebek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Artur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Bogacz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Jacek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Jaszczuk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Grzegorz</a:t>
            </a: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latin typeface="Arial"/>
                <a:ea typeface="Arial"/>
                <a:cs typeface="Arial"/>
                <a:sym typeface="Arial"/>
              </a:rPr>
              <a:t>Woźny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175" y="1989125"/>
            <a:ext cx="3738825" cy="38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211206" y="1"/>
            <a:ext cx="8932794" cy="829994"/>
          </a:xfrm>
        </p:spPr>
        <p:txBody>
          <a:bodyPr/>
          <a:lstStyle/>
          <a:p>
            <a:r>
              <a:rPr lang="pl-PL" sz="3600" b="1" dirty="0" smtClean="0"/>
              <a:t>Efekt końcowy – front – end strony WWW</a:t>
            </a:r>
            <a:endParaRPr lang="pl-PL" sz="3600" b="1" dirty="0"/>
          </a:p>
        </p:txBody>
      </p:sp>
      <p:pic>
        <p:nvPicPr>
          <p:cNvPr id="2050" name="Picture 2" descr="https://scontent-frx5-1.xx.fbcdn.net/v/t1.15752-9/61879341_312883899635959_8929799881028009984_n.png?_nc_cat=103&amp;_nc_ht=scontent-frx5-1.xx&amp;oh=ae0e7d056113789bfa1eb781d26b0891&amp;oe=5D930D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91" y="978104"/>
            <a:ext cx="3861438" cy="519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frx5-1.xx.fbcdn.net/v/t1.15752-9/61323427_2713950345344237_504302960973447168_n.png?_nc_cat=102&amp;_nc_ht=scontent-frx5-1.xx&amp;oh=dd298b9df59151c6ed194c63efcc55d5&amp;oe=5D91C0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03" y="1126213"/>
            <a:ext cx="423862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3098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529536" y="1069145"/>
            <a:ext cx="8066484" cy="4869407"/>
          </a:xfrm>
        </p:spPr>
        <p:txBody>
          <a:bodyPr/>
          <a:lstStyle/>
          <a:p>
            <a:pPr marL="50800" indent="0" algn="just">
              <a:buNone/>
            </a:pPr>
            <a:r>
              <a:rPr lang="pl-PL" dirty="0"/>
              <a:t>https://</a:t>
            </a:r>
            <a:r>
              <a:rPr lang="pl-PL" dirty="0" smtClean="0"/>
              <a:t>docs.python.org/3/library/asyncio-task.html</a:t>
            </a:r>
          </a:p>
          <a:p>
            <a:pPr marL="50800" indent="0" algn="just">
              <a:buNone/>
            </a:pPr>
            <a:r>
              <a:rPr lang="pl-PL" dirty="0"/>
              <a:t>https://</a:t>
            </a:r>
            <a:r>
              <a:rPr lang="pl-PL" dirty="0" smtClean="0"/>
              <a:t>github.com/peterhinch/micropython-async/blob/master/TUTORIAL.md</a:t>
            </a:r>
          </a:p>
          <a:p>
            <a:pPr marL="50800" indent="0" algn="just">
              <a:buNone/>
            </a:pPr>
            <a:r>
              <a:rPr lang="pl-PL" dirty="0"/>
              <a:t>https://www.geeksforgeeks.org/coroutine-in-python/</a:t>
            </a:r>
          </a:p>
          <a:p>
            <a:pPr marL="50800" indent="0" algn="just">
              <a:buNone/>
            </a:pPr>
            <a:r>
              <a:rPr lang="pl-PL" dirty="0"/>
              <a:t>https://</a:t>
            </a:r>
            <a:r>
              <a:rPr lang="pl-PL" dirty="0" smtClean="0"/>
              <a:t>botland.com.pl/pl/moduly-wifi/8241-modul-wifi-esp8266-nodemcu-v3.html</a:t>
            </a:r>
          </a:p>
          <a:p>
            <a:pPr marL="50800" indent="0" algn="just">
              <a:buNone/>
            </a:pPr>
            <a:r>
              <a:rPr lang="pl-PL" dirty="0"/>
              <a:t>https://</a:t>
            </a:r>
            <a:r>
              <a:rPr lang="pl-PL" dirty="0" smtClean="0"/>
              <a:t>botland.com.pl/pl/silniki-krokowe/3480-silnik-krokowy-z-przekladnia-28byj-48-5v-01a-003nm-ze-sterownikiem-uln2003-5903351241458.html</a:t>
            </a:r>
          </a:p>
          <a:p>
            <a:pPr marL="50800" indent="0" algn="just">
              <a:buNone/>
            </a:pPr>
            <a:endParaRPr lang="pl-PL" u="sng" dirty="0" smtClean="0"/>
          </a:p>
          <a:p>
            <a:pPr marL="50800" indent="0" algn="just">
              <a:buNone/>
            </a:pP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107505" y="0"/>
            <a:ext cx="8910546" cy="1069145"/>
          </a:xfrm>
        </p:spPr>
        <p:txBody>
          <a:bodyPr/>
          <a:lstStyle/>
          <a:p>
            <a:pPr algn="ctr"/>
            <a:r>
              <a:rPr lang="pl-PL" sz="3600" b="1" dirty="0" smtClean="0"/>
              <a:t>Bibliografia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314971161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0" y="-301775"/>
            <a:ext cx="8892103" cy="1728192"/>
          </a:xfrm>
        </p:spPr>
        <p:txBody>
          <a:bodyPr/>
          <a:lstStyle/>
          <a:p>
            <a:pPr algn="ctr"/>
            <a:r>
              <a:rPr lang="pl-PL" dirty="0" smtClean="0"/>
              <a:t>Plan prezentacji</a:t>
            </a:r>
          </a:p>
        </p:txBody>
      </p:sp>
      <p:sp>
        <p:nvSpPr>
          <p:cNvPr id="9" name="Google Shape;42;p6"/>
          <p:cNvSpPr txBox="1">
            <a:spLocks/>
          </p:cNvSpPr>
          <p:nvPr/>
        </p:nvSpPr>
        <p:spPr>
          <a:xfrm>
            <a:off x="233400" y="1225534"/>
            <a:ext cx="8910600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Cel i zało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żenia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 projektu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Definicja wsp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ó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łprogramu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Wykorzystane elementy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Oprogramowanie</a:t>
            </a: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Efekt końcowy</a:t>
            </a:r>
            <a:endParaRPr lang="pl-PL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26524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00338" y="1167963"/>
            <a:ext cx="8343323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Sterowanie w czasie rzeczywistym 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silnikiem krokowym poprzez stronę 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WWW</a:t>
            </a:r>
          </a:p>
          <a:p>
            <a:pPr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Wykorzystanie mechanizmu współprogramów (coroutines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pl-PL" sz="2400" dirty="0">
              <a:latin typeface="Arial"/>
              <a:ea typeface="Arial"/>
              <a:cs typeface="Arial"/>
              <a:sym typeface="Arial"/>
            </a:endParaRPr>
          </a:p>
          <a:p>
            <a:pPr indent="-381000">
              <a:spcBef>
                <a:spcPts val="0"/>
              </a:spcBef>
              <a:buSzPts val="2400"/>
              <a:buFont typeface="Arial"/>
              <a:buChar char="•"/>
            </a:pPr>
            <a:endParaRPr lang="pl-PL" sz="24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6700" y="127475"/>
            <a:ext cx="89106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34290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 sz="3600" b="1" dirty="0" smtClean="0">
                <a:latin typeface="Arial"/>
                <a:ea typeface="Arial"/>
                <a:cs typeface="Arial"/>
                <a:sym typeface="Arial"/>
              </a:rPr>
              <a:t>Cel projektu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467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7950" y="1477475"/>
            <a:ext cx="8910600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Stworzenie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dwóch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współprogramów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 Program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pierwszy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wystawia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stronę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WWW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oraz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zarządza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obsługą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klienta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WWW. Program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drugi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kręci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silnikiem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krokowym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Komunikacja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między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programami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przy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użyciu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zmienn</a:t>
            </a:r>
            <a:r>
              <a:rPr lang="pl-PL" sz="2400" dirty="0" err="1" smtClean="0">
                <a:latin typeface="Arial"/>
                <a:ea typeface="Arial"/>
                <a:cs typeface="Arial"/>
                <a:sym typeface="Arial"/>
              </a:rPr>
              <a:t>ych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 globalnych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Program WWW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informuje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silnik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o kierunku obrotu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Na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stronie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WWW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znajdą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się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dwa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odnośniki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dzięki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którym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 będzie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można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ustawić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kierunek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kręcenia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się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silnika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lang="pl-PL" sz="24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Możliwe będzie również określenie prędkości i liczby kroków (zarówno wczytywanie z pliku, jak i wpisywanie parametrów na stronie WWW).</a:t>
            </a: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6700" y="127475"/>
            <a:ext cx="89106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34290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 sz="3600" b="1" dirty="0" smtClean="0">
                <a:latin typeface="Arial"/>
                <a:ea typeface="Arial"/>
                <a:cs typeface="Arial"/>
                <a:sym typeface="Arial"/>
              </a:rPr>
              <a:t>Założenia projektu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07950" y="1209822"/>
            <a:ext cx="8910600" cy="488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Współprogram </a:t>
            </a:r>
            <a:r>
              <a:rPr lang="pl-PL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cechuje się posiadaniem ciągu instrukcji do wykonania i ponadto możliwością zawieszania wykonywania jednego współprogramu </a:t>
            </a:r>
            <a:r>
              <a:rPr lang="pl-PL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l-PL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 przenoszenia wykonywania do innego współprogramu </a:t>
            </a:r>
            <a:r>
              <a:rPr lang="pl-PL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pl-PL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pl-PL" sz="2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W języku </a:t>
            </a:r>
            <a:r>
              <a:rPr lang="pl-PL" sz="2400" dirty="0" err="1" smtClean="0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 współprogram jest uogólnieniem podprogramu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Jest on używany 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do wielozadaniowej współpracy, w której proces dobrowolnie 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oddaje 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kontrolę 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okresowo 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aby umożliwić jednoczesne uruchamianie wielu aplikacji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81000" algn="just">
              <a:spcBef>
                <a:spcPts val="0"/>
              </a:spcBef>
              <a:buSzPts val="2400"/>
              <a:buFont typeface="Arial"/>
              <a:buChar char="•"/>
            </a:pP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Współprogram </a:t>
            </a:r>
            <a:r>
              <a:rPr lang="pl-PL" sz="2400" dirty="0">
                <a:latin typeface="Arial"/>
                <a:ea typeface="Arial"/>
                <a:cs typeface="Arial"/>
                <a:sym typeface="Arial"/>
              </a:rPr>
              <a:t>może zawiesić swoje wykonanie i przekazać kontrolę do innego modułu i może wznowić wykonywanie od miejsca, w którym zostało </a:t>
            </a:r>
            <a:r>
              <a:rPr lang="pl-PL" sz="2400" dirty="0" smtClean="0">
                <a:latin typeface="Arial"/>
                <a:ea typeface="Arial"/>
                <a:cs typeface="Arial"/>
                <a:sym typeface="Arial"/>
              </a:rPr>
              <a:t>przerwane. 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6700" y="127475"/>
            <a:ext cx="89106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34290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 sz="3600" b="1" dirty="0" smtClean="0">
                <a:latin typeface="Arial"/>
                <a:ea typeface="Arial"/>
                <a:cs typeface="Arial"/>
                <a:sym typeface="Arial"/>
              </a:rPr>
              <a:t>Współprogram w </a:t>
            </a:r>
            <a:r>
              <a:rPr lang="pl-PL" sz="3600" b="1" dirty="0" err="1" smtClean="0">
                <a:latin typeface="Arial"/>
                <a:ea typeface="Arial"/>
                <a:cs typeface="Arial"/>
                <a:sym typeface="Arial"/>
              </a:rPr>
              <a:t>Pythonie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38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7950" y="1477475"/>
            <a:ext cx="8910600" cy="4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Mikrokontroler z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WiFi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ESP8266 V3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NodeMCU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Silnik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krokowy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28BYJ-48 5VDC + sterownik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ULN2003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16700" y="127475"/>
            <a:ext cx="8910600" cy="12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342900" lvl="0" indent="-165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l-PL" sz="3600" b="1" dirty="0" smtClean="0">
                <a:latin typeface="Arial"/>
                <a:ea typeface="Arial"/>
                <a:cs typeface="Arial"/>
                <a:sym typeface="Arial"/>
              </a:rPr>
              <a:t>Wykorzystane elementy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l="17215" t="18253" r="13450" b="24364"/>
          <a:stretch/>
        </p:blipFill>
        <p:spPr>
          <a:xfrm>
            <a:off x="5202075" y="3015050"/>
            <a:ext cx="3530050" cy="292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4">
            <a:alphaModFix/>
          </a:blip>
          <a:srcRect l="5352" t="11483" r="4985" b="22370"/>
          <a:stretch/>
        </p:blipFill>
        <p:spPr>
          <a:xfrm>
            <a:off x="296800" y="2671350"/>
            <a:ext cx="4531125" cy="3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129753" y="182880"/>
            <a:ext cx="8910546" cy="1364566"/>
          </a:xfrm>
        </p:spPr>
        <p:txBody>
          <a:bodyPr/>
          <a:lstStyle/>
          <a:p>
            <a:pPr algn="ctr"/>
            <a:r>
              <a:rPr lang="pl-PL" sz="3600" b="1" dirty="0"/>
              <a:t>Mikrokontroler z </a:t>
            </a:r>
            <a:r>
              <a:rPr lang="pl-PL" sz="3600" b="1" dirty="0" err="1"/>
              <a:t>WiFi</a:t>
            </a:r>
            <a:r>
              <a:rPr lang="pl-PL" sz="3600" b="1" dirty="0"/>
              <a:t> ESP8266 V3 </a:t>
            </a:r>
            <a:r>
              <a:rPr lang="pl-PL" sz="3600" b="1" dirty="0" err="1"/>
              <a:t>NodeMCU</a:t>
            </a:r>
            <a:endParaRPr lang="pl-PL" sz="3600" b="1" dirty="0"/>
          </a:p>
        </p:txBody>
      </p:sp>
      <p:pic>
        <p:nvPicPr>
          <p:cNvPr id="6" name="Symbol zastępczy zawartości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25" y="2024733"/>
            <a:ext cx="3584408" cy="30211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rostokąt 6"/>
          <p:cNvSpPr/>
          <p:nvPr/>
        </p:nvSpPr>
        <p:spPr>
          <a:xfrm>
            <a:off x="4198533" y="1533378"/>
            <a:ext cx="4572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Specyfikacja modułu </a:t>
            </a:r>
            <a:r>
              <a:rPr lang="pl-PL" sz="2000" dirty="0" err="1">
                <a:latin typeface="+mj-lt"/>
                <a:cs typeface="Times New Roman" panose="02020603050405020304" pitchFamily="18" charset="0"/>
              </a:rPr>
              <a:t>NodeMCU</a:t>
            </a:r>
            <a:r>
              <a:rPr lang="pl-PL" sz="20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Moduł zbudowany w oparciu o układ ESP8266-12E 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Zasilanie napięciem 3,3V (lub 5V przez USB)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Zawiera konwerter USB-UART – CH340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10 portów GPIO (PWM, I2C, SPI, 1-Wire)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Konwerter ADC – 10-bitowy</a:t>
            </a:r>
          </a:p>
          <a:p>
            <a:pPr algn="just"/>
            <a:r>
              <a:rPr lang="pl-PL" sz="2000" dirty="0">
                <a:latin typeface="+mj-lt"/>
                <a:cs typeface="Times New Roman" panose="02020603050405020304" pitchFamily="18" charset="0"/>
              </a:rPr>
              <a:t>Złącze micro USB</a:t>
            </a: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54531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502537" y="196948"/>
            <a:ext cx="8327883" cy="1294228"/>
          </a:xfrm>
        </p:spPr>
        <p:txBody>
          <a:bodyPr/>
          <a:lstStyle/>
          <a:p>
            <a:pPr algn="ctr"/>
            <a:r>
              <a:rPr lang="pl-PL" sz="3600" b="1" dirty="0">
                <a:latin typeface="+mj-lt"/>
              </a:rPr>
              <a:t>Silnik krokowy </a:t>
            </a:r>
            <a:r>
              <a:rPr lang="pl-PL" sz="3600" b="1" dirty="0" smtClean="0">
                <a:latin typeface="+mj-lt"/>
              </a:rPr>
              <a:t>28BYJ-48 i </a:t>
            </a:r>
            <a:r>
              <a:rPr lang="en-US" sz="3600" b="1" dirty="0" smtClean="0">
                <a:latin typeface="+mj-lt"/>
                <a:ea typeface="Arial"/>
                <a:cs typeface="Arial"/>
                <a:sym typeface="Arial"/>
              </a:rPr>
              <a:t>sterownik ULN200</a:t>
            </a:r>
            <a:r>
              <a:rPr lang="pl-PL" sz="3600" b="1" dirty="0" smtClean="0"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3600" b="1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94478" y="1644043"/>
            <a:ext cx="4572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b="1" dirty="0"/>
              <a:t>Specyfikacja silnika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Napięcie znamionowe: 5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Pobór prądu na cewkę: 100 </a:t>
            </a:r>
            <a:r>
              <a:rPr lang="pl-PL" sz="2000" dirty="0" err="1"/>
              <a:t>mA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Przełożenie: 64:1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Rezystancja cewki: 50 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Moment trzymający na wyjściu </a:t>
            </a:r>
            <a:endParaRPr lang="pl-P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smtClean="0"/>
              <a:t>przekładni</a:t>
            </a:r>
            <a:r>
              <a:rPr lang="pl-PL" sz="2000" dirty="0"/>
              <a:t>: 0,03 </a:t>
            </a:r>
            <a:r>
              <a:rPr lang="pl-PL" sz="2000" dirty="0" err="1"/>
              <a:t>Nm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Pięć </a:t>
            </a:r>
            <a:r>
              <a:rPr lang="pl-PL" sz="2000" dirty="0" smtClean="0"/>
              <a:t>wyprowadzeń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Wymiary: ϕ28 x 19 mm (bez wału)</a:t>
            </a:r>
          </a:p>
          <a:p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403188" y="164404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b="1" dirty="0">
                <a:solidFill>
                  <a:srgbClr val="222222"/>
                </a:solidFill>
                <a:latin typeface="+mj-lt"/>
              </a:rPr>
              <a:t>Specyfikacja sterownika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222222"/>
                </a:solidFill>
                <a:latin typeface="+mj-lt"/>
              </a:rPr>
              <a:t>Napięcie pracy: 5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 smtClean="0">
                <a:solidFill>
                  <a:srgbClr val="222222"/>
                </a:solidFill>
                <a:latin typeface="+mj-lt"/>
              </a:rPr>
              <a:t>Diody </a:t>
            </a:r>
            <a:r>
              <a:rPr lang="pl-PL" sz="2000" dirty="0">
                <a:solidFill>
                  <a:srgbClr val="222222"/>
                </a:solidFill>
                <a:latin typeface="+mj-lt"/>
              </a:rPr>
              <a:t>LED wskazujące aktualną fazę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222222"/>
                </a:solidFill>
                <a:latin typeface="+mj-lt"/>
              </a:rPr>
              <a:t>Siedem </a:t>
            </a:r>
            <a:r>
              <a:rPr lang="pl-PL" sz="2000" dirty="0" err="1">
                <a:solidFill>
                  <a:srgbClr val="222222"/>
                </a:solidFill>
                <a:latin typeface="+mj-lt"/>
              </a:rPr>
              <a:t>pinów</a:t>
            </a:r>
            <a:r>
              <a:rPr lang="pl-PL" sz="2000" dirty="0">
                <a:solidFill>
                  <a:srgbClr val="222222"/>
                </a:solidFill>
                <a:latin typeface="+mj-lt"/>
              </a:rPr>
              <a:t> wejściowych - IN1...IN7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222222"/>
                </a:solidFill>
                <a:latin typeface="+mj-lt"/>
              </a:rPr>
              <a:t>Wymiary płytki: 35 x 32 mm</a:t>
            </a:r>
          </a:p>
        </p:txBody>
      </p:sp>
      <p:pic>
        <p:nvPicPr>
          <p:cNvPr id="1026" name="Picture 2" descr="Silnik krokowy z przekÅadniÄ 28BYJ28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33" y="3735902"/>
            <a:ext cx="2691709" cy="213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4810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"/>
          </p:nvPr>
        </p:nvSpPr>
        <p:spPr>
          <a:xfrm>
            <a:off x="129753" y="1412776"/>
            <a:ext cx="8910546" cy="4536505"/>
          </a:xfrm>
        </p:spPr>
        <p:txBody>
          <a:bodyPr/>
          <a:lstStyle/>
          <a:p>
            <a:pPr marL="50800" indent="0">
              <a:buNone/>
            </a:pP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3"/>
          </p:nvPr>
        </p:nvSpPr>
        <p:spPr>
          <a:xfrm>
            <a:off x="118629" y="140677"/>
            <a:ext cx="8932794" cy="1272099"/>
          </a:xfrm>
        </p:spPr>
        <p:txBody>
          <a:bodyPr/>
          <a:lstStyle/>
          <a:p>
            <a:pPr algn="ctr"/>
            <a:r>
              <a:rPr lang="pl-PL" dirty="0" smtClean="0"/>
              <a:t>Oprogramowanie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131273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prezentacja_v1_2017-03_pl">
  <a:themeElements>
    <a:clrScheme name="Odcienie szarości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prezentacja_v1_2017-03_pl">
  <a:themeElements>
    <a:clrScheme name="Odcienie szarości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348</Words>
  <Application>Microsoft Office PowerPoint</Application>
  <PresentationFormat>Pokaz na ekranie (4:3)</PresentationFormat>
  <Paragraphs>62</Paragraphs>
  <Slides>11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1_prezentacja_v1_2017-03_pl</vt:lpstr>
      <vt:lpstr>3_prezentacja_v1_2017-03_pl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HP</cp:lastModifiedBy>
  <cp:revision>12</cp:revision>
  <dcterms:modified xsi:type="dcterms:W3CDTF">2019-05-29T08:49:49Z</dcterms:modified>
</cp:coreProperties>
</file>