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 id="266" r:id="rId12"/>
    <p:sldId id="267" r:id="rId13"/>
    <p:sldId id="269"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2DA513-E63E-446E-B562-67D2553E1582}"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330827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DA513-E63E-446E-B562-67D2553E1582}"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253864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DA513-E63E-446E-B562-67D2553E1582}"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413282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DA513-E63E-446E-B562-67D2553E1582}"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341866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DA513-E63E-446E-B562-67D2553E1582}"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2746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2DA513-E63E-446E-B562-67D2553E1582}"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314350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2DA513-E63E-446E-B562-67D2553E1582}"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16632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2DA513-E63E-446E-B562-67D2553E1582}"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154974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DA513-E63E-446E-B562-67D2553E1582}"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214363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DA513-E63E-446E-B562-67D2553E1582}"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238861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DA513-E63E-446E-B562-67D2553E1582}"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4B2B8-8822-4053-9CE5-3DAA9EB7F6B2}" type="slidenum">
              <a:rPr lang="en-US" smtClean="0"/>
              <a:t>‹#›</a:t>
            </a:fld>
            <a:endParaRPr lang="en-US"/>
          </a:p>
        </p:txBody>
      </p:sp>
    </p:spTree>
    <p:extLst>
      <p:ext uri="{BB962C8B-B14F-4D97-AF65-F5344CB8AC3E}">
        <p14:creationId xmlns:p14="http://schemas.microsoft.com/office/powerpoint/2010/main" val="122049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DA513-E63E-446E-B562-67D2553E1582}" type="datetimeFigureOut">
              <a:rPr lang="en-US" smtClean="0"/>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4B2B8-8822-4053-9CE5-3DAA9EB7F6B2}" type="slidenum">
              <a:rPr lang="en-US" smtClean="0"/>
              <a:t>‹#›</a:t>
            </a:fld>
            <a:endParaRPr lang="en-US"/>
          </a:p>
        </p:txBody>
      </p:sp>
    </p:spTree>
    <p:extLst>
      <p:ext uri="{BB962C8B-B14F-4D97-AF65-F5344CB8AC3E}">
        <p14:creationId xmlns:p14="http://schemas.microsoft.com/office/powerpoint/2010/main" val="3767082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Modelling of Building Incidents with Injuries</a:t>
            </a:r>
            <a:endParaRPr lang="en-US" dirty="0"/>
          </a:p>
        </p:txBody>
      </p:sp>
      <p:sp>
        <p:nvSpPr>
          <p:cNvPr id="3" name="Subtitle 2"/>
          <p:cNvSpPr>
            <a:spLocks noGrp="1"/>
          </p:cNvSpPr>
          <p:nvPr>
            <p:ph type="subTitle" idx="1"/>
          </p:nvPr>
        </p:nvSpPr>
        <p:spPr/>
        <p:txBody>
          <a:bodyPr/>
          <a:lstStyle/>
          <a:p>
            <a:r>
              <a:rPr lang="en-US" dirty="0" smtClean="0"/>
              <a:t>Darius Mehri</a:t>
            </a:r>
          </a:p>
          <a:p>
            <a:r>
              <a:rPr lang="en-US" dirty="0" smtClean="0"/>
              <a:t>Risk Management Analyst</a:t>
            </a:r>
            <a:endParaRPr lang="en-US" dirty="0"/>
          </a:p>
        </p:txBody>
      </p:sp>
    </p:spTree>
    <p:extLst>
      <p:ext uri="{BB962C8B-B14F-4D97-AF65-F5344CB8AC3E}">
        <p14:creationId xmlns:p14="http://schemas.microsoft.com/office/powerpoint/2010/main" val="163674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indent="0">
              <a:buNone/>
            </a:pPr>
            <a:r>
              <a:rPr lang="en-US" sz="2000" b="1" dirty="0" smtClean="0"/>
              <a:t>Pedestrian Incident</a:t>
            </a:r>
          </a:p>
          <a:p>
            <a:pPr marL="0" indent="0">
              <a:buNone/>
            </a:pPr>
            <a:r>
              <a:rPr lang="en-US" sz="2000" dirty="0" smtClean="0"/>
              <a:t>Mostly construction material or pieces of facade hitting pedestrians while they are walking on the street, also includes vehicles hitting both buildings and pedestrians, and consumer objects from building falling on pedestrians (i.e. air conditioner)</a:t>
            </a:r>
          </a:p>
          <a:p>
            <a:pPr marL="0" indent="0">
              <a:buNone/>
            </a:pPr>
            <a:r>
              <a:rPr lang="en-US" sz="2000" dirty="0" smtClean="0"/>
              <a:t>Key Words: pedestrian, brick, serious, facade, equipment, assist</a:t>
            </a:r>
          </a:p>
          <a:p>
            <a:pPr marL="0" indent="0">
              <a:buNone/>
            </a:pPr>
            <a:endParaRPr lang="en-US" sz="2000" dirty="0"/>
          </a:p>
          <a:p>
            <a:pPr marL="0" indent="0">
              <a:buNone/>
            </a:pPr>
            <a:r>
              <a:rPr lang="en-US" sz="2000" b="1" dirty="0" smtClean="0"/>
              <a:t>Partial Building Collapse</a:t>
            </a:r>
          </a:p>
          <a:p>
            <a:pPr marL="0" indent="0">
              <a:buNone/>
            </a:pPr>
            <a:r>
              <a:rPr lang="en-US" sz="2000" dirty="0" smtClean="0"/>
              <a:t>Part of the building collapses, typical incidents include wall, ceiling, scaffold, floor. This topic does not include total building collapse.</a:t>
            </a:r>
          </a:p>
          <a:p>
            <a:pPr marL="0" indent="0">
              <a:buNone/>
            </a:pPr>
            <a:r>
              <a:rPr lang="en-US" sz="2000" dirty="0" smtClean="0"/>
              <a:t>Key Words: collapse, partial, scaffold, wall, floor, ceiling, fence, etc.</a:t>
            </a:r>
          </a:p>
          <a:p>
            <a:pPr marL="0" indent="0">
              <a:buNone/>
            </a:pPr>
            <a:endParaRPr lang="en-US" sz="2000" dirty="0"/>
          </a:p>
          <a:p>
            <a:pPr marL="0" indent="0">
              <a:buNone/>
            </a:pPr>
            <a:r>
              <a:rPr lang="en-US" sz="2000" b="1" dirty="0" smtClean="0"/>
              <a:t>Vehicle Struck Sidewalk Shed</a:t>
            </a:r>
          </a:p>
          <a:p>
            <a:pPr marL="0" indent="0">
              <a:buNone/>
            </a:pPr>
            <a:r>
              <a:rPr lang="en-US" sz="2000" dirty="0" smtClean="0"/>
              <a:t>A vehicle struck a sidewalk shed causing damage to the building and/or construction site. Also includes vehicle hitting scaffold.</a:t>
            </a:r>
          </a:p>
          <a:p>
            <a:pPr marL="0" indent="0">
              <a:buNone/>
            </a:pPr>
            <a:r>
              <a:rPr lang="en-US" sz="2000" dirty="0" smtClean="0"/>
              <a:t>Key Words: car, truck, vehicle, shed, scaffold</a:t>
            </a:r>
          </a:p>
          <a:p>
            <a:pPr marL="0" indent="0">
              <a:buNone/>
            </a:pPr>
            <a:endParaRPr lang="en-US" sz="2000" dirty="0"/>
          </a:p>
          <a:p>
            <a:pPr marL="0" indent="0">
              <a:buNone/>
            </a:pPr>
            <a:r>
              <a:rPr lang="en-US" sz="2000" b="1" dirty="0" smtClean="0"/>
              <a:t>Concrete Incident</a:t>
            </a:r>
          </a:p>
          <a:p>
            <a:pPr marL="0" indent="0">
              <a:buNone/>
            </a:pPr>
            <a:r>
              <a:rPr lang="en-US" sz="2000" dirty="0" smtClean="0"/>
              <a:t>Injuries caused by working with concrete.</a:t>
            </a:r>
          </a:p>
          <a:p>
            <a:pPr marL="0" indent="0">
              <a:buNone/>
            </a:pPr>
            <a:r>
              <a:rPr lang="en-US" sz="2000" dirty="0" smtClean="0"/>
              <a:t>Key Words: concrete, pouring, pumping, cutting</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30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marL="0" indent="0">
              <a:buNone/>
            </a:pPr>
            <a:r>
              <a:rPr lang="en-US" sz="2000" b="1" dirty="0" smtClean="0"/>
              <a:t>Fire</a:t>
            </a:r>
          </a:p>
          <a:p>
            <a:pPr marL="0" indent="0">
              <a:buNone/>
            </a:pPr>
            <a:r>
              <a:rPr lang="en-US" sz="2000" dirty="0" smtClean="0"/>
              <a:t>Fire related injuries</a:t>
            </a:r>
          </a:p>
          <a:p>
            <a:pPr marL="0" indent="0">
              <a:buNone/>
            </a:pPr>
            <a:r>
              <a:rPr lang="en-US" sz="2000" dirty="0" smtClean="0"/>
              <a:t>Key Words: fire, alarm</a:t>
            </a:r>
          </a:p>
          <a:p>
            <a:pPr marL="0" indent="0">
              <a:buNone/>
            </a:pPr>
            <a:endParaRPr lang="en-US" sz="2000" dirty="0"/>
          </a:p>
          <a:p>
            <a:pPr marL="0" indent="0">
              <a:buNone/>
            </a:pPr>
            <a:r>
              <a:rPr lang="en-US" sz="2000" b="1" dirty="0" smtClean="0"/>
              <a:t>Worker Chest Pain</a:t>
            </a:r>
          </a:p>
          <a:p>
            <a:pPr marL="0" indent="0">
              <a:buNone/>
            </a:pPr>
            <a:r>
              <a:rPr lang="en-US" sz="2000" dirty="0" smtClean="0"/>
              <a:t>Worker feels chest pain or has heart attack.</a:t>
            </a:r>
          </a:p>
          <a:p>
            <a:pPr marL="0" indent="0">
              <a:buNone/>
            </a:pPr>
            <a:r>
              <a:rPr lang="en-US" sz="2000" dirty="0" smtClean="0"/>
              <a:t>Key Words: chest, pain, heart, cardiac</a:t>
            </a:r>
          </a:p>
          <a:p>
            <a:pPr marL="0" indent="0">
              <a:buNone/>
            </a:pPr>
            <a:endParaRPr lang="en-US" sz="2000" dirty="0"/>
          </a:p>
          <a:p>
            <a:pPr marL="0" indent="0">
              <a:buNone/>
            </a:pPr>
            <a:r>
              <a:rPr lang="en-US" sz="2000" b="1" dirty="0" smtClean="0"/>
              <a:t>Worker Electrocuted or Burned</a:t>
            </a:r>
          </a:p>
          <a:p>
            <a:pPr marL="0" indent="0">
              <a:buNone/>
            </a:pPr>
            <a:r>
              <a:rPr lang="en-US" sz="2000" dirty="0" smtClean="0"/>
              <a:t>Worker is electrically shocked, or experiences a burn while working</a:t>
            </a:r>
          </a:p>
          <a:p>
            <a:pPr marL="0" indent="0">
              <a:buNone/>
            </a:pPr>
            <a:r>
              <a:rPr lang="en-US" sz="2000" dirty="0" smtClean="0"/>
              <a:t>Key Words: electrocuted, burned, shocked</a:t>
            </a:r>
          </a:p>
          <a:p>
            <a:pPr marL="0" indent="0">
              <a:buNone/>
            </a:pPr>
            <a:endParaRPr lang="en-US" sz="2000" dirty="0"/>
          </a:p>
          <a:p>
            <a:pPr marL="0" indent="0">
              <a:buNone/>
            </a:pPr>
            <a:r>
              <a:rPr lang="en-US" sz="2000" b="1" dirty="0" smtClean="0"/>
              <a:t>Crane Incident</a:t>
            </a:r>
          </a:p>
          <a:p>
            <a:pPr marL="0" indent="0">
              <a:buNone/>
            </a:pPr>
            <a:r>
              <a:rPr lang="en-US" sz="2000" dirty="0" smtClean="0"/>
              <a:t>Any crane related incident, includes collapse, car hitting crane, worker being hit by crane, etc.</a:t>
            </a:r>
          </a:p>
          <a:p>
            <a:pPr marL="0" indent="0">
              <a:buNone/>
            </a:pPr>
            <a:r>
              <a:rPr lang="en-US" sz="2000" dirty="0" smtClean="0"/>
              <a:t>Key Words: crane, hit, collapse</a:t>
            </a:r>
            <a:endParaRPr lang="en-US" sz="2000" dirty="0"/>
          </a:p>
        </p:txBody>
      </p:sp>
    </p:spTree>
    <p:extLst>
      <p:ext uri="{BB962C8B-B14F-4D97-AF65-F5344CB8AC3E}">
        <p14:creationId xmlns:p14="http://schemas.microsoft.com/office/powerpoint/2010/main" val="13425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0" y="228600"/>
            <a:ext cx="7772400" cy="523220"/>
          </a:xfrm>
          <a:prstGeom prst="rect">
            <a:avLst/>
          </a:prstGeom>
          <a:noFill/>
        </p:spPr>
        <p:txBody>
          <a:bodyPr wrap="square" rtlCol="0">
            <a:spAutoFit/>
          </a:bodyPr>
          <a:lstStyle/>
          <a:p>
            <a:pPr algn="ctr"/>
            <a:r>
              <a:rPr lang="en-US" sz="2800" dirty="0" smtClean="0"/>
              <a:t>Topic by Count, 2007 - 2016</a:t>
            </a:r>
            <a:endParaRPr lang="en-US" sz="28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24597" cy="4724400"/>
          </a:xfrm>
          <a:prstGeom prst="rect">
            <a:avLst/>
          </a:prstGeom>
        </p:spPr>
      </p:pic>
    </p:spTree>
    <p:extLst>
      <p:ext uri="{BB962C8B-B14F-4D97-AF65-F5344CB8AC3E}">
        <p14:creationId xmlns:p14="http://schemas.microsoft.com/office/powerpoint/2010/main" val="128639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Topic Percent, </a:t>
            </a:r>
            <a:r>
              <a:rPr lang="en-US" sz="3600" dirty="0"/>
              <a:t>2007 - 2016</a:t>
            </a:r>
            <a:br>
              <a:rPr lang="en-US" sz="3600" dirty="0"/>
            </a:br>
            <a:endParaRPr lang="en-US"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25480"/>
            <a:ext cx="8915401" cy="3906863"/>
          </a:xfrm>
          <a:prstGeom prst="rect">
            <a:avLst/>
          </a:prstGeom>
        </p:spPr>
      </p:pic>
    </p:spTree>
    <p:extLst>
      <p:ext uri="{BB962C8B-B14F-4D97-AF65-F5344CB8AC3E}">
        <p14:creationId xmlns:p14="http://schemas.microsoft.com/office/powerpoint/2010/main" val="77174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639762"/>
          </a:xfrm>
        </p:spPr>
        <p:txBody>
          <a:bodyPr>
            <a:normAutofit/>
          </a:bodyPr>
          <a:lstStyle/>
          <a:p>
            <a:r>
              <a:rPr lang="en-US" sz="2400" dirty="0" smtClean="0"/>
              <a:t>Heat Map of Topics, 2007 - 2016</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4400"/>
            <a:ext cx="7453927" cy="5673043"/>
          </a:xfrm>
          <a:prstGeom prst="rect">
            <a:avLst/>
          </a:prstGeom>
        </p:spPr>
      </p:pic>
    </p:spTree>
    <p:extLst>
      <p:ext uri="{BB962C8B-B14F-4D97-AF65-F5344CB8AC3E}">
        <p14:creationId xmlns:p14="http://schemas.microsoft.com/office/powerpoint/2010/main" val="282643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normAutofit/>
          </a:bodyPr>
          <a:lstStyle/>
          <a:p>
            <a:r>
              <a:rPr lang="en-US" sz="2800" dirty="0" smtClean="0"/>
              <a:t>Topic Heat Map, Percent of Incidents</a:t>
            </a:r>
            <a:r>
              <a:rPr lang="en-US" sz="2800" dirty="0"/>
              <a:t> </a:t>
            </a:r>
            <a:r>
              <a:rPr lang="en-US" sz="2800" dirty="0" smtClean="0"/>
              <a:t>by Year</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90600"/>
            <a:ext cx="7772400" cy="5569372"/>
          </a:xfrm>
          <a:prstGeom prst="rect">
            <a:avLst/>
          </a:prstGeom>
        </p:spPr>
      </p:pic>
    </p:spTree>
    <p:extLst>
      <p:ext uri="{BB962C8B-B14F-4D97-AF65-F5344CB8AC3E}">
        <p14:creationId xmlns:p14="http://schemas.microsoft.com/office/powerpoint/2010/main" val="35435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Exploratory analysis to understand main themes related to building incidents with injuries.</a:t>
            </a:r>
          </a:p>
          <a:p>
            <a:r>
              <a:rPr lang="en-US" dirty="0" smtClean="0"/>
              <a:t>Analyze how the themes have changed over time</a:t>
            </a:r>
            <a:endParaRPr lang="en-US" dirty="0"/>
          </a:p>
        </p:txBody>
      </p:sp>
    </p:spTree>
    <p:extLst>
      <p:ext uri="{BB962C8B-B14F-4D97-AF65-F5344CB8AC3E}">
        <p14:creationId xmlns:p14="http://schemas.microsoft.com/office/powerpoint/2010/main" val="23323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Method</a:t>
            </a:r>
            <a:endParaRPr lang="en-US" dirty="0"/>
          </a:p>
        </p:txBody>
      </p:sp>
      <p:sp>
        <p:nvSpPr>
          <p:cNvPr id="3" name="Content Placeholder 2"/>
          <p:cNvSpPr>
            <a:spLocks noGrp="1"/>
          </p:cNvSpPr>
          <p:nvPr>
            <p:ph idx="1"/>
          </p:nvPr>
        </p:nvSpPr>
        <p:spPr/>
        <p:txBody>
          <a:bodyPr>
            <a:normAutofit lnSpcReduction="10000"/>
          </a:bodyPr>
          <a:lstStyle/>
          <a:p>
            <a:r>
              <a:rPr lang="en-US" dirty="0" smtClean="0"/>
              <a:t>All incidents with one or more injuries from January 2007 through October 2016.</a:t>
            </a:r>
          </a:p>
          <a:p>
            <a:pPr lvl="1"/>
            <a:r>
              <a:rPr lang="en-US" dirty="0" smtClean="0"/>
              <a:t>Total of 4839 incidents with injuries </a:t>
            </a:r>
          </a:p>
          <a:p>
            <a:pPr marL="342900" lvl="1" indent="-342900">
              <a:buFont typeface="Arial" panose="020B0604020202020204" pitchFamily="34" charset="0"/>
              <a:buChar char="•"/>
            </a:pPr>
            <a:r>
              <a:rPr lang="en-US" sz="3200" dirty="0" smtClean="0"/>
              <a:t>Text that briefly describes the incident.</a:t>
            </a:r>
            <a:endParaRPr lang="en-US" dirty="0" smtClean="0"/>
          </a:p>
          <a:p>
            <a:r>
              <a:rPr lang="en-US" dirty="0" smtClean="0"/>
              <a:t>Method: Topic modelling, an unsupervised machine learning algorithm, used to uncover main themes in the text.</a:t>
            </a:r>
          </a:p>
          <a:p>
            <a:pPr lvl="1"/>
            <a:r>
              <a:rPr lang="en-US" dirty="0" smtClean="0"/>
              <a:t>The method automatically develops “topics” from the text.</a:t>
            </a:r>
          </a:p>
          <a:p>
            <a:endParaRPr lang="en-US" dirty="0"/>
          </a:p>
        </p:txBody>
      </p:sp>
    </p:spTree>
    <p:extLst>
      <p:ext uri="{BB962C8B-B14F-4D97-AF65-F5344CB8AC3E}">
        <p14:creationId xmlns:p14="http://schemas.microsoft.com/office/powerpoint/2010/main" val="66824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Control</a:t>
            </a:r>
            <a:endParaRPr lang="en-US" dirty="0"/>
          </a:p>
        </p:txBody>
      </p:sp>
      <p:sp>
        <p:nvSpPr>
          <p:cNvPr id="3" name="Content Placeholder 2"/>
          <p:cNvSpPr>
            <a:spLocks noGrp="1"/>
          </p:cNvSpPr>
          <p:nvPr>
            <p:ph idx="1"/>
          </p:nvPr>
        </p:nvSpPr>
        <p:spPr>
          <a:xfrm>
            <a:off x="457200" y="1600200"/>
            <a:ext cx="8229600" cy="4800600"/>
          </a:xfrm>
        </p:spPr>
        <p:txBody>
          <a:bodyPr>
            <a:normAutofit fontScale="55000" lnSpcReduction="20000"/>
          </a:bodyPr>
          <a:lstStyle/>
          <a:p>
            <a:pPr marL="0" indent="0">
              <a:buNone/>
            </a:pPr>
            <a:r>
              <a:rPr lang="en-US" dirty="0" smtClean="0"/>
              <a:t>Topic modelling is good at finding themes in text, but has issues with accuracy.</a:t>
            </a:r>
          </a:p>
          <a:p>
            <a:pPr lvl="1"/>
            <a:r>
              <a:rPr lang="en-US" dirty="0" smtClean="0"/>
              <a:t>Sometimes text not classified properly</a:t>
            </a:r>
          </a:p>
          <a:p>
            <a:pPr lvl="1"/>
            <a:r>
              <a:rPr lang="en-US" dirty="0" smtClean="0"/>
              <a:t>Topics </a:t>
            </a:r>
            <a:r>
              <a:rPr lang="en-US" dirty="0" smtClean="0"/>
              <a:t>can </a:t>
            </a:r>
            <a:r>
              <a:rPr lang="en-US" dirty="0" smtClean="0"/>
              <a:t>be ambiguous</a:t>
            </a:r>
          </a:p>
          <a:p>
            <a:pPr marL="0" indent="0">
              <a:buNone/>
            </a:pPr>
            <a:endParaRPr lang="en-US" dirty="0" smtClean="0"/>
          </a:p>
          <a:p>
            <a:pPr marL="0" indent="0">
              <a:buNone/>
            </a:pPr>
            <a:r>
              <a:rPr lang="en-US" dirty="0" smtClean="0"/>
              <a:t>Accuracy Improvement: Top words created by the algorithm for each topic were used as key words in an algorithm I developed to recode the text</a:t>
            </a:r>
          </a:p>
          <a:p>
            <a:pPr lvl="1"/>
            <a:r>
              <a:rPr lang="en-US" dirty="0" smtClean="0"/>
              <a:t>Algorithm developed in python.</a:t>
            </a:r>
          </a:p>
          <a:p>
            <a:pPr lvl="1"/>
            <a:r>
              <a:rPr lang="en-US" dirty="0" smtClean="0"/>
              <a:t>Key words were grouped and used conditionally to code the text according to the key words in the topic.</a:t>
            </a:r>
          </a:p>
          <a:p>
            <a:pPr lvl="1"/>
            <a:r>
              <a:rPr lang="en-US" dirty="0" smtClean="0"/>
              <a:t>Increased accuracy.</a:t>
            </a:r>
          </a:p>
          <a:p>
            <a:pPr marL="457200" lvl="1" indent="0">
              <a:buNone/>
            </a:pPr>
            <a:endParaRPr lang="en-US" dirty="0" smtClean="0"/>
          </a:p>
          <a:p>
            <a:pPr marL="0" indent="0">
              <a:buNone/>
            </a:pPr>
            <a:r>
              <a:rPr lang="en-US" dirty="0" smtClean="0"/>
              <a:t>When text was recoded, tested the quality of algorithm by drawing sample and checking accuracy.</a:t>
            </a:r>
          </a:p>
          <a:p>
            <a:pPr marL="0" indent="0">
              <a:buNone/>
            </a:pPr>
            <a:endParaRPr lang="en-US" dirty="0" smtClean="0"/>
          </a:p>
          <a:p>
            <a:pPr marL="0" indent="0">
              <a:buNone/>
            </a:pPr>
            <a:r>
              <a:rPr lang="en-US" dirty="0" smtClean="0"/>
              <a:t>When error found, </a:t>
            </a:r>
            <a:r>
              <a:rPr lang="en-US" dirty="0"/>
              <a:t>t</a:t>
            </a:r>
            <a:r>
              <a:rPr lang="en-US" dirty="0" smtClean="0"/>
              <a:t>weaked the algorithm to improve accuracy.</a:t>
            </a:r>
          </a:p>
          <a:p>
            <a:pPr marL="0" indent="0">
              <a:buNone/>
            </a:pPr>
            <a:endParaRPr lang="en-US" dirty="0" smtClean="0"/>
          </a:p>
          <a:p>
            <a:pPr marL="0" indent="0">
              <a:buNone/>
            </a:pPr>
            <a:r>
              <a:rPr lang="en-US" dirty="0" smtClean="0"/>
              <a:t>Implemented automatic spell corrector on misspelled words, improved accuracy by about 10%</a:t>
            </a:r>
          </a:p>
          <a:p>
            <a:endParaRPr lang="en-US" dirty="0"/>
          </a:p>
        </p:txBody>
      </p:sp>
    </p:spTree>
    <p:extLst>
      <p:ext uri="{BB962C8B-B14F-4D97-AF65-F5344CB8AC3E}">
        <p14:creationId xmlns:p14="http://schemas.microsoft.com/office/powerpoint/2010/main" val="323401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r>
              <a:rPr lang="en-US" dirty="0" smtClean="0"/>
              <a:t>92% of the incidents were classified into 20 topics</a:t>
            </a:r>
          </a:p>
          <a:p>
            <a:pPr lvl="1">
              <a:buFont typeface="Wingdings" panose="05000000000000000000" pitchFamily="2" charset="2"/>
              <a:buChar char="Ø"/>
            </a:pPr>
            <a:r>
              <a:rPr lang="en-US" dirty="0" smtClean="0"/>
              <a:t> 8% of the incidents could not be classified.</a:t>
            </a:r>
          </a:p>
          <a:p>
            <a:r>
              <a:rPr lang="en-US" dirty="0" smtClean="0"/>
              <a:t>The 20 topics fit into 2 main categories </a:t>
            </a:r>
          </a:p>
          <a:p>
            <a:pPr marL="457200" lvl="1" indent="0">
              <a:buNone/>
            </a:pPr>
            <a:r>
              <a:rPr lang="en-US" dirty="0" smtClean="0"/>
              <a:t>1. </a:t>
            </a:r>
            <a:r>
              <a:rPr lang="en-US" u="sng" dirty="0"/>
              <a:t>W</a:t>
            </a:r>
            <a:r>
              <a:rPr lang="en-US" u="sng" dirty="0" smtClean="0"/>
              <a:t>orkers injured on the job</a:t>
            </a:r>
            <a:r>
              <a:rPr lang="en-US" dirty="0" smtClean="0"/>
              <a:t>, i.e. worker falling from structure, cuts to body, heart attack, etc. The titles of all of these topics begin with “worker”.</a:t>
            </a:r>
          </a:p>
          <a:p>
            <a:pPr marL="457200" lvl="1" indent="0">
              <a:buNone/>
            </a:pPr>
            <a:r>
              <a:rPr lang="en-US" dirty="0" smtClean="0"/>
              <a:t>2. </a:t>
            </a:r>
            <a:r>
              <a:rPr lang="en-US" u="sng" dirty="0" smtClean="0"/>
              <a:t>Building related incidents</a:t>
            </a:r>
            <a:r>
              <a:rPr lang="en-US" dirty="0" smtClean="0"/>
              <a:t> – Partial building collapse, vehicle hitting building, falling debris, etc.</a:t>
            </a:r>
            <a:endParaRPr lang="en-US" dirty="0"/>
          </a:p>
        </p:txBody>
      </p:sp>
    </p:spTree>
    <p:extLst>
      <p:ext uri="{BB962C8B-B14F-4D97-AF65-F5344CB8AC3E}">
        <p14:creationId xmlns:p14="http://schemas.microsoft.com/office/powerpoint/2010/main" val="126570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Topics</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dirty="0"/>
              <a:t>T</a:t>
            </a:r>
            <a:r>
              <a:rPr lang="en-US" dirty="0" smtClean="0"/>
              <a:t>he topics in order of their frequency, from high to low.</a:t>
            </a:r>
          </a:p>
          <a:p>
            <a:pPr marL="0" indent="0">
              <a:buNone/>
            </a:pPr>
            <a:endParaRPr lang="en-US" dirty="0"/>
          </a:p>
          <a:p>
            <a:pPr marL="0" indent="0">
              <a:buNone/>
            </a:pPr>
            <a:r>
              <a:rPr lang="en-US" sz="2000" b="1" dirty="0" smtClean="0"/>
              <a:t>Worker Fell</a:t>
            </a:r>
          </a:p>
          <a:p>
            <a:pPr marL="0" indent="0">
              <a:buNone/>
            </a:pPr>
            <a:r>
              <a:rPr lang="en-US" sz="2000" dirty="0" smtClean="0"/>
              <a:t>Worker falling from a building structure while working, typically from a scaffold, building floor, or elevator shaft.</a:t>
            </a:r>
          </a:p>
          <a:p>
            <a:pPr marL="0" indent="0">
              <a:buNone/>
            </a:pPr>
            <a:r>
              <a:rPr lang="en-US" sz="2000" dirty="0" smtClean="0"/>
              <a:t>Key Words: fell, falling, worker(s), scaffold, ladder</a:t>
            </a:r>
          </a:p>
          <a:p>
            <a:pPr marL="0" indent="0">
              <a:buNone/>
            </a:pPr>
            <a:endParaRPr lang="en-US" sz="2000" dirty="0"/>
          </a:p>
          <a:p>
            <a:pPr marL="0" indent="0">
              <a:buNone/>
            </a:pPr>
            <a:r>
              <a:rPr lang="en-US" sz="2000" b="1" dirty="0" smtClean="0"/>
              <a:t>Structural Stability Test</a:t>
            </a:r>
          </a:p>
          <a:p>
            <a:pPr marL="0" indent="0">
              <a:buNone/>
            </a:pPr>
            <a:r>
              <a:rPr lang="en-US" sz="2000" dirty="0" smtClean="0"/>
              <a:t>A structural stability test is called into the DOB due to a fire, vehicle hitting the building, partial building collapse, general building structural problems.</a:t>
            </a:r>
          </a:p>
          <a:p>
            <a:pPr marL="0" indent="0">
              <a:buNone/>
            </a:pPr>
            <a:r>
              <a:rPr lang="en-US" sz="2000" dirty="0" smtClean="0"/>
              <a:t>Key Words: Structure, stability, test, check, vehicle, building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649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pPr marL="0" indent="0">
              <a:buNone/>
            </a:pPr>
            <a:r>
              <a:rPr lang="en-US" sz="2000" b="1" dirty="0" smtClean="0"/>
              <a:t>Elevator Incident</a:t>
            </a:r>
          </a:p>
          <a:p>
            <a:pPr marL="0" indent="0">
              <a:buNone/>
            </a:pPr>
            <a:r>
              <a:rPr lang="en-US" sz="2000" dirty="0" smtClean="0"/>
              <a:t>Person’s hand trapped in elevator door, stuck in elevator cab, falling down shaft, children getting hands caught in elevator door, etc.</a:t>
            </a:r>
          </a:p>
          <a:p>
            <a:pPr marL="0" indent="0">
              <a:buNone/>
            </a:pPr>
            <a:r>
              <a:rPr lang="en-US" sz="2000" dirty="0" smtClean="0"/>
              <a:t>Key Words: elevator, door, closed, passenger, enter, open</a:t>
            </a:r>
          </a:p>
          <a:p>
            <a:pPr marL="0" indent="0">
              <a:buNone/>
            </a:pPr>
            <a:endParaRPr lang="en-US" sz="2000" b="1" dirty="0" smtClean="0"/>
          </a:p>
          <a:p>
            <a:pPr marL="0" indent="0">
              <a:buNone/>
            </a:pPr>
            <a:r>
              <a:rPr lang="en-US" sz="2000" b="1" dirty="0" smtClean="0"/>
              <a:t>Worker Miscellaneous Body</a:t>
            </a:r>
          </a:p>
          <a:p>
            <a:pPr marL="0" indent="0">
              <a:buNone/>
            </a:pPr>
            <a:r>
              <a:rPr lang="en-US" sz="2000" dirty="0" smtClean="0"/>
              <a:t>Worker injured hand with hammer, drill, foot injuries such as stepping on nail, pinching fingers in tool, poking eye, etc.</a:t>
            </a:r>
          </a:p>
          <a:p>
            <a:pPr marL="0" indent="0">
              <a:buNone/>
            </a:pPr>
            <a:r>
              <a:rPr lang="en-US" sz="2000" dirty="0" smtClean="0"/>
              <a:t>Key Words: leg, knee, eye, hand, arm, finger, bleeding</a:t>
            </a:r>
          </a:p>
          <a:p>
            <a:pPr marL="0" indent="0">
              <a:buNone/>
            </a:pPr>
            <a:endParaRPr lang="en-US" sz="2000" dirty="0" smtClean="0"/>
          </a:p>
          <a:p>
            <a:pPr marL="0" indent="0">
              <a:buNone/>
            </a:pPr>
            <a:r>
              <a:rPr lang="en-US" sz="2000" dirty="0" smtClean="0"/>
              <a:t>This is a “miscellaneous” topic because it is not classified as one of the well-defined worker-related injury topics. The well-defined injuries include </a:t>
            </a:r>
            <a:r>
              <a:rPr lang="en-US" sz="2000" i="1" dirty="0" smtClean="0"/>
              <a:t>Worker </a:t>
            </a:r>
            <a:r>
              <a:rPr lang="en-US" sz="2000" i="1" dirty="0"/>
              <a:t>S</a:t>
            </a:r>
            <a:r>
              <a:rPr lang="en-US" sz="2000" i="1" dirty="0" smtClean="0"/>
              <a:t>truck in Head/Face/Body</a:t>
            </a:r>
            <a:r>
              <a:rPr lang="en-US" sz="2000" dirty="0" smtClean="0"/>
              <a:t>, </a:t>
            </a:r>
            <a:r>
              <a:rPr lang="en-US" sz="2000" i="1" dirty="0" smtClean="0"/>
              <a:t>Worker Tripped, Worker Cut Body, Worker in Motion, Worker Back and Pulled Muscle, Worker Sick, Worker with Chest Pain </a:t>
            </a:r>
            <a:r>
              <a:rPr lang="en-US" sz="2000" dirty="0" smtClean="0"/>
              <a:t>and</a:t>
            </a:r>
            <a:r>
              <a:rPr lang="en-US" sz="2000" i="1" dirty="0" smtClean="0"/>
              <a:t> Worker Electrocuted</a:t>
            </a:r>
            <a:r>
              <a:rPr lang="en-US" sz="2000" dirty="0" smtClean="0"/>
              <a:t>. </a:t>
            </a:r>
            <a:endParaRPr lang="en-US" sz="2000" dirty="0"/>
          </a:p>
          <a:p>
            <a:pPr marL="0" indent="0">
              <a:buNone/>
            </a:pPr>
            <a:endParaRPr lang="en-US" sz="2000" dirty="0" smtClean="0"/>
          </a:p>
          <a:p>
            <a:pPr marL="0" indent="0">
              <a:buNone/>
            </a:pPr>
            <a:r>
              <a:rPr lang="en-US" sz="2000" b="1" dirty="0" smtClean="0"/>
              <a:t>Worker Object Struck Head/Face/Body</a:t>
            </a:r>
          </a:p>
          <a:p>
            <a:pPr marL="0" indent="0">
              <a:buNone/>
            </a:pPr>
            <a:r>
              <a:rPr lang="en-US" sz="2000" dirty="0" smtClean="0"/>
              <a:t>An object struck the body part of a worker, mostly face and head, but also includes chest and leg. Objects include crane hoist, steel beam, pipe, crowbar, hammer, etc.</a:t>
            </a:r>
          </a:p>
          <a:p>
            <a:pPr marL="0" indent="0">
              <a:buNone/>
            </a:pPr>
            <a:r>
              <a:rPr lang="en-US" sz="2000" dirty="0" smtClean="0"/>
              <a:t>Key Words: struck, hit, face, eye, nose, chest</a:t>
            </a:r>
            <a:endParaRPr lang="en-US" sz="2000" dirty="0"/>
          </a:p>
        </p:txBody>
      </p:sp>
    </p:spTree>
    <p:extLst>
      <p:ext uri="{BB962C8B-B14F-4D97-AF65-F5344CB8AC3E}">
        <p14:creationId xmlns:p14="http://schemas.microsoft.com/office/powerpoint/2010/main" val="193256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000" b="1" dirty="0" smtClean="0"/>
              <a:t>Worker/Person Tripped</a:t>
            </a:r>
          </a:p>
          <a:p>
            <a:pPr marL="0" indent="0">
              <a:buNone/>
            </a:pPr>
            <a:r>
              <a:rPr lang="en-US" sz="2000" dirty="0" smtClean="0"/>
              <a:t>Worker tripped or slipped on the job. Also includes non-workers, such as customers shopping at a store tripping on escalator or elevator.</a:t>
            </a:r>
          </a:p>
          <a:p>
            <a:pPr marL="0" indent="0">
              <a:buNone/>
            </a:pPr>
            <a:r>
              <a:rPr lang="en-US" sz="2000" dirty="0" smtClean="0"/>
              <a:t>Key Words: tripped, slipped, walk, knee, forehead</a:t>
            </a:r>
          </a:p>
          <a:p>
            <a:pPr marL="0" indent="0">
              <a:buNone/>
            </a:pPr>
            <a:endParaRPr lang="en-US" sz="2000" dirty="0"/>
          </a:p>
          <a:p>
            <a:pPr marL="0" indent="0">
              <a:buNone/>
            </a:pPr>
            <a:r>
              <a:rPr lang="en-US" sz="2000" b="1" dirty="0" smtClean="0"/>
              <a:t>Worker Cut Body</a:t>
            </a:r>
          </a:p>
          <a:p>
            <a:pPr marL="0" indent="0">
              <a:buNone/>
            </a:pPr>
            <a:r>
              <a:rPr lang="en-US" sz="2000" dirty="0" smtClean="0"/>
              <a:t>Cuts and lacerations to all body parts, but mostly to fingers and hand while cutting construction material.</a:t>
            </a:r>
          </a:p>
          <a:p>
            <a:pPr marL="0" indent="0">
              <a:buNone/>
            </a:pPr>
            <a:r>
              <a:rPr lang="en-US" sz="2000" dirty="0" smtClean="0"/>
              <a:t>Key Words: cut, severed, lacerate, finger, thumb, hand</a:t>
            </a:r>
          </a:p>
          <a:p>
            <a:pPr marL="0" indent="0">
              <a:buNone/>
            </a:pPr>
            <a:endParaRPr lang="en-US" sz="2000" dirty="0"/>
          </a:p>
          <a:p>
            <a:pPr marL="0" indent="0">
              <a:buNone/>
            </a:pPr>
            <a:r>
              <a:rPr lang="en-US" sz="2000" b="1" dirty="0" smtClean="0"/>
              <a:t>Worker in Motion</a:t>
            </a:r>
          </a:p>
          <a:p>
            <a:pPr marL="0" indent="0">
              <a:buNone/>
            </a:pPr>
            <a:r>
              <a:rPr lang="en-US" sz="2000" dirty="0" smtClean="0"/>
              <a:t>Worker injured primarily when loading and unloading construction material. Also includes installing, handling and climbing.</a:t>
            </a:r>
          </a:p>
          <a:p>
            <a:pPr marL="0" indent="0">
              <a:buNone/>
            </a:pPr>
            <a:r>
              <a:rPr lang="en-US" sz="2000" dirty="0" smtClean="0"/>
              <a:t>Key Words: loading, unloading, lifting, installing, handling</a:t>
            </a:r>
            <a:endParaRPr lang="en-US" sz="2000" dirty="0"/>
          </a:p>
        </p:txBody>
      </p:sp>
    </p:spTree>
    <p:extLst>
      <p:ext uri="{BB962C8B-B14F-4D97-AF65-F5344CB8AC3E}">
        <p14:creationId xmlns:p14="http://schemas.microsoft.com/office/powerpoint/2010/main" val="31895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0" indent="0">
              <a:buNone/>
            </a:pPr>
            <a:r>
              <a:rPr lang="en-US" sz="2000" b="1" dirty="0" smtClean="0"/>
              <a:t>Escalator Incident</a:t>
            </a:r>
          </a:p>
          <a:p>
            <a:pPr marL="0" indent="0">
              <a:buNone/>
            </a:pPr>
            <a:r>
              <a:rPr lang="en-US" sz="2000" dirty="0" smtClean="0"/>
              <a:t>Injury resulting from riding an escalator, mostly foot or hand getting caught in the escalator, many involve children.</a:t>
            </a:r>
          </a:p>
          <a:p>
            <a:pPr marL="0" indent="0">
              <a:buNone/>
            </a:pPr>
            <a:r>
              <a:rPr lang="en-US" sz="2000" dirty="0" smtClean="0"/>
              <a:t>Key Words: escalator, step, fell, lost, balance, children (boy, girl)</a:t>
            </a:r>
          </a:p>
          <a:p>
            <a:pPr marL="0" indent="0">
              <a:buNone/>
            </a:pPr>
            <a:endParaRPr lang="en-US" sz="2000" dirty="0"/>
          </a:p>
          <a:p>
            <a:pPr marL="0" indent="0">
              <a:buNone/>
            </a:pPr>
            <a:r>
              <a:rPr lang="en-US" sz="2000" b="1" dirty="0" smtClean="0"/>
              <a:t>Falling Debris</a:t>
            </a:r>
          </a:p>
          <a:p>
            <a:pPr marL="0" indent="0">
              <a:buNone/>
            </a:pPr>
            <a:r>
              <a:rPr lang="en-US" sz="2000" dirty="0" smtClean="0"/>
              <a:t>Worker injured by falling debris,  bricks, scaffold, sheetrock, metal, </a:t>
            </a:r>
            <a:r>
              <a:rPr lang="en-US" sz="2000" dirty="0" err="1" smtClean="0"/>
              <a:t>etc</a:t>
            </a:r>
            <a:endParaRPr lang="en-US" sz="2000" dirty="0" smtClean="0"/>
          </a:p>
          <a:p>
            <a:pPr marL="0" indent="0">
              <a:buNone/>
            </a:pPr>
            <a:r>
              <a:rPr lang="en-US" sz="2000" dirty="0" smtClean="0"/>
              <a:t>Key Words: fell, debris, brick, scaffold, fence, masonry</a:t>
            </a:r>
          </a:p>
          <a:p>
            <a:pPr marL="0" indent="0">
              <a:buNone/>
            </a:pPr>
            <a:endParaRPr lang="en-US" sz="2000" dirty="0"/>
          </a:p>
          <a:p>
            <a:pPr marL="0" indent="0">
              <a:buNone/>
            </a:pPr>
            <a:r>
              <a:rPr lang="en-US" sz="2000" b="1" dirty="0" smtClean="0"/>
              <a:t>Worker Back and Pulled Muscle</a:t>
            </a:r>
          </a:p>
          <a:p>
            <a:pPr marL="0" indent="0">
              <a:buNone/>
            </a:pPr>
            <a:r>
              <a:rPr lang="en-US" sz="2000" dirty="0" smtClean="0"/>
              <a:t>Worker injures back or pulls muscle.</a:t>
            </a:r>
          </a:p>
          <a:p>
            <a:pPr marL="0" indent="0">
              <a:buNone/>
            </a:pPr>
            <a:r>
              <a:rPr lang="en-US" sz="2000" dirty="0" smtClean="0"/>
              <a:t>Key Words: pull, back, muscle, injured, strain, twist, spasm</a:t>
            </a:r>
          </a:p>
          <a:p>
            <a:pPr marL="0" indent="0">
              <a:buNone/>
            </a:pPr>
            <a:endParaRPr lang="en-US" sz="2000" dirty="0"/>
          </a:p>
          <a:p>
            <a:pPr marL="0" indent="0">
              <a:buNone/>
            </a:pPr>
            <a:r>
              <a:rPr lang="en-US" sz="2000" b="1" dirty="0" smtClean="0"/>
              <a:t>Worker Sick</a:t>
            </a:r>
          </a:p>
          <a:p>
            <a:pPr marL="0" indent="0">
              <a:buNone/>
            </a:pPr>
            <a:r>
              <a:rPr lang="en-US" sz="2000" dirty="0" smtClean="0"/>
              <a:t>Worker feels sick on the job, may or may not be work related. Many are serious, such as seizures or strokes, while others seem less serious, such as worker feels dizzy or light headed.</a:t>
            </a:r>
          </a:p>
          <a:p>
            <a:pPr marL="0" indent="0">
              <a:buNone/>
            </a:pPr>
            <a:r>
              <a:rPr lang="en-US" sz="2000" dirty="0" smtClean="0"/>
              <a:t>Key Words: sick, ill, went, sent, dizzy, blood</a:t>
            </a:r>
            <a:endParaRPr lang="en-US" sz="2000" dirty="0"/>
          </a:p>
        </p:txBody>
      </p:sp>
    </p:spTree>
    <p:extLst>
      <p:ext uri="{BB962C8B-B14F-4D97-AF65-F5344CB8AC3E}">
        <p14:creationId xmlns:p14="http://schemas.microsoft.com/office/powerpoint/2010/main" val="2688642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4361</TotalTime>
  <Words>1139</Words>
  <Application>Microsoft Office PowerPoint</Application>
  <PresentationFormat>On-screen Show (4:3)</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Topic Modelling of Building Incidents with Injuries</vt:lpstr>
      <vt:lpstr>Objective</vt:lpstr>
      <vt:lpstr>Data and Method</vt:lpstr>
      <vt:lpstr>Quality Control</vt:lpstr>
      <vt:lpstr>Results</vt:lpstr>
      <vt:lpstr>The Topics</vt:lpstr>
      <vt:lpstr>PowerPoint Presentation</vt:lpstr>
      <vt:lpstr>PowerPoint Presentation</vt:lpstr>
      <vt:lpstr>PowerPoint Presentation</vt:lpstr>
      <vt:lpstr>PowerPoint Presentation</vt:lpstr>
      <vt:lpstr>PowerPoint Presentation</vt:lpstr>
      <vt:lpstr>PowerPoint Presentation</vt:lpstr>
      <vt:lpstr>Topic Percent, 2007 - 2016 </vt:lpstr>
      <vt:lpstr>Heat Map of Topics, 2007 - 2016</vt:lpstr>
      <vt:lpstr>Topic Heat Map, Percent of Incidents by Year</vt:lpstr>
    </vt:vector>
  </TitlesOfParts>
  <Company>City of New York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Modelling of Building Incidents with Injuries</dc:title>
  <dc:creator>Department of Buildings</dc:creator>
  <cp:lastModifiedBy>Department of Buildings</cp:lastModifiedBy>
  <cp:revision>31</cp:revision>
  <dcterms:created xsi:type="dcterms:W3CDTF">2016-12-05T16:12:47Z</dcterms:created>
  <dcterms:modified xsi:type="dcterms:W3CDTF">2017-02-07T18:55:10Z</dcterms:modified>
</cp:coreProperties>
</file>