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82" autoAdjust="0"/>
  </p:normalViewPr>
  <p:slideViewPr>
    <p:cSldViewPr snapToGrid="0">
      <p:cViewPr varScale="1">
        <p:scale>
          <a:sx n="131" d="100"/>
          <a:sy n="131" d="100"/>
        </p:scale>
        <p:origin x="1044" y="126"/>
      </p:cViewPr>
      <p:guideLst/>
    </p:cSldViewPr>
  </p:slideViewPr>
  <p:notesTextViewPr>
    <p:cViewPr>
      <p:scale>
        <a:sx n="1" d="1"/>
        <a:sy n="1" d="1"/>
      </p:scale>
      <p:origin x="0" y="-39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cklord\Desktop\Kurs%20Data%20Analisys\Project%201\ostateczne%20kody\zadanie%201%20wyni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[zadanie 1 wynik.xlsx]Arkusz1!Tabela przestawna7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rental_qty according to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Arkusz1!$B$3</c:f>
              <c:strCache>
                <c:ptCount val="1"/>
                <c:pt idx="0">
                  <c:v>Suma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Arkusz1!$A$4:$A$12</c:f>
              <c:strCache>
                <c:ptCount val="9"/>
                <c:pt idx="0">
                  <c:v>Animation</c:v>
                </c:pt>
                <c:pt idx="1">
                  <c:v>Classics</c:v>
                </c:pt>
                <c:pt idx="2">
                  <c:v>Documentary</c:v>
                </c:pt>
                <c:pt idx="3">
                  <c:v>Family</c:v>
                </c:pt>
                <c:pt idx="4">
                  <c:v>Foreign</c:v>
                </c:pt>
                <c:pt idx="5">
                  <c:v>Games</c:v>
                </c:pt>
                <c:pt idx="6">
                  <c:v>Music</c:v>
                </c:pt>
                <c:pt idx="7">
                  <c:v>New</c:v>
                </c:pt>
                <c:pt idx="8">
                  <c:v>Travel</c:v>
                </c:pt>
              </c:strCache>
            </c:strRef>
          </c:cat>
          <c:val>
            <c:numRef>
              <c:f>Arkusz1!$B$4:$B$12</c:f>
              <c:numCache>
                <c:formatCode>General</c:formatCode>
                <c:ptCount val="9"/>
                <c:pt idx="0">
                  <c:v>32</c:v>
                </c:pt>
                <c:pt idx="1">
                  <c:v>31</c:v>
                </c:pt>
                <c:pt idx="2">
                  <c:v>31</c:v>
                </c:pt>
                <c:pt idx="3">
                  <c:v>31</c:v>
                </c:pt>
                <c:pt idx="4">
                  <c:v>33</c:v>
                </c:pt>
                <c:pt idx="5">
                  <c:v>64</c:v>
                </c:pt>
                <c:pt idx="6">
                  <c:v>32</c:v>
                </c:pt>
                <c:pt idx="7">
                  <c:v>32</c:v>
                </c:pt>
                <c:pt idx="8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3-4633-B5F5-89BFDF863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952335"/>
        <c:axId val="1460274415"/>
      </c:barChart>
      <c:catAx>
        <c:axId val="145995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60274415"/>
        <c:crosses val="autoZero"/>
        <c:auto val="1"/>
        <c:lblAlgn val="ctr"/>
        <c:lblOffset val="100"/>
        <c:noMultiLvlLbl val="0"/>
      </c:catAx>
      <c:valAx>
        <c:axId val="146027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5995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SELECT COUNT(</a:t>
            </a:r>
            <a:r>
              <a:rPr lang="pl-PL" dirty="0" err="1"/>
              <a:t>r.rental_date</a:t>
            </a:r>
            <a:r>
              <a:rPr lang="pl-PL" dirty="0"/>
              <a:t>) AS </a:t>
            </a:r>
            <a:r>
              <a:rPr lang="pl-PL" dirty="0" err="1"/>
              <a:t>rental_qty</a:t>
            </a:r>
            <a:r>
              <a:rPr lang="pl-PL" dirty="0"/>
              <a:t>, </a:t>
            </a:r>
            <a:r>
              <a:rPr lang="pl-PL" dirty="0" err="1"/>
              <a:t>tab.title</a:t>
            </a:r>
            <a:r>
              <a:rPr lang="pl-PL" dirty="0"/>
              <a:t>, tab.name AS </a:t>
            </a:r>
            <a:r>
              <a:rPr lang="pl-PL" dirty="0" err="1"/>
              <a:t>category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 </a:t>
            </a:r>
            <a:r>
              <a:rPr lang="pl-PL" dirty="0" err="1"/>
              <a:t>rental</a:t>
            </a:r>
            <a:r>
              <a:rPr lang="pl-PL" dirty="0"/>
              <a:t>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JOIN </a:t>
            </a:r>
            <a:r>
              <a:rPr lang="pl-PL" dirty="0" err="1"/>
              <a:t>inventory</a:t>
            </a:r>
            <a:r>
              <a:rPr lang="pl-PL" dirty="0"/>
              <a:t>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ON </a:t>
            </a:r>
            <a:r>
              <a:rPr lang="pl-PL" dirty="0" err="1"/>
              <a:t>i.inventory_id</a:t>
            </a:r>
            <a:r>
              <a:rPr lang="pl-PL" dirty="0"/>
              <a:t> = </a:t>
            </a:r>
            <a:r>
              <a:rPr lang="pl-PL" dirty="0" err="1"/>
              <a:t>r.inventory_id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JOIN (SELECT c.name AS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f.title</a:t>
            </a:r>
            <a:r>
              <a:rPr lang="pl-PL" dirty="0"/>
              <a:t> AS </a:t>
            </a:r>
            <a:r>
              <a:rPr lang="pl-PL" dirty="0" err="1"/>
              <a:t>title</a:t>
            </a:r>
            <a:r>
              <a:rPr lang="pl-PL" dirty="0"/>
              <a:t>, </a:t>
            </a:r>
            <a:r>
              <a:rPr lang="pl-PL" dirty="0" err="1"/>
              <a:t>f.film_id</a:t>
            </a:r>
            <a:r>
              <a:rPr lang="pl-PL" dirty="0"/>
              <a:t> AS </a:t>
            </a:r>
            <a:r>
              <a:rPr lang="pl-PL" dirty="0" err="1"/>
              <a:t>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 </a:t>
            </a:r>
            <a:r>
              <a:rPr lang="pl-PL" dirty="0" err="1"/>
              <a:t>category</a:t>
            </a:r>
            <a:r>
              <a:rPr lang="pl-PL" dirty="0"/>
              <a:t>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JOIN </a:t>
            </a:r>
            <a:r>
              <a:rPr lang="pl-PL" dirty="0" err="1"/>
              <a:t>film_category</a:t>
            </a:r>
            <a:r>
              <a:rPr lang="pl-PL" dirty="0"/>
              <a:t> </a:t>
            </a:r>
            <a:r>
              <a:rPr lang="pl-PL" dirty="0" err="1"/>
              <a:t>fc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ON </a:t>
            </a:r>
            <a:r>
              <a:rPr lang="pl-PL" dirty="0" err="1"/>
              <a:t>c.category_id</a:t>
            </a:r>
            <a:r>
              <a:rPr lang="pl-PL" dirty="0"/>
              <a:t> = </a:t>
            </a:r>
            <a:r>
              <a:rPr lang="pl-PL" dirty="0" err="1"/>
              <a:t>fc.category_id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JOIN film 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fc.film_id</a:t>
            </a:r>
            <a:r>
              <a:rPr lang="pl-PL" dirty="0"/>
              <a:t>) </a:t>
            </a:r>
            <a:r>
              <a:rPr lang="pl-PL" dirty="0" err="1"/>
              <a:t>tab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ON </a:t>
            </a:r>
            <a:r>
              <a:rPr lang="pl-PL" dirty="0" err="1"/>
              <a:t>tab.film_id</a:t>
            </a:r>
            <a:r>
              <a:rPr lang="pl-PL" dirty="0"/>
              <a:t> = </a:t>
            </a:r>
            <a:r>
              <a:rPr lang="pl-PL" dirty="0" err="1"/>
              <a:t>i.film_id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GROUP BY 2,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ORDER BY 1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LIMIT 10;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WITH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</a:t>
            </a:r>
            <a:r>
              <a:rPr lang="pl-PL" dirty="0" err="1"/>
              <a:t>sum_of_category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SELECT DISTINCT CONCAT(</a:t>
            </a:r>
            <a:r>
              <a:rPr lang="pl-PL" dirty="0" err="1"/>
              <a:t>cu.first_name</a:t>
            </a:r>
            <a:r>
              <a:rPr lang="pl-PL" dirty="0"/>
              <a:t>, ' ', </a:t>
            </a:r>
            <a:r>
              <a:rPr lang="pl-PL" dirty="0" err="1"/>
              <a:t>cu.last_name</a:t>
            </a:r>
            <a:r>
              <a:rPr lang="pl-PL" dirty="0"/>
              <a:t>) AS </a:t>
            </a:r>
            <a:r>
              <a:rPr lang="pl-PL" dirty="0" err="1"/>
              <a:t>full_name</a:t>
            </a:r>
            <a:r>
              <a:rPr lang="pl-PL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pl-PL" dirty="0" err="1"/>
              <a:t>cu.customer_id</a:t>
            </a:r>
            <a:r>
              <a:rPr lang="pl-PL" dirty="0"/>
              <a:t>, c.name AS </a:t>
            </a:r>
            <a:r>
              <a:rPr lang="pl-PL" dirty="0" err="1"/>
              <a:t>category</a:t>
            </a:r>
            <a:r>
              <a:rPr lang="pl-PL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COUNT(</a:t>
            </a:r>
            <a:r>
              <a:rPr lang="pl-PL" dirty="0" err="1"/>
              <a:t>r.rental_date</a:t>
            </a:r>
            <a:r>
              <a:rPr lang="pl-PL" dirty="0"/>
              <a:t>) as </a:t>
            </a:r>
            <a:r>
              <a:rPr lang="pl-PL" dirty="0" err="1"/>
              <a:t>rental_qty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FROM </a:t>
            </a:r>
            <a:r>
              <a:rPr lang="pl-PL" dirty="0" err="1"/>
              <a:t>payment</a:t>
            </a:r>
            <a:r>
              <a:rPr lang="pl-PL" dirty="0"/>
              <a:t>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JOIN </a:t>
            </a:r>
            <a:r>
              <a:rPr lang="pl-PL" dirty="0" err="1"/>
              <a:t>rental</a:t>
            </a:r>
            <a:r>
              <a:rPr lang="pl-PL" dirty="0"/>
              <a:t> r ON </a:t>
            </a:r>
            <a:r>
              <a:rPr lang="pl-PL" dirty="0" err="1"/>
              <a:t>r.rental_id</a:t>
            </a:r>
            <a:r>
              <a:rPr lang="pl-PL" dirty="0"/>
              <a:t> = </a:t>
            </a:r>
            <a:r>
              <a:rPr lang="pl-PL" dirty="0" err="1"/>
              <a:t>p.rental_id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JOIN </a:t>
            </a:r>
            <a:r>
              <a:rPr lang="pl-PL" dirty="0" err="1"/>
              <a:t>inventory</a:t>
            </a:r>
            <a:r>
              <a:rPr lang="pl-PL" dirty="0"/>
              <a:t> i ON </a:t>
            </a:r>
            <a:r>
              <a:rPr lang="pl-PL" dirty="0" err="1"/>
              <a:t>i.inventory_id</a:t>
            </a:r>
            <a:r>
              <a:rPr lang="pl-PL" dirty="0"/>
              <a:t> = </a:t>
            </a:r>
            <a:r>
              <a:rPr lang="pl-PL" dirty="0" err="1"/>
              <a:t>r.inventory_id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JOIN film f 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i.film_id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JOIN </a:t>
            </a:r>
            <a:r>
              <a:rPr lang="pl-PL" dirty="0" err="1"/>
              <a:t>film_category</a:t>
            </a:r>
            <a:r>
              <a:rPr lang="pl-PL" dirty="0"/>
              <a:t> </a:t>
            </a:r>
            <a:r>
              <a:rPr lang="pl-PL" dirty="0" err="1"/>
              <a:t>fc</a:t>
            </a:r>
            <a:r>
              <a:rPr lang="pl-PL" dirty="0"/>
              <a:t> 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fc.film_id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JOIN </a:t>
            </a:r>
            <a:r>
              <a:rPr lang="pl-PL" dirty="0" err="1"/>
              <a:t>category</a:t>
            </a:r>
            <a:r>
              <a:rPr lang="pl-PL" dirty="0"/>
              <a:t> c ON </a:t>
            </a:r>
            <a:r>
              <a:rPr lang="pl-PL" dirty="0" err="1"/>
              <a:t>c.category_id</a:t>
            </a:r>
            <a:r>
              <a:rPr lang="pl-PL" dirty="0"/>
              <a:t> = </a:t>
            </a:r>
            <a:r>
              <a:rPr lang="pl-PL" dirty="0" err="1"/>
              <a:t>fc.category_id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JOIN </a:t>
            </a:r>
            <a:r>
              <a:rPr lang="pl-PL" dirty="0" err="1"/>
              <a:t>customer</a:t>
            </a:r>
            <a:r>
              <a:rPr lang="pl-PL" dirty="0"/>
              <a:t> </a:t>
            </a:r>
            <a:r>
              <a:rPr lang="pl-PL" dirty="0" err="1"/>
              <a:t>cu</a:t>
            </a:r>
            <a:r>
              <a:rPr lang="pl-PL" dirty="0"/>
              <a:t> ON </a:t>
            </a:r>
            <a:r>
              <a:rPr lang="pl-PL" dirty="0" err="1"/>
              <a:t>cu.customer_id</a:t>
            </a:r>
            <a:r>
              <a:rPr lang="pl-PL" dirty="0"/>
              <a:t> = </a:t>
            </a:r>
            <a:r>
              <a:rPr lang="pl-PL" dirty="0" err="1"/>
              <a:t>r.customer_id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GROUP BY 1, 2, 3, </a:t>
            </a:r>
            <a:r>
              <a:rPr lang="pl-PL" dirty="0" err="1"/>
              <a:t>r.customer_id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ORDER BY </a:t>
            </a:r>
            <a:r>
              <a:rPr lang="pl-PL" dirty="0" err="1"/>
              <a:t>customer_id</a:t>
            </a:r>
            <a:r>
              <a:rPr lang="pl-PL" dirty="0"/>
              <a:t>, </a:t>
            </a:r>
            <a:r>
              <a:rPr lang="pl-PL" dirty="0" err="1"/>
              <a:t>rental_qty</a:t>
            </a:r>
            <a:r>
              <a:rPr lang="pl-PL" dirty="0"/>
              <a:t> DESC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SELECT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 </a:t>
            </a:r>
            <a:r>
              <a:rPr lang="pl-PL" dirty="0" err="1"/>
              <a:t>sum_of_category</a:t>
            </a:r>
            <a:r>
              <a:rPr lang="pl-PL" dirty="0"/>
              <a:t> </a:t>
            </a:r>
            <a:r>
              <a:rPr lang="pl-PL" dirty="0" err="1"/>
              <a:t>sc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order by </a:t>
            </a:r>
            <a:r>
              <a:rPr lang="pl-PL" dirty="0" err="1"/>
              <a:t>rental_qty</a:t>
            </a:r>
            <a:r>
              <a:rPr lang="pl-PL" dirty="0"/>
              <a:t> </a:t>
            </a:r>
            <a:r>
              <a:rPr lang="pl-PL" dirty="0" err="1"/>
              <a:t>desc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LIMIT 100;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WITH </a:t>
            </a:r>
            <a:r>
              <a:rPr lang="pl-PL" dirty="0" err="1"/>
              <a:t>sum_of_category</a:t>
            </a:r>
            <a:r>
              <a:rPr lang="pl-PL" dirty="0"/>
              <a:t>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(SELECT </a:t>
            </a:r>
            <a:r>
              <a:rPr lang="pl-PL" dirty="0" err="1"/>
              <a:t>cu.customer_id</a:t>
            </a:r>
            <a:r>
              <a:rPr lang="pl-PL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CONCAT(</a:t>
            </a:r>
            <a:r>
              <a:rPr lang="pl-PL" dirty="0" err="1"/>
              <a:t>cu.first_name</a:t>
            </a:r>
            <a:r>
              <a:rPr lang="pl-PL" dirty="0"/>
              <a:t>, ' ', </a:t>
            </a:r>
            <a:r>
              <a:rPr lang="pl-PL" dirty="0" err="1"/>
              <a:t>cu.last_name</a:t>
            </a:r>
            <a:r>
              <a:rPr lang="pl-PL" dirty="0"/>
              <a:t>) AS </a:t>
            </a:r>
            <a:r>
              <a:rPr lang="pl-PL" dirty="0" err="1"/>
              <a:t>full_name</a:t>
            </a:r>
            <a:r>
              <a:rPr lang="pl-PL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c.name AS </a:t>
            </a:r>
            <a:r>
              <a:rPr lang="pl-PL" dirty="0" err="1"/>
              <a:t>category</a:t>
            </a:r>
            <a:r>
              <a:rPr lang="pl-PL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sum(</a:t>
            </a:r>
            <a:r>
              <a:rPr lang="pl-PL" dirty="0" err="1"/>
              <a:t>p.amount</a:t>
            </a:r>
            <a:r>
              <a:rPr lang="pl-PL" dirty="0"/>
              <a:t>) as sum,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</a:t>
            </a:r>
            <a:r>
              <a:rPr lang="pl-PL" dirty="0" err="1"/>
              <a:t>row_number</a:t>
            </a:r>
            <a:r>
              <a:rPr lang="pl-PL" dirty="0"/>
              <a:t>() </a:t>
            </a:r>
            <a:r>
              <a:rPr lang="pl-PL" dirty="0" err="1"/>
              <a:t>over</a:t>
            </a:r>
            <a:r>
              <a:rPr lang="pl-PL" dirty="0"/>
              <a:t>(</a:t>
            </a:r>
            <a:r>
              <a:rPr lang="pl-PL" dirty="0" err="1"/>
              <a:t>partition</a:t>
            </a:r>
            <a:r>
              <a:rPr lang="pl-PL" dirty="0"/>
              <a:t> by </a:t>
            </a:r>
            <a:r>
              <a:rPr lang="pl-PL" dirty="0" err="1"/>
              <a:t>cu.customer_id</a:t>
            </a:r>
            <a:r>
              <a:rPr lang="pl-PL" dirty="0"/>
              <a:t> order by sum(</a:t>
            </a:r>
            <a:r>
              <a:rPr lang="pl-PL" dirty="0" err="1"/>
              <a:t>p.amount</a:t>
            </a:r>
            <a:r>
              <a:rPr lang="pl-PL" dirty="0"/>
              <a:t>) </a:t>
            </a:r>
            <a:r>
              <a:rPr lang="pl-PL" dirty="0" err="1"/>
              <a:t>desc</a:t>
            </a:r>
            <a:r>
              <a:rPr lang="pl-PL" dirty="0"/>
              <a:t>) as </a:t>
            </a:r>
            <a:r>
              <a:rPr lang="pl-PL" dirty="0" err="1"/>
              <a:t>check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FROM </a:t>
            </a:r>
            <a:r>
              <a:rPr lang="pl-PL" dirty="0" err="1"/>
              <a:t>payment</a:t>
            </a:r>
            <a:r>
              <a:rPr lang="pl-PL" dirty="0"/>
              <a:t>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</a:t>
            </a:r>
            <a:r>
              <a:rPr lang="pl-PL" dirty="0" err="1"/>
              <a:t>rental</a:t>
            </a:r>
            <a:r>
              <a:rPr lang="pl-PL" dirty="0"/>
              <a:t>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r.rental_id</a:t>
            </a:r>
            <a:r>
              <a:rPr lang="pl-PL" dirty="0"/>
              <a:t> = </a:t>
            </a:r>
            <a:r>
              <a:rPr lang="pl-PL" dirty="0" err="1"/>
              <a:t>p.rental_id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</a:t>
            </a:r>
            <a:r>
              <a:rPr lang="pl-PL" dirty="0" err="1"/>
              <a:t>inventory</a:t>
            </a:r>
            <a:r>
              <a:rPr lang="pl-PL" dirty="0"/>
              <a:t>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i.inventory_id</a:t>
            </a:r>
            <a:r>
              <a:rPr lang="pl-PL" dirty="0"/>
              <a:t> = </a:t>
            </a:r>
            <a:r>
              <a:rPr lang="pl-PL" dirty="0" err="1"/>
              <a:t>r.inventory_id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film 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i.film_id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</a:t>
            </a:r>
            <a:r>
              <a:rPr lang="pl-PL" dirty="0" err="1"/>
              <a:t>film_category</a:t>
            </a:r>
            <a:r>
              <a:rPr lang="pl-PL" dirty="0"/>
              <a:t> </a:t>
            </a:r>
            <a:r>
              <a:rPr lang="pl-PL" dirty="0" err="1"/>
              <a:t>fc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fc.film_id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</a:t>
            </a:r>
            <a:r>
              <a:rPr lang="pl-PL" dirty="0" err="1"/>
              <a:t>category</a:t>
            </a:r>
            <a:r>
              <a:rPr lang="pl-PL" dirty="0"/>
              <a:t>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c.category_id</a:t>
            </a:r>
            <a:r>
              <a:rPr lang="pl-PL" dirty="0"/>
              <a:t> = </a:t>
            </a:r>
            <a:r>
              <a:rPr lang="pl-PL" dirty="0" err="1"/>
              <a:t>fc.category_id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JOIN </a:t>
            </a:r>
            <a:r>
              <a:rPr lang="pl-PL" dirty="0" err="1"/>
              <a:t>customer</a:t>
            </a:r>
            <a:r>
              <a:rPr lang="pl-PL" dirty="0"/>
              <a:t> </a:t>
            </a:r>
            <a:r>
              <a:rPr lang="pl-PL" dirty="0" err="1"/>
              <a:t>cu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ON </a:t>
            </a:r>
            <a:r>
              <a:rPr lang="pl-PL" dirty="0" err="1"/>
              <a:t>cu.customer_id</a:t>
            </a:r>
            <a:r>
              <a:rPr lang="pl-PL" dirty="0"/>
              <a:t> = </a:t>
            </a:r>
            <a:r>
              <a:rPr lang="pl-PL" dirty="0" err="1"/>
              <a:t>r.customer_id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GROUP BY 1,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ORDER BY </a:t>
            </a:r>
            <a:r>
              <a:rPr lang="pl-PL" dirty="0" err="1"/>
              <a:t>customer_id</a:t>
            </a:r>
            <a:r>
              <a:rPr lang="pl-PL" dirty="0"/>
              <a:t>, sum </a:t>
            </a:r>
            <a:r>
              <a:rPr lang="pl-PL" dirty="0" err="1"/>
              <a:t>desc</a:t>
            </a:r>
            <a:r>
              <a:rPr lang="pl-P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SELECT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 </a:t>
            </a:r>
            <a:r>
              <a:rPr lang="pl-PL" dirty="0" err="1"/>
              <a:t>sum_of_category</a:t>
            </a:r>
            <a:r>
              <a:rPr lang="pl-PL" dirty="0"/>
              <a:t> </a:t>
            </a:r>
            <a:r>
              <a:rPr lang="pl-PL" dirty="0" err="1"/>
              <a:t>sc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WHERE </a:t>
            </a:r>
            <a:r>
              <a:rPr lang="pl-PL" dirty="0" err="1"/>
              <a:t>sc.check</a:t>
            </a:r>
            <a:r>
              <a:rPr lang="pl-PL" dirty="0"/>
              <a:t>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order by </a:t>
            </a:r>
            <a:r>
              <a:rPr lang="pl-PL" dirty="0" err="1"/>
              <a:t>sc.sum</a:t>
            </a:r>
            <a:r>
              <a:rPr lang="pl-PL" dirty="0"/>
              <a:t> </a:t>
            </a:r>
            <a:r>
              <a:rPr lang="pl-PL" dirty="0" err="1"/>
              <a:t>desc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LIMIT 10;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WITH sub3 AS (SELECT tab.name AS </a:t>
            </a:r>
            <a:r>
              <a:rPr lang="pl-PL" dirty="0" err="1"/>
              <a:t>category</a:t>
            </a:r>
            <a:r>
              <a:rPr lang="pl-PL" dirty="0"/>
              <a:t>, </a:t>
            </a:r>
            <a:r>
              <a:rPr lang="pl-PL" dirty="0" err="1"/>
              <a:t>tab.total_usd</a:t>
            </a:r>
            <a:r>
              <a:rPr lang="pl-PL" dirty="0"/>
              <a:t> AS </a:t>
            </a:r>
            <a:r>
              <a:rPr lang="pl-PL" dirty="0" err="1"/>
              <a:t>total_usd</a:t>
            </a:r>
            <a:r>
              <a:rPr lang="pl-PL" dirty="0"/>
              <a:t>, tab.name AS </a:t>
            </a:r>
            <a:r>
              <a:rPr lang="pl-PL" dirty="0" err="1"/>
              <a:t>name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FROM (SELECT SUM(</a:t>
            </a:r>
            <a:r>
              <a:rPr lang="pl-PL" dirty="0" err="1"/>
              <a:t>p.amount</a:t>
            </a:r>
            <a:r>
              <a:rPr lang="pl-PL" dirty="0"/>
              <a:t>) AS </a:t>
            </a:r>
            <a:r>
              <a:rPr lang="pl-PL" dirty="0" err="1"/>
              <a:t>total_usd</a:t>
            </a:r>
            <a:r>
              <a:rPr lang="pl-PL" dirty="0"/>
              <a:t>, </a:t>
            </a:r>
            <a:r>
              <a:rPr lang="pl-PL" dirty="0" err="1"/>
              <a:t>c.category_id</a:t>
            </a:r>
            <a:r>
              <a:rPr lang="pl-PL" dirty="0"/>
              <a:t>, c.name AS </a:t>
            </a:r>
            <a:r>
              <a:rPr lang="pl-PL" dirty="0" err="1"/>
              <a:t>name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FROM </a:t>
            </a:r>
            <a:r>
              <a:rPr lang="pl-PL" dirty="0" err="1"/>
              <a:t>payment</a:t>
            </a:r>
            <a:r>
              <a:rPr lang="pl-PL" dirty="0"/>
              <a:t>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JOIN </a:t>
            </a:r>
            <a:r>
              <a:rPr lang="pl-PL" dirty="0" err="1"/>
              <a:t>rental</a:t>
            </a:r>
            <a:r>
              <a:rPr lang="pl-PL" dirty="0"/>
              <a:t>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ON </a:t>
            </a:r>
            <a:r>
              <a:rPr lang="pl-PL" dirty="0" err="1"/>
              <a:t>r.rental_id</a:t>
            </a:r>
            <a:r>
              <a:rPr lang="pl-PL" dirty="0"/>
              <a:t> = </a:t>
            </a:r>
            <a:r>
              <a:rPr lang="pl-PL" dirty="0" err="1"/>
              <a:t>p.rental_id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JOIN </a:t>
            </a:r>
            <a:r>
              <a:rPr lang="pl-PL" dirty="0" err="1"/>
              <a:t>inventory</a:t>
            </a:r>
            <a:r>
              <a:rPr lang="pl-PL" dirty="0"/>
              <a:t>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ON </a:t>
            </a:r>
            <a:r>
              <a:rPr lang="pl-PL" dirty="0" err="1"/>
              <a:t>i.inventory_id</a:t>
            </a:r>
            <a:r>
              <a:rPr lang="pl-PL" dirty="0"/>
              <a:t> = </a:t>
            </a:r>
            <a:r>
              <a:rPr lang="pl-PL" dirty="0" err="1"/>
              <a:t>r.inventory_id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JOIN film 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i.film_id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JOIN </a:t>
            </a:r>
            <a:r>
              <a:rPr lang="pl-PL" dirty="0" err="1"/>
              <a:t>film_category</a:t>
            </a:r>
            <a:r>
              <a:rPr lang="pl-PL" dirty="0"/>
              <a:t> </a:t>
            </a:r>
            <a:r>
              <a:rPr lang="pl-PL" dirty="0" err="1"/>
              <a:t>fc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fc.category_id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JOIN </a:t>
            </a:r>
            <a:r>
              <a:rPr lang="pl-PL" dirty="0" err="1"/>
              <a:t>category</a:t>
            </a:r>
            <a:r>
              <a:rPr lang="pl-PL" dirty="0"/>
              <a:t>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ON </a:t>
            </a:r>
            <a:r>
              <a:rPr lang="pl-PL" dirty="0" err="1"/>
              <a:t>c.category_id</a:t>
            </a:r>
            <a:r>
              <a:rPr lang="pl-PL" dirty="0"/>
              <a:t> = </a:t>
            </a:r>
            <a:r>
              <a:rPr lang="pl-PL" dirty="0" err="1"/>
              <a:t>fc.category_id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GROUP BY 2,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            ORDER BY 1 DESC) AS </a:t>
            </a:r>
            <a:r>
              <a:rPr lang="pl-PL" dirty="0" err="1"/>
              <a:t>tab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ORDER BY 1 DESC)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SELECT sub4.customer_id, sub3.category, sub3.total_usd AS </a:t>
            </a:r>
            <a:r>
              <a:rPr lang="pl-PL" dirty="0" err="1"/>
              <a:t>total_usd</a:t>
            </a:r>
            <a:r>
              <a:rPr lang="pl-PL" dirty="0"/>
              <a:t>, sub4.sum AS </a:t>
            </a:r>
            <a:r>
              <a:rPr lang="pl-PL" dirty="0" err="1"/>
              <a:t>total_cost_per_user</a:t>
            </a:r>
            <a:r>
              <a:rPr lang="pl-PL" dirty="0"/>
              <a:t>, (sub4.sum)/(</a:t>
            </a:r>
            <a:r>
              <a:rPr lang="pl-PL" dirty="0" err="1"/>
              <a:t>total_usd</a:t>
            </a:r>
            <a:r>
              <a:rPr lang="pl-PL" dirty="0"/>
              <a:t>)*100 AS </a:t>
            </a:r>
            <a:r>
              <a:rPr lang="pl-PL" dirty="0" err="1"/>
              <a:t>percent_of_income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    sub3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JOIN      (WITH </a:t>
            </a:r>
            <a:r>
              <a:rPr lang="pl-PL" dirty="0" err="1"/>
              <a:t>sum_of_category</a:t>
            </a:r>
            <a:r>
              <a:rPr lang="pl-PL" dirty="0"/>
              <a:t> 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	(SELECT </a:t>
            </a:r>
            <a:r>
              <a:rPr lang="pl-PL" dirty="0" err="1"/>
              <a:t>cu.customer_id</a:t>
            </a:r>
            <a:r>
              <a:rPr lang="pl-PL" dirty="0"/>
              <a:t> AS </a:t>
            </a:r>
            <a:r>
              <a:rPr lang="pl-PL" dirty="0" err="1"/>
              <a:t>customer_id</a:t>
            </a:r>
            <a:r>
              <a:rPr lang="pl-PL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c.name AS </a:t>
            </a:r>
            <a:r>
              <a:rPr lang="pl-PL" dirty="0" err="1"/>
              <a:t>name</a:t>
            </a:r>
            <a:r>
              <a:rPr lang="pl-PL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sum(</a:t>
            </a:r>
            <a:r>
              <a:rPr lang="pl-PL" dirty="0" err="1"/>
              <a:t>p.amount</a:t>
            </a:r>
            <a:r>
              <a:rPr lang="pl-PL" dirty="0"/>
              <a:t>) as sum,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</a:t>
            </a:r>
            <a:r>
              <a:rPr lang="pl-PL" dirty="0" err="1"/>
              <a:t>row_number</a:t>
            </a:r>
            <a:r>
              <a:rPr lang="pl-PL" dirty="0"/>
              <a:t>() </a:t>
            </a:r>
            <a:r>
              <a:rPr lang="pl-PL" dirty="0" err="1"/>
              <a:t>over</a:t>
            </a:r>
            <a:r>
              <a:rPr lang="pl-PL" dirty="0"/>
              <a:t>(</a:t>
            </a:r>
            <a:r>
              <a:rPr lang="pl-PL" dirty="0" err="1"/>
              <a:t>partition</a:t>
            </a:r>
            <a:r>
              <a:rPr lang="pl-PL" dirty="0"/>
              <a:t> by </a:t>
            </a:r>
            <a:r>
              <a:rPr lang="pl-PL" dirty="0" err="1"/>
              <a:t>cu.customer_id</a:t>
            </a:r>
            <a:r>
              <a:rPr lang="pl-PL" dirty="0"/>
              <a:t> order by sum(</a:t>
            </a:r>
            <a:r>
              <a:rPr lang="pl-PL" dirty="0" err="1"/>
              <a:t>p.amount</a:t>
            </a:r>
            <a:r>
              <a:rPr lang="pl-PL" dirty="0"/>
              <a:t>) </a:t>
            </a:r>
            <a:r>
              <a:rPr lang="pl-PL" dirty="0" err="1"/>
              <a:t>desc</a:t>
            </a:r>
            <a:r>
              <a:rPr lang="pl-PL" dirty="0"/>
              <a:t>) as </a:t>
            </a:r>
            <a:r>
              <a:rPr lang="pl-PL" dirty="0" err="1"/>
              <a:t>check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FROM </a:t>
            </a:r>
            <a:r>
              <a:rPr lang="pl-PL" dirty="0" err="1"/>
              <a:t>payment</a:t>
            </a:r>
            <a:r>
              <a:rPr lang="pl-PL" dirty="0"/>
              <a:t> 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</a:t>
            </a:r>
            <a:r>
              <a:rPr lang="pl-PL" dirty="0" err="1"/>
              <a:t>rental</a:t>
            </a:r>
            <a:r>
              <a:rPr lang="pl-PL" dirty="0"/>
              <a:t>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r.rental_id</a:t>
            </a:r>
            <a:r>
              <a:rPr lang="pl-PL" dirty="0"/>
              <a:t> = </a:t>
            </a:r>
            <a:r>
              <a:rPr lang="pl-PL" dirty="0" err="1"/>
              <a:t>p.rental_id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</a:t>
            </a:r>
            <a:r>
              <a:rPr lang="pl-PL" dirty="0" err="1"/>
              <a:t>inventory</a:t>
            </a:r>
            <a:r>
              <a:rPr lang="pl-PL" dirty="0"/>
              <a:t>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i.inventory_id</a:t>
            </a:r>
            <a:r>
              <a:rPr lang="pl-PL" dirty="0"/>
              <a:t> = </a:t>
            </a:r>
            <a:r>
              <a:rPr lang="pl-PL" dirty="0" err="1"/>
              <a:t>r.inventory_id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film 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i.film_id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</a:t>
            </a:r>
            <a:r>
              <a:rPr lang="pl-PL" dirty="0" err="1"/>
              <a:t>film_category</a:t>
            </a:r>
            <a:r>
              <a:rPr lang="pl-PL" dirty="0"/>
              <a:t> </a:t>
            </a:r>
            <a:r>
              <a:rPr lang="pl-PL" dirty="0" err="1"/>
              <a:t>fc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f.film_id</a:t>
            </a:r>
            <a:r>
              <a:rPr lang="pl-PL" dirty="0"/>
              <a:t> = </a:t>
            </a:r>
            <a:r>
              <a:rPr lang="pl-PL" dirty="0" err="1"/>
              <a:t>fc.film_id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JOIN </a:t>
            </a:r>
            <a:r>
              <a:rPr lang="pl-PL" dirty="0" err="1"/>
              <a:t>category</a:t>
            </a:r>
            <a:r>
              <a:rPr lang="pl-PL" dirty="0"/>
              <a:t>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ON </a:t>
            </a:r>
            <a:r>
              <a:rPr lang="pl-PL" dirty="0" err="1"/>
              <a:t>c.category_id</a:t>
            </a:r>
            <a:r>
              <a:rPr lang="pl-PL" dirty="0"/>
              <a:t> = </a:t>
            </a:r>
            <a:r>
              <a:rPr lang="pl-PL" dirty="0" err="1"/>
              <a:t>fc.category_id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JOIN </a:t>
            </a:r>
            <a:r>
              <a:rPr lang="pl-PL" dirty="0" err="1"/>
              <a:t>customer</a:t>
            </a:r>
            <a:r>
              <a:rPr lang="pl-PL" dirty="0"/>
              <a:t> </a:t>
            </a:r>
            <a:r>
              <a:rPr lang="pl-PL" dirty="0" err="1"/>
              <a:t>cu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ON </a:t>
            </a:r>
            <a:r>
              <a:rPr lang="pl-PL" dirty="0" err="1"/>
              <a:t>cu.customer_id</a:t>
            </a:r>
            <a:r>
              <a:rPr lang="pl-PL" dirty="0"/>
              <a:t> = </a:t>
            </a:r>
            <a:r>
              <a:rPr lang="pl-PL" dirty="0" err="1"/>
              <a:t>r.customer_id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GROUP BY 1,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ORDER BY </a:t>
            </a:r>
            <a:r>
              <a:rPr lang="pl-PL" dirty="0" err="1"/>
              <a:t>customer_id</a:t>
            </a:r>
            <a:r>
              <a:rPr lang="pl-PL" dirty="0"/>
              <a:t>, sum </a:t>
            </a:r>
            <a:r>
              <a:rPr lang="pl-PL" dirty="0" err="1"/>
              <a:t>desc</a:t>
            </a:r>
            <a:r>
              <a:rPr lang="pl-P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SELECT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FROM </a:t>
            </a:r>
            <a:r>
              <a:rPr lang="pl-PL" dirty="0" err="1"/>
              <a:t>sum_of_category</a:t>
            </a:r>
            <a:r>
              <a:rPr lang="pl-PL" dirty="0"/>
              <a:t> </a:t>
            </a:r>
            <a:r>
              <a:rPr lang="pl-PL" dirty="0" err="1"/>
              <a:t>sc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WHERE </a:t>
            </a:r>
            <a:r>
              <a:rPr lang="pl-PL" dirty="0" err="1"/>
              <a:t>sc.check</a:t>
            </a:r>
            <a:r>
              <a:rPr lang="pl-PL" dirty="0"/>
              <a:t>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order by </a:t>
            </a:r>
            <a:r>
              <a:rPr lang="pl-PL" dirty="0" err="1"/>
              <a:t>sc.sum</a:t>
            </a:r>
            <a:r>
              <a:rPr lang="pl-PL" dirty="0"/>
              <a:t> </a:t>
            </a:r>
            <a:r>
              <a:rPr lang="pl-PL" dirty="0" err="1"/>
              <a:t>desc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LIMIT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          ) sub4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ON sub3.name = sub4.name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ORDER BY 5 DESC;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At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graph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we can see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the most popular film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categories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along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with the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quantity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rentals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. It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occures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games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the most popular. 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the most popular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titles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66834B52-A9CE-45A1-BD98-757C32C2F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230076"/>
              </p:ext>
            </p:extLst>
          </p:nvPr>
        </p:nvGraphicFramePr>
        <p:xfrm>
          <a:off x="367947" y="151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Here we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have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full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of ten most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active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users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along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ID and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quantity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rentals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favourite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60628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10 most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active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Give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full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ID and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quantity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rentals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depending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favourite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film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212D9AF-95DE-4D8D-B957-A87484948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21224"/>
              </p:ext>
            </p:extLst>
          </p:nvPr>
        </p:nvGraphicFramePr>
        <p:xfrm>
          <a:off x="1023100" y="1920335"/>
          <a:ext cx="3213100" cy="206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90">
                  <a:extLst>
                    <a:ext uri="{9D8B030D-6E8A-4147-A177-3AD203B41FA5}">
                      <a16:colId xmlns:a16="http://schemas.microsoft.com/office/drawing/2014/main" val="1507391190"/>
                    </a:ext>
                  </a:extLst>
                </a:gridCol>
                <a:gridCol w="798522">
                  <a:extLst>
                    <a:ext uri="{9D8B030D-6E8A-4147-A177-3AD203B41FA5}">
                      <a16:colId xmlns:a16="http://schemas.microsoft.com/office/drawing/2014/main" val="1678410046"/>
                    </a:ext>
                  </a:extLst>
                </a:gridCol>
                <a:gridCol w="684447">
                  <a:extLst>
                    <a:ext uri="{9D8B030D-6E8A-4147-A177-3AD203B41FA5}">
                      <a16:colId xmlns:a16="http://schemas.microsoft.com/office/drawing/2014/main" val="3956610705"/>
                    </a:ext>
                  </a:extLst>
                </a:gridCol>
                <a:gridCol w="674941">
                  <a:extLst>
                    <a:ext uri="{9D8B030D-6E8A-4147-A177-3AD203B41FA5}">
                      <a16:colId xmlns:a16="http://schemas.microsoft.com/office/drawing/2014/main" val="2638952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full_name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customer_id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category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rental_qty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Wesley Bull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469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Games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091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Karl Seal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Animation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326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Ana Bradley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181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Family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623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Alex Gresham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454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Sports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397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Pauline Henry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133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Drama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11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Eleanor Hunt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148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Sci-Fi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795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Arnold Havens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522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Games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079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Martha Gonzalez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Children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3555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Terri Vasquez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206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New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4129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Here we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see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10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users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spent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the most on one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well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as the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ammount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money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-508000"/>
            <a:ext cx="9144000" cy="1303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 10 users that spent the most on movies depending on category. Give their full name, customer ID, film category and amount of money.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37F3F13-01E7-40AD-A8FD-A7261684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24824"/>
              </p:ext>
            </p:extLst>
          </p:nvPr>
        </p:nvGraphicFramePr>
        <p:xfrm>
          <a:off x="858000" y="1902237"/>
          <a:ext cx="3543300" cy="2105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6701">
                  <a:extLst>
                    <a:ext uri="{9D8B030D-6E8A-4147-A177-3AD203B41FA5}">
                      <a16:colId xmlns:a16="http://schemas.microsoft.com/office/drawing/2014/main" val="3504016014"/>
                    </a:ext>
                  </a:extLst>
                </a:gridCol>
                <a:gridCol w="1207511">
                  <a:extLst>
                    <a:ext uri="{9D8B030D-6E8A-4147-A177-3AD203B41FA5}">
                      <a16:colId xmlns:a16="http://schemas.microsoft.com/office/drawing/2014/main" val="3787088429"/>
                    </a:ext>
                  </a:extLst>
                </a:gridCol>
                <a:gridCol w="722605">
                  <a:extLst>
                    <a:ext uri="{9D8B030D-6E8A-4147-A177-3AD203B41FA5}">
                      <a16:colId xmlns:a16="http://schemas.microsoft.com/office/drawing/2014/main" val="1413002568"/>
                    </a:ext>
                  </a:extLst>
                </a:gridCol>
                <a:gridCol w="370810">
                  <a:extLst>
                    <a:ext uri="{9D8B030D-6E8A-4147-A177-3AD203B41FA5}">
                      <a16:colId xmlns:a16="http://schemas.microsoft.com/office/drawing/2014/main" val="3330543229"/>
                    </a:ext>
                  </a:extLst>
                </a:gridCol>
                <a:gridCol w="405673">
                  <a:extLst>
                    <a:ext uri="{9D8B030D-6E8A-4147-A177-3AD203B41FA5}">
                      <a16:colId xmlns:a16="http://schemas.microsoft.com/office/drawing/2014/main" val="29470798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customer_id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full_name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category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sum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check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146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459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Tommy Collazo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Comedy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38.95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736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Ramon Choate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Sports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38.94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791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526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Karl Seal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Animation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38.92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962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550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Guy Brownlee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Family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36.94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116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Nathaniel Adam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Drama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34.95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175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522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Arnold Havens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Games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34.93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530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513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Duane Tubbs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Horror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33.95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952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Rosemary Schmidt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Foreign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33.95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36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Nancy Thomas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Drama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32.94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8151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472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Greg Robins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Music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32.94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0140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Here we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can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see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ID,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movie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total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income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generated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by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each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movie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amount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money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spent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movies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connected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each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user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previous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question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and the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percentage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total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icome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generated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by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each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latin typeface="Open Sans"/>
                <a:ea typeface="Open Sans"/>
                <a:cs typeface="Open Sans"/>
                <a:sym typeface="Open Sans"/>
              </a:rPr>
              <a:t>user</a:t>
            </a:r>
            <a:r>
              <a:rPr lang="pl-PL" dirty="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-462844"/>
            <a:ext cx="9144000" cy="125844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Estimate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percentage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income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depending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on film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category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generated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by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previous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r>
              <a:rPr lang="pl-PL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39B4365-5099-4CEF-B817-D29FA29E3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021"/>
              </p:ext>
            </p:extLst>
          </p:nvPr>
        </p:nvGraphicFramePr>
        <p:xfrm>
          <a:off x="180757" y="1246598"/>
          <a:ext cx="4897786" cy="341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80">
                  <a:extLst>
                    <a:ext uri="{9D8B030D-6E8A-4147-A177-3AD203B41FA5}">
                      <a16:colId xmlns:a16="http://schemas.microsoft.com/office/drawing/2014/main" val="2647177737"/>
                    </a:ext>
                  </a:extLst>
                </a:gridCol>
                <a:gridCol w="685182">
                  <a:extLst>
                    <a:ext uri="{9D8B030D-6E8A-4147-A177-3AD203B41FA5}">
                      <a16:colId xmlns:a16="http://schemas.microsoft.com/office/drawing/2014/main" val="3456271147"/>
                    </a:ext>
                  </a:extLst>
                </a:gridCol>
                <a:gridCol w="621740">
                  <a:extLst>
                    <a:ext uri="{9D8B030D-6E8A-4147-A177-3AD203B41FA5}">
                      <a16:colId xmlns:a16="http://schemas.microsoft.com/office/drawing/2014/main" val="1273429934"/>
                    </a:ext>
                  </a:extLst>
                </a:gridCol>
                <a:gridCol w="1256168">
                  <a:extLst>
                    <a:ext uri="{9D8B030D-6E8A-4147-A177-3AD203B41FA5}">
                      <a16:colId xmlns:a16="http://schemas.microsoft.com/office/drawing/2014/main" val="178404729"/>
                    </a:ext>
                  </a:extLst>
                </a:gridCol>
                <a:gridCol w="1535316">
                  <a:extLst>
                    <a:ext uri="{9D8B030D-6E8A-4147-A177-3AD203B41FA5}">
                      <a16:colId xmlns:a16="http://schemas.microsoft.com/office/drawing/2014/main" val="1238874605"/>
                    </a:ext>
                  </a:extLst>
                </a:gridCol>
              </a:tblGrid>
              <a:tr h="17886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customer_id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category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total_usd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total_cost_per_user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percent_of_income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184034384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513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Horror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1723.68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33.95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1.96962313190383365800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384610583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472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Music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1926.27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32.94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1.71004064850721861400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43725821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459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Comedy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2777.62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38.95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1.40227964948409069600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3859736459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526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Animation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3493.38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38.92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1.11410725429240449100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3894755919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504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Drama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5136.70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34.95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0.68039792084412171200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1588413546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204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Foreign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5247.24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33.95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0.64700680738826506900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207316484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12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Drama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5136.70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32.94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0.64126773998870870400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1289512508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494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Sports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6275.20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38.94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0.62053799082100968900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638198558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550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Family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5992.65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36.94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0.61642178335127197500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228156790"/>
                  </a:ext>
                </a:extLst>
              </a:tr>
              <a:tr h="323744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u="none" strike="noStrike">
                          <a:effectLst/>
                        </a:rPr>
                        <a:t>522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Games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8037.97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>
                          <a:effectLst/>
                        </a:rPr>
                        <a:t>34.93</a:t>
                      </a:r>
                      <a:endParaRPr lang="pl-P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00" u="none" strike="noStrike" dirty="0">
                          <a:effectLst/>
                        </a:rPr>
                        <a:t>0.43456245793403060700</a:t>
                      </a:r>
                      <a:endParaRPr lang="pl-P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3" marR="8943" marT="8943" marB="0" anchor="b"/>
                </a:tc>
                <a:extLst>
                  <a:ext uri="{0D108BD9-81ED-4DB2-BD59-A6C34878D82A}">
                    <a16:rowId xmlns:a16="http://schemas.microsoft.com/office/drawing/2014/main" val="37038572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1198</Words>
  <Application>Microsoft Office PowerPoint</Application>
  <PresentationFormat>Pokaz na ekranie (16:9)</PresentationFormat>
  <Paragraphs>275</Paragraphs>
  <Slides>4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Calibri</vt:lpstr>
      <vt:lpstr>Open Sans</vt:lpstr>
      <vt:lpstr>Arial</vt:lpstr>
      <vt:lpstr>Simple Light</vt:lpstr>
      <vt:lpstr>What are the most popular types of movies, what is their number of rentals, their titles and category?</vt:lpstr>
      <vt:lpstr>Find 10 most active users. Give their full name, customer ID and quantity of rentals depending on favourite film category.</vt:lpstr>
      <vt:lpstr>Find 10 users that spent the most on movies depending on category. Give their full name, customer ID, film category and amount of money.</vt:lpstr>
      <vt:lpstr>Estimate what percentage of total income, depending on film category, is generated by users from previous question.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Jacek Milo</cp:lastModifiedBy>
  <cp:revision>29</cp:revision>
  <dcterms:modified xsi:type="dcterms:W3CDTF">2020-01-18T17:27:44Z</dcterms:modified>
</cp:coreProperties>
</file>