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84"/>
  </p:normalViewPr>
  <p:slideViewPr>
    <p:cSldViewPr snapToGrid="0" snapToObjects="1" showGuides="1">
      <p:cViewPr varScale="1">
        <p:scale>
          <a:sx n="109" d="100"/>
          <a:sy n="109" d="100"/>
        </p:scale>
        <p:origin x="58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66300-9026-7543-9A0E-86EE60C7F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CE61BF-9F74-3643-95E4-052BFD581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FF6F6-2B1A-D448-954F-ECF3F0988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253D-8D52-CC46-84EF-32654F6F50C3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E1B4-351F-D04E-9B77-44D20F0FE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57D9E-3AF3-F548-95C7-4A0B078A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160CC-6BEE-2F42-AE31-01F82437C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44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34757-CDDE-6344-9782-07B05B694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74D48A-FF0C-554C-9CA3-AF9E5834C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92D0A-4629-8A47-9B71-3F381E71B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253D-8D52-CC46-84EF-32654F6F50C3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F42DB-CD67-F943-8A21-CA97B2315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EA0A6-F9D4-664B-9D4F-D95F92A57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160CC-6BEE-2F42-AE31-01F82437C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20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8F29F6-38C1-154B-B36B-84A5C37303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72064-BC78-0949-9517-46FB38CA7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3A14E-CBEC-1645-986A-7DC5E7F0F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253D-8D52-CC46-84EF-32654F6F50C3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1B3ED-4952-C843-900F-94E2F25DB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2D212-F560-E449-B0B0-52B5273D0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160CC-6BEE-2F42-AE31-01F82437C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86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74722-9F77-154D-AF4C-E1075012A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D63C0-FD40-5240-8D47-ABBDED0CA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4BA8F-F3A0-9A4C-818B-A62B1738E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253D-8D52-CC46-84EF-32654F6F50C3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A521F-7CED-984B-9C9B-AC4BDE6A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4BFC5-4A55-F54E-8842-8635361A7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160CC-6BEE-2F42-AE31-01F82437C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35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A909D-E357-7D40-9DA1-BC5F84074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2F84F-E9C0-104A-9DE6-70378CE5E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7696D-5593-5B49-A22A-6227E0A33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253D-8D52-CC46-84EF-32654F6F50C3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F6457-32C6-B946-BF67-AF6580055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D44A7-F526-9743-B069-D17756789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160CC-6BEE-2F42-AE31-01F82437C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58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4F3C9-4B2A-524D-9FEE-111327D2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31805-1619-FD41-BFE5-F68F2B5185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091BB-0261-714D-B85A-293F9676A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691D2-57E9-B846-BF2A-AE7652B66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253D-8D52-CC46-84EF-32654F6F50C3}" type="datetimeFigureOut">
              <a:rPr lang="en-US" smtClean="0"/>
              <a:t>3/11/24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CBCFA-5074-8448-B4AF-B26E5D250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57D97-8089-7D4B-924F-9464F797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160CC-6BEE-2F42-AE31-01F82437C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2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F0696-9C57-A841-BEDD-B9B8CE503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559E6-341D-3842-B8C1-A2A065BB2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FDA284-CE25-0A4E-AA2B-A3001A313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BE1229-D1CA-F14C-8FF2-752D181E88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BC6D0F-D543-074B-9C3C-A685C90CEA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6E07B9-70A6-F24D-9C51-C2A1831F3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253D-8D52-CC46-84EF-32654F6F50C3}" type="datetimeFigureOut">
              <a:rPr lang="en-US" smtClean="0"/>
              <a:t>3/11/24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8CE3A2-2CD8-AC43-B606-423610AF4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206DD0-AD4F-424E-A140-63E280042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160CC-6BEE-2F42-AE31-01F82437C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2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FA4AC-541D-864B-A9C9-10EAC72F7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0E3624-31B9-514C-AB98-3A979EA92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253D-8D52-CC46-84EF-32654F6F50C3}" type="datetimeFigureOut">
              <a:rPr lang="en-US" smtClean="0"/>
              <a:t>3/11/24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3AFA23-4910-B643-B71C-A2351D41F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2204F-3D7A-3646-BD95-CAA5AF1FB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160CC-6BEE-2F42-AE31-01F82437C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33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A427F-2DB0-3448-AEB4-9C1F58EA3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253D-8D52-CC46-84EF-32654F6F50C3}" type="datetimeFigureOut">
              <a:rPr lang="en-US" smtClean="0"/>
              <a:t>3/11/24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DC79C8-23DF-334F-B0C1-426C3300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0C674-68C8-3B42-A6C7-417C1ED3A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160CC-6BEE-2F42-AE31-01F82437C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40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D9B0D-6BC8-3648-B367-57F616CF0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2DF29-8576-A949-8C61-F70878C0D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6162C6-2C64-8C4A-84D4-32AA1988F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8FDDB-BA57-934C-B44D-BAE5DEBB4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253D-8D52-CC46-84EF-32654F6F50C3}" type="datetimeFigureOut">
              <a:rPr lang="en-US" smtClean="0"/>
              <a:t>3/11/24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E8394-ECA6-A14F-A0B5-84B715ACA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E7099-FFEA-F940-8C2B-E6711EAA6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160CC-6BEE-2F42-AE31-01F82437C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60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7AC66-2ABB-F642-B87E-878EC0400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645E67-73F2-A94F-AA7B-2D62EBE599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502978-F34E-5941-AC15-D7DEAEADC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35998-27BD-3D44-89B3-4B09B20AF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253D-8D52-CC46-84EF-32654F6F50C3}" type="datetimeFigureOut">
              <a:rPr lang="en-US" smtClean="0"/>
              <a:t>3/11/24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29752-6D1A-7349-BD73-F3E844DF0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336BB-2164-414C-9571-569AA5984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160CC-6BEE-2F42-AE31-01F82437C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84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3285D8-9C00-034D-905C-21E1517F9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0EA6B-375E-7D4D-B439-A40DD3D29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7C821-18DC-B542-8476-61958A6C4F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7253D-8D52-CC46-84EF-32654F6F50C3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F6B97-4FD1-FE4C-83E0-C24E70B26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F229F-AF40-C747-84A0-E2AC74992B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160CC-6BEE-2F42-AE31-01F82437C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06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9A17E1-D7D0-7F4E-B043-5E6AE116E3BA}"/>
              </a:ext>
            </a:extLst>
          </p:cNvPr>
          <p:cNvSpPr/>
          <p:nvPr/>
        </p:nvSpPr>
        <p:spPr>
          <a:xfrm>
            <a:off x="1336431" y="257908"/>
            <a:ext cx="2872154" cy="7854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4388F7-AEBD-8944-8B84-4AED06AEB5BE}"/>
              </a:ext>
            </a:extLst>
          </p:cNvPr>
          <p:cNvSpPr txBox="1"/>
          <p:nvPr/>
        </p:nvSpPr>
        <p:spPr>
          <a:xfrm>
            <a:off x="1559169" y="410308"/>
            <a:ext cx="246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E23AD4-1873-0E46-8E37-27BA43E26EDB}"/>
              </a:ext>
            </a:extLst>
          </p:cNvPr>
          <p:cNvSpPr/>
          <p:nvPr/>
        </p:nvSpPr>
        <p:spPr>
          <a:xfrm>
            <a:off x="1354015" y="1817077"/>
            <a:ext cx="2872154" cy="7854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F1B8AFD-E015-2544-A883-382497897DE4}"/>
              </a:ext>
            </a:extLst>
          </p:cNvPr>
          <p:cNvCxnSpPr/>
          <p:nvPr/>
        </p:nvCxnSpPr>
        <p:spPr>
          <a:xfrm>
            <a:off x="2772508" y="1195754"/>
            <a:ext cx="0" cy="51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B9BB9DD-5740-A848-944F-2ECC454A70D2}"/>
              </a:ext>
            </a:extLst>
          </p:cNvPr>
          <p:cNvSpPr txBox="1"/>
          <p:nvPr/>
        </p:nvSpPr>
        <p:spPr>
          <a:xfrm>
            <a:off x="1559169" y="1992923"/>
            <a:ext cx="255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Principal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1779FE-0573-F04E-9A33-5F1AC0C8250D}"/>
              </a:ext>
            </a:extLst>
          </p:cNvPr>
          <p:cNvSpPr/>
          <p:nvPr/>
        </p:nvSpPr>
        <p:spPr>
          <a:xfrm>
            <a:off x="1336431" y="3376246"/>
            <a:ext cx="2872154" cy="7854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B9BE8E-19B4-F44D-A6F3-94B7202055A3}"/>
              </a:ext>
            </a:extLst>
          </p:cNvPr>
          <p:cNvCxnSpPr/>
          <p:nvPr/>
        </p:nvCxnSpPr>
        <p:spPr>
          <a:xfrm>
            <a:off x="2766647" y="2731477"/>
            <a:ext cx="0" cy="51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80C266F-F97D-184E-BDED-1FC4F1A63B3D}"/>
              </a:ext>
            </a:extLst>
          </p:cNvPr>
          <p:cNvSpPr txBox="1"/>
          <p:nvPr/>
        </p:nvSpPr>
        <p:spPr>
          <a:xfrm>
            <a:off x="1465384" y="3584303"/>
            <a:ext cx="255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rate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C4D830-B74C-CD4F-B727-8526B5EA4FF1}"/>
              </a:ext>
            </a:extLst>
          </p:cNvPr>
          <p:cNvSpPr/>
          <p:nvPr/>
        </p:nvSpPr>
        <p:spPr>
          <a:xfrm>
            <a:off x="1307122" y="4853353"/>
            <a:ext cx="2872154" cy="7854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C309F02-2671-754A-B578-78FF326B0A9F}"/>
              </a:ext>
            </a:extLst>
          </p:cNvPr>
          <p:cNvCxnSpPr/>
          <p:nvPr/>
        </p:nvCxnSpPr>
        <p:spPr>
          <a:xfrm>
            <a:off x="2731477" y="4243754"/>
            <a:ext cx="0" cy="51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2C0C53D-1B17-BA44-A6B3-C99F85FF7A1E}"/>
              </a:ext>
            </a:extLst>
          </p:cNvPr>
          <p:cNvSpPr txBox="1"/>
          <p:nvPr/>
        </p:nvSpPr>
        <p:spPr>
          <a:xfrm>
            <a:off x="1465384" y="5081898"/>
            <a:ext cx="255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time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3E8377-DF26-9945-86EC-A6AA458DF0B8}"/>
              </a:ext>
            </a:extLst>
          </p:cNvPr>
          <p:cNvSpPr/>
          <p:nvPr/>
        </p:nvSpPr>
        <p:spPr>
          <a:xfrm>
            <a:off x="1242646" y="6072554"/>
            <a:ext cx="2872154" cy="7854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04CCDB-EEB4-C344-8B11-3EFA6ACC8343}"/>
              </a:ext>
            </a:extLst>
          </p:cNvPr>
          <p:cNvCxnSpPr/>
          <p:nvPr/>
        </p:nvCxnSpPr>
        <p:spPr>
          <a:xfrm>
            <a:off x="2731477" y="5767754"/>
            <a:ext cx="0" cy="199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B327381-7758-7243-8FA5-88E60C620E5F}"/>
              </a:ext>
            </a:extLst>
          </p:cNvPr>
          <p:cNvSpPr txBox="1"/>
          <p:nvPr/>
        </p:nvSpPr>
        <p:spPr>
          <a:xfrm>
            <a:off x="1523999" y="6129101"/>
            <a:ext cx="2555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SI = P(1+(r/100)T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D3393C-0209-354A-AC52-5C9233D4FA74}"/>
              </a:ext>
            </a:extLst>
          </p:cNvPr>
          <p:cNvSpPr/>
          <p:nvPr/>
        </p:nvSpPr>
        <p:spPr>
          <a:xfrm>
            <a:off x="5251939" y="6072554"/>
            <a:ext cx="2872154" cy="7854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A5F430-0FA1-0F46-91E1-38B47EC32F74}"/>
              </a:ext>
            </a:extLst>
          </p:cNvPr>
          <p:cNvCxnSpPr/>
          <p:nvPr/>
        </p:nvCxnSpPr>
        <p:spPr>
          <a:xfrm>
            <a:off x="4226169" y="6495419"/>
            <a:ext cx="8264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C4D329F-449F-3C40-8F71-2C7E7D1A4B71}"/>
              </a:ext>
            </a:extLst>
          </p:cNvPr>
          <p:cNvSpPr txBox="1"/>
          <p:nvPr/>
        </p:nvSpPr>
        <p:spPr>
          <a:xfrm>
            <a:off x="5410200" y="6310753"/>
            <a:ext cx="255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624012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E4A919-0585-7446-BE41-274C7A122584}"/>
              </a:ext>
            </a:extLst>
          </p:cNvPr>
          <p:cNvSpPr/>
          <p:nvPr/>
        </p:nvSpPr>
        <p:spPr>
          <a:xfrm>
            <a:off x="1031631" y="199292"/>
            <a:ext cx="2520461" cy="7971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8D8DD-AF5F-BF45-AC30-545CD08C498C}"/>
              </a:ext>
            </a:extLst>
          </p:cNvPr>
          <p:cNvSpPr/>
          <p:nvPr/>
        </p:nvSpPr>
        <p:spPr>
          <a:xfrm>
            <a:off x="1031630" y="1664677"/>
            <a:ext cx="2520461" cy="7971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01CF95-56A3-2B40-8B18-66BEC4934F0C}"/>
              </a:ext>
            </a:extLst>
          </p:cNvPr>
          <p:cNvSpPr/>
          <p:nvPr/>
        </p:nvSpPr>
        <p:spPr>
          <a:xfrm>
            <a:off x="8499238" y="5908432"/>
            <a:ext cx="2520461" cy="7971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ED7CB6-28F4-994A-9C4C-EB2E1A5E9EA7}"/>
              </a:ext>
            </a:extLst>
          </p:cNvPr>
          <p:cNvSpPr/>
          <p:nvPr/>
        </p:nvSpPr>
        <p:spPr>
          <a:xfrm>
            <a:off x="1031629" y="3130062"/>
            <a:ext cx="2520461" cy="7971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D14230-9083-4245-A5ED-6AA08D34720D}"/>
              </a:ext>
            </a:extLst>
          </p:cNvPr>
          <p:cNvSpPr/>
          <p:nvPr/>
        </p:nvSpPr>
        <p:spPr>
          <a:xfrm>
            <a:off x="1031629" y="4595447"/>
            <a:ext cx="2520461" cy="7971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0DB4A6-7CE1-DC4B-8022-2B46100397C7}"/>
              </a:ext>
            </a:extLst>
          </p:cNvPr>
          <p:cNvSpPr/>
          <p:nvPr/>
        </p:nvSpPr>
        <p:spPr>
          <a:xfrm>
            <a:off x="4402011" y="5908432"/>
            <a:ext cx="2520461" cy="7971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Calculate CI = P(1+R/n)^</a:t>
            </a:r>
            <a:r>
              <a:rPr lang="en-US" dirty="0" err="1"/>
              <a:t>nt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8C1A633-19C8-6944-978F-DA100582358C}"/>
              </a:ext>
            </a:extLst>
          </p:cNvPr>
          <p:cNvCxnSpPr/>
          <p:nvPr/>
        </p:nvCxnSpPr>
        <p:spPr>
          <a:xfrm>
            <a:off x="2268416" y="1090246"/>
            <a:ext cx="0" cy="51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88948D-06EE-7047-B676-91ACFFE34FD2}"/>
              </a:ext>
            </a:extLst>
          </p:cNvPr>
          <p:cNvCxnSpPr/>
          <p:nvPr/>
        </p:nvCxnSpPr>
        <p:spPr>
          <a:xfrm>
            <a:off x="2268416" y="2614247"/>
            <a:ext cx="0" cy="51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F7C1301-11BF-FB48-8490-B683882A6FCF}"/>
              </a:ext>
            </a:extLst>
          </p:cNvPr>
          <p:cNvCxnSpPr/>
          <p:nvPr/>
        </p:nvCxnSpPr>
        <p:spPr>
          <a:xfrm>
            <a:off x="2268416" y="4079632"/>
            <a:ext cx="0" cy="51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241BB0-7D9E-2944-8EA3-FE262D0AC9BB}"/>
              </a:ext>
            </a:extLst>
          </p:cNvPr>
          <p:cNvCxnSpPr/>
          <p:nvPr/>
        </p:nvCxnSpPr>
        <p:spPr>
          <a:xfrm>
            <a:off x="2274278" y="5392617"/>
            <a:ext cx="0" cy="51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8B743C3-544D-7040-ABF7-FC602563B941}"/>
              </a:ext>
            </a:extLst>
          </p:cNvPr>
          <p:cNvCxnSpPr/>
          <p:nvPr/>
        </p:nvCxnSpPr>
        <p:spPr>
          <a:xfrm>
            <a:off x="7514493" y="6283571"/>
            <a:ext cx="8264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C194BC0-8E71-C345-A102-C2E830CA4054}"/>
              </a:ext>
            </a:extLst>
          </p:cNvPr>
          <p:cNvSpPr txBox="1"/>
          <p:nvPr/>
        </p:nvSpPr>
        <p:spPr>
          <a:xfrm>
            <a:off x="937846" y="386863"/>
            <a:ext cx="246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A9D7EC-B2E3-6044-9197-64C313F4CA4A}"/>
              </a:ext>
            </a:extLst>
          </p:cNvPr>
          <p:cNvSpPr txBox="1"/>
          <p:nvPr/>
        </p:nvSpPr>
        <p:spPr>
          <a:xfrm>
            <a:off x="1060936" y="1875639"/>
            <a:ext cx="246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0DD6B3-6CCB-504D-8F32-48567162CD87}"/>
              </a:ext>
            </a:extLst>
          </p:cNvPr>
          <p:cNvSpPr txBox="1"/>
          <p:nvPr/>
        </p:nvSpPr>
        <p:spPr>
          <a:xfrm>
            <a:off x="1060936" y="3330390"/>
            <a:ext cx="246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950137-0E4D-4A41-B24A-1A15BE6E12C9}"/>
              </a:ext>
            </a:extLst>
          </p:cNvPr>
          <p:cNvSpPr txBox="1"/>
          <p:nvPr/>
        </p:nvSpPr>
        <p:spPr>
          <a:xfrm>
            <a:off x="1016974" y="4818130"/>
            <a:ext cx="246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779E02-1649-6146-B4E9-D9F6D9E40BB6}"/>
              </a:ext>
            </a:extLst>
          </p:cNvPr>
          <p:cNvSpPr txBox="1"/>
          <p:nvPr/>
        </p:nvSpPr>
        <p:spPr>
          <a:xfrm>
            <a:off x="8528545" y="6098905"/>
            <a:ext cx="246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9A2AB38-D2EA-F846-B611-8DBB22787E6F}"/>
              </a:ext>
            </a:extLst>
          </p:cNvPr>
          <p:cNvSpPr/>
          <p:nvPr/>
        </p:nvSpPr>
        <p:spPr>
          <a:xfrm>
            <a:off x="1008185" y="5908432"/>
            <a:ext cx="2520461" cy="7971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338BC8-4FB2-8E44-89E0-E8717D5552B8}"/>
              </a:ext>
            </a:extLst>
          </p:cNvPr>
          <p:cNvSpPr txBox="1"/>
          <p:nvPr/>
        </p:nvSpPr>
        <p:spPr>
          <a:xfrm>
            <a:off x="967158" y="6195537"/>
            <a:ext cx="246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A5BA4BA-8C07-8B4C-A68A-362A0F229F76}"/>
              </a:ext>
            </a:extLst>
          </p:cNvPr>
          <p:cNvCxnSpPr/>
          <p:nvPr/>
        </p:nvCxnSpPr>
        <p:spPr>
          <a:xfrm>
            <a:off x="3552090" y="6307019"/>
            <a:ext cx="8264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3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C3F175-D503-9F4C-A9D0-180CF7F49BCC}"/>
              </a:ext>
            </a:extLst>
          </p:cNvPr>
          <p:cNvSpPr/>
          <p:nvPr/>
        </p:nvSpPr>
        <p:spPr>
          <a:xfrm>
            <a:off x="633046" y="293077"/>
            <a:ext cx="2649416" cy="6330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C00F1-B366-4745-9D93-239563EFA48E}"/>
              </a:ext>
            </a:extLst>
          </p:cNvPr>
          <p:cNvSpPr txBox="1"/>
          <p:nvPr/>
        </p:nvSpPr>
        <p:spPr>
          <a:xfrm>
            <a:off x="1101969" y="515815"/>
            <a:ext cx="195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917A2B4-0832-4246-903E-0B93B4B4FDFA}"/>
              </a:ext>
            </a:extLst>
          </p:cNvPr>
          <p:cNvCxnSpPr/>
          <p:nvPr/>
        </p:nvCxnSpPr>
        <p:spPr>
          <a:xfrm>
            <a:off x="2039815" y="1078523"/>
            <a:ext cx="0" cy="586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0DBD6A9-AD99-464F-9E40-A9ACD5480DE3}"/>
              </a:ext>
            </a:extLst>
          </p:cNvPr>
          <p:cNvSpPr/>
          <p:nvPr/>
        </p:nvSpPr>
        <p:spPr>
          <a:xfrm>
            <a:off x="633046" y="1776101"/>
            <a:ext cx="2649416" cy="6330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93B084-7BBC-9F4B-AAF1-B37801BBAF2B}"/>
              </a:ext>
            </a:extLst>
          </p:cNvPr>
          <p:cNvSpPr txBox="1"/>
          <p:nvPr/>
        </p:nvSpPr>
        <p:spPr>
          <a:xfrm>
            <a:off x="844061" y="1817077"/>
            <a:ext cx="1957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values of (</a:t>
            </a:r>
            <a:r>
              <a:rPr lang="en-US" dirty="0" err="1"/>
              <a:t>P,R,T,n</a:t>
            </a:r>
            <a:r>
              <a:rPr lang="en-US" dirty="0"/>
              <a:t>) and PMT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9F3B00-53AE-9D48-9230-68A9D6600CBE}"/>
              </a:ext>
            </a:extLst>
          </p:cNvPr>
          <p:cNvSpPr/>
          <p:nvPr/>
        </p:nvSpPr>
        <p:spPr>
          <a:xfrm>
            <a:off x="633046" y="3112477"/>
            <a:ext cx="2649416" cy="6330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FFAC58D-510A-B741-9BA5-345BEBC12AE7}"/>
              </a:ext>
            </a:extLst>
          </p:cNvPr>
          <p:cNvCxnSpPr/>
          <p:nvPr/>
        </p:nvCxnSpPr>
        <p:spPr>
          <a:xfrm>
            <a:off x="3282462" y="2092624"/>
            <a:ext cx="8030307" cy="476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9A2694F-8CB0-9B4B-9E72-5933AE01105B}"/>
              </a:ext>
            </a:extLst>
          </p:cNvPr>
          <p:cNvSpPr txBox="1"/>
          <p:nvPr/>
        </p:nvSpPr>
        <p:spPr>
          <a:xfrm>
            <a:off x="844061" y="3112477"/>
            <a:ext cx="2309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SI = P(1+(r/100)T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157D45E-6EC5-BB45-910F-ADD8D2D3453E}"/>
              </a:ext>
            </a:extLst>
          </p:cNvPr>
          <p:cNvCxnSpPr/>
          <p:nvPr/>
        </p:nvCxnSpPr>
        <p:spPr>
          <a:xfrm>
            <a:off x="2028092" y="2526323"/>
            <a:ext cx="0" cy="586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F90FA0B-44FA-BB4B-BF71-F213A488FB00}"/>
              </a:ext>
            </a:extLst>
          </p:cNvPr>
          <p:cNvSpPr/>
          <p:nvPr/>
        </p:nvSpPr>
        <p:spPr>
          <a:xfrm>
            <a:off x="633046" y="4607169"/>
            <a:ext cx="2649416" cy="6330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97CF98-3A3C-EF4F-8BEF-D8FDE682AFD5}"/>
              </a:ext>
            </a:extLst>
          </p:cNvPr>
          <p:cNvCxnSpPr/>
          <p:nvPr/>
        </p:nvCxnSpPr>
        <p:spPr>
          <a:xfrm>
            <a:off x="1998784" y="3915507"/>
            <a:ext cx="0" cy="586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81EE3FB-F092-894B-9DF7-0C628ABAE9FB}"/>
              </a:ext>
            </a:extLst>
          </p:cNvPr>
          <p:cNvSpPr txBox="1"/>
          <p:nvPr/>
        </p:nvSpPr>
        <p:spPr>
          <a:xfrm>
            <a:off x="844061" y="4739026"/>
            <a:ext cx="195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ABF6844-B687-8140-B065-1246B2E01D01}"/>
              </a:ext>
            </a:extLst>
          </p:cNvPr>
          <p:cNvSpPr/>
          <p:nvPr/>
        </p:nvSpPr>
        <p:spPr>
          <a:xfrm>
            <a:off x="633046" y="5967046"/>
            <a:ext cx="2649416" cy="6330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6F762D8-7426-AC4A-9650-902685DB3AA3}"/>
              </a:ext>
            </a:extLst>
          </p:cNvPr>
          <p:cNvCxnSpPr/>
          <p:nvPr/>
        </p:nvCxnSpPr>
        <p:spPr>
          <a:xfrm>
            <a:off x="1957754" y="5380892"/>
            <a:ext cx="0" cy="586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40FFD93-42F3-5442-A9C0-E671B75236EF}"/>
              </a:ext>
            </a:extLst>
          </p:cNvPr>
          <p:cNvSpPr txBox="1"/>
          <p:nvPr/>
        </p:nvSpPr>
        <p:spPr>
          <a:xfrm>
            <a:off x="890953" y="6107723"/>
            <a:ext cx="195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CA4B236-3C79-BB48-8EB4-A7ADCDB275FF}"/>
              </a:ext>
            </a:extLst>
          </p:cNvPr>
          <p:cNvSpPr/>
          <p:nvPr/>
        </p:nvSpPr>
        <p:spPr>
          <a:xfrm>
            <a:off x="4501661" y="4639435"/>
            <a:ext cx="2649416" cy="6330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ADD8E8-D515-DF45-88DF-F3C3FB4A56E8}"/>
              </a:ext>
            </a:extLst>
          </p:cNvPr>
          <p:cNvSpPr/>
          <p:nvPr/>
        </p:nvSpPr>
        <p:spPr>
          <a:xfrm>
            <a:off x="4501661" y="3104075"/>
            <a:ext cx="2649416" cy="6330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Calculate CI = P(1+R/n)^</a:t>
            </a:r>
            <a:r>
              <a:rPr lang="en-US" dirty="0" err="1"/>
              <a:t>nt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286B0AF-29C5-9E40-8DFF-56B3DB83792F}"/>
              </a:ext>
            </a:extLst>
          </p:cNvPr>
          <p:cNvSpPr/>
          <p:nvPr/>
        </p:nvSpPr>
        <p:spPr>
          <a:xfrm>
            <a:off x="4501661" y="5967046"/>
            <a:ext cx="2649416" cy="6330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DFA6E73-1AFB-D74E-B922-C0A5503B7C61}"/>
              </a:ext>
            </a:extLst>
          </p:cNvPr>
          <p:cNvSpPr/>
          <p:nvPr/>
        </p:nvSpPr>
        <p:spPr>
          <a:xfrm>
            <a:off x="8663353" y="6107723"/>
            <a:ext cx="2649416" cy="6330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C1989BF-FA54-894D-B34C-7431416E9A56}"/>
              </a:ext>
            </a:extLst>
          </p:cNvPr>
          <p:cNvSpPr/>
          <p:nvPr/>
        </p:nvSpPr>
        <p:spPr>
          <a:xfrm>
            <a:off x="8663353" y="4731042"/>
            <a:ext cx="2649416" cy="6330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9FDB4A9-F889-8446-B130-799696246ABC}"/>
              </a:ext>
            </a:extLst>
          </p:cNvPr>
          <p:cNvSpPr/>
          <p:nvPr/>
        </p:nvSpPr>
        <p:spPr>
          <a:xfrm>
            <a:off x="8663352" y="2896435"/>
            <a:ext cx="2743201" cy="10857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60107BE-6864-F540-B775-C011754D0DE8}"/>
              </a:ext>
            </a:extLst>
          </p:cNvPr>
          <p:cNvCxnSpPr/>
          <p:nvPr/>
        </p:nvCxnSpPr>
        <p:spPr>
          <a:xfrm>
            <a:off x="5967046" y="2463408"/>
            <a:ext cx="0" cy="586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FFA9280-CBBB-5846-9FC4-C14810577B34}"/>
              </a:ext>
            </a:extLst>
          </p:cNvPr>
          <p:cNvCxnSpPr/>
          <p:nvPr/>
        </p:nvCxnSpPr>
        <p:spPr>
          <a:xfrm>
            <a:off x="5967046" y="3915507"/>
            <a:ext cx="0" cy="586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2DDF096-39DA-ED49-B150-B509AB17D8A6}"/>
              </a:ext>
            </a:extLst>
          </p:cNvPr>
          <p:cNvCxnSpPr/>
          <p:nvPr/>
        </p:nvCxnSpPr>
        <p:spPr>
          <a:xfrm>
            <a:off x="9988061" y="2409147"/>
            <a:ext cx="0" cy="586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A6C545A-C95B-6944-BC5C-D1EF1DB6658A}"/>
              </a:ext>
            </a:extLst>
          </p:cNvPr>
          <p:cNvCxnSpPr/>
          <p:nvPr/>
        </p:nvCxnSpPr>
        <p:spPr>
          <a:xfrm>
            <a:off x="5967046" y="5364088"/>
            <a:ext cx="0" cy="586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E460E1-8322-4947-B1BD-BDAF6F3F78D0}"/>
              </a:ext>
            </a:extLst>
          </p:cNvPr>
          <p:cNvCxnSpPr/>
          <p:nvPr/>
        </p:nvCxnSpPr>
        <p:spPr>
          <a:xfrm>
            <a:off x="10011507" y="4053281"/>
            <a:ext cx="0" cy="586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31586D3-A39C-294E-B2EA-A1DF974BCE55}"/>
              </a:ext>
            </a:extLst>
          </p:cNvPr>
          <p:cNvCxnSpPr/>
          <p:nvPr/>
        </p:nvCxnSpPr>
        <p:spPr>
          <a:xfrm>
            <a:off x="10034953" y="5521569"/>
            <a:ext cx="0" cy="586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2AFB8C2-3DE5-B448-8F06-9EA937C4921E}"/>
              </a:ext>
            </a:extLst>
          </p:cNvPr>
          <p:cNvSpPr txBox="1"/>
          <p:nvPr/>
        </p:nvSpPr>
        <p:spPr>
          <a:xfrm>
            <a:off x="4794738" y="4771292"/>
            <a:ext cx="195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8755AA3-63D2-7A4D-8F37-210FBB9444D4}"/>
              </a:ext>
            </a:extLst>
          </p:cNvPr>
          <p:cNvSpPr txBox="1"/>
          <p:nvPr/>
        </p:nvSpPr>
        <p:spPr>
          <a:xfrm>
            <a:off x="9009184" y="2835477"/>
            <a:ext cx="1957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Calculate AP = PMT x [(1+(R/n)^</a:t>
            </a:r>
            <a:r>
              <a:rPr lang="en-US" dirty="0" err="1"/>
              <a:t>nt</a:t>
            </a:r>
            <a:r>
              <a:rPr lang="en-US" dirty="0"/>
              <a:t> – 1]/(R/n)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9B4952B-B127-A64A-B610-6DA2B2404A40}"/>
              </a:ext>
            </a:extLst>
          </p:cNvPr>
          <p:cNvSpPr txBox="1"/>
          <p:nvPr/>
        </p:nvSpPr>
        <p:spPr>
          <a:xfrm>
            <a:off x="4870937" y="6112022"/>
            <a:ext cx="195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E25E03-D852-654A-9DA5-BA244349EA4B}"/>
              </a:ext>
            </a:extLst>
          </p:cNvPr>
          <p:cNvSpPr txBox="1"/>
          <p:nvPr/>
        </p:nvSpPr>
        <p:spPr>
          <a:xfrm>
            <a:off x="9009184" y="4923692"/>
            <a:ext cx="195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17D4159-0E5E-E540-B2B4-F238EE219D79}"/>
              </a:ext>
            </a:extLst>
          </p:cNvPr>
          <p:cNvSpPr txBox="1"/>
          <p:nvPr/>
        </p:nvSpPr>
        <p:spPr>
          <a:xfrm>
            <a:off x="9056076" y="6265204"/>
            <a:ext cx="195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335259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107</Words>
  <Application>Microsoft Macintosh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2024-03-11T16:56:01Z</dcterms:created>
  <dcterms:modified xsi:type="dcterms:W3CDTF">2024-03-11T17:28:13Z</dcterms:modified>
</cp:coreProperties>
</file>