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5"/>
  </p:notesMasterIdLst>
  <p:handoutMasterIdLst>
    <p:handoutMasterId r:id="rId16"/>
  </p:handoutMasterIdLst>
  <p:sldIdLst>
    <p:sldId id="256" r:id="rId5"/>
    <p:sldId id="280" r:id="rId6"/>
    <p:sldId id="279" r:id="rId7"/>
    <p:sldId id="284" r:id="rId8"/>
    <p:sldId id="283" r:id="rId9"/>
    <p:sldId id="285" r:id="rId10"/>
    <p:sldId id="259" r:id="rId11"/>
    <p:sldId id="281" r:id="rId12"/>
    <p:sldId id="28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32" autoAdjust="0"/>
  </p:normalViewPr>
  <p:slideViewPr>
    <p:cSldViewPr snapToGrid="0">
      <p:cViewPr varScale="1">
        <p:scale>
          <a:sx n="58" d="100"/>
          <a:sy n="58" d="100"/>
        </p:scale>
        <p:origin x="988" y="2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5/14/2023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analyzed started off with 30 features. In the data wrangling and data exploration process this number was reduced to just a few number of significant features. Data where ALF status was ‘NA’ was removed. Other features with missing data were filled by mean. </a:t>
            </a:r>
          </a:p>
        </p:txBody>
      </p:sp>
    </p:spTree>
    <p:extLst>
      <p:ext uri="{BB962C8B-B14F-4D97-AF65-F5344CB8AC3E}">
        <p14:creationId xmlns:p14="http://schemas.microsoft.com/office/powerpoint/2010/main" val="166456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86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endParaRPr lang="en-US" dirty="0"/>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endParaRPr lang="en-US" dirty="0"/>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endParaRPr lang="en-US" dirty="0"/>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endParaRPr lang="en-US" dirty="0"/>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sldNum="0" hdr="0" ft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sharinginhealth.ca/conditions_and_diseases/alcohol_use.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3.0/" TargetMode="External"/><Relationship Id="rId4" Type="http://schemas.openxmlformats.org/officeDocument/2006/relationships/hyperlink" Target="https://www.frontiersin.org/articles/10.3389/fimmu.2019.01328/ful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dirty="0"/>
              <a:t>Acute Liver Failure Data Features</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dirty="0"/>
              <a:t>Jacinda Garcia</a:t>
            </a:r>
          </a:p>
        </p:txBody>
      </p:sp>
      <p:pic>
        <p:nvPicPr>
          <p:cNvPr id="3" name="Picture 2">
            <a:extLst>
              <a:ext uri="{FF2B5EF4-FFF2-40B4-BE49-F238E27FC236}">
                <a16:creationId xmlns:a16="http://schemas.microsoft.com/office/drawing/2014/main" id="{3A596D40-51D1-CDD1-8AA6-8BDA146C80D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67182" y="4152853"/>
            <a:ext cx="4432624" cy="2541371"/>
          </a:xfrm>
          <a:prstGeom prst="rect">
            <a:avLst/>
          </a:prstGeom>
        </p:spPr>
      </p:pic>
      <p:sp>
        <p:nvSpPr>
          <p:cNvPr id="4" name="TextBox 3">
            <a:extLst>
              <a:ext uri="{FF2B5EF4-FFF2-40B4-BE49-F238E27FC236}">
                <a16:creationId xmlns:a16="http://schemas.microsoft.com/office/drawing/2014/main" id="{57759F7D-0AC6-4583-092F-A920505DB607}"/>
              </a:ext>
            </a:extLst>
          </p:cNvPr>
          <p:cNvSpPr txBox="1"/>
          <p:nvPr/>
        </p:nvSpPr>
        <p:spPr>
          <a:xfrm>
            <a:off x="8153400" y="6627168"/>
            <a:ext cx="3695700" cy="230832"/>
          </a:xfrm>
          <a:prstGeom prst="rect">
            <a:avLst/>
          </a:prstGeom>
          <a:noFill/>
        </p:spPr>
        <p:txBody>
          <a:bodyPr wrap="square" rtlCol="0">
            <a:spAutoFit/>
          </a:bodyPr>
          <a:lstStyle/>
          <a:p>
            <a:r>
              <a:rPr lang="en-US" sz="900" dirty="0">
                <a:hlinkClick r:id="rId3" tooltip="http://www.sharinginhealth.ca/conditions_and_diseases/alcohol_use.html"/>
              </a:rPr>
              <a:t>This Photo</a:t>
            </a:r>
            <a:r>
              <a:rPr lang="en-US" sz="900" dirty="0"/>
              <a:t> by Unknown Author is licensed under </a:t>
            </a:r>
            <a:r>
              <a:rPr lang="en-US" sz="900" dirty="0">
                <a:hlinkClick r:id="rId4" tooltip="https://creativecommons.org/licenses/by-nc-sa/3.0/"/>
              </a:rPr>
              <a:t>C</a:t>
            </a:r>
            <a:r>
              <a:rPr lang="en-US" sz="900" dirty="0">
                <a:hlinkClick r:id="rId4" tooltip="https://creativecommons.org/licenses/by-nc-sa/3.0/"/>
              </a:rPr>
              <a:t>C</a:t>
            </a:r>
            <a:r>
              <a:rPr lang="en-US" sz="900" dirty="0">
                <a:hlinkClick r:id="rId4" tooltip="https://creativecommons.org/licenses/by-nc-sa/3.0/"/>
              </a:rPr>
              <a:t> BY-SA-NC</a:t>
            </a:r>
            <a:endParaRPr lang="en-US" sz="9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7DEC-64D9-8BD1-6D18-1D385B3CE3E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BB37E0B-B8C6-A432-DCD5-EE6229920D0C}"/>
              </a:ext>
            </a:extLst>
          </p:cNvPr>
          <p:cNvSpPr>
            <a:spLocks noGrp="1"/>
          </p:cNvSpPr>
          <p:nvPr>
            <p:ph type="body" idx="1"/>
          </p:nvPr>
        </p:nvSpPr>
        <p:spPr>
          <a:xfrm>
            <a:off x="231354" y="2587751"/>
            <a:ext cx="11677880" cy="3952435"/>
          </a:xfrm>
        </p:spPr>
        <p:txBody>
          <a:bodyPr>
            <a:normAutofit/>
          </a:bodyPr>
          <a:lstStyle/>
          <a:p>
            <a:pPr marL="0" marR="0" indent="45720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Due to the nature of this dataset, no model was impressive in terms of predicting ALF through the Given features. KNN and Gradient Boosting had the highest precision for ALF, but this is likely due to the lack of ALF targets in those models. The Gaussian model had more ALF Targets, but only a precision of 0.28 for ALF. The Decision Tree and Random Forest models allowed for balancing of class weights and max depth specification. Even with the allowance of ALF targets in the range of the non-ALF quantity, these models failed to give a precise ALF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After reviewing these results, it is concluded that the dataset is not comprehensive enough to accurately predict risk factors of ALF. More positive ALF data is needed to improve model precision and performance. Future models and methods should focus on balancing within datasets and possibly adding features.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6429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500"/>
            <a:ext cx="4500737" cy="1015542"/>
          </a:xfrm>
        </p:spPr>
        <p:txBody>
          <a:bodyPr/>
          <a:lstStyle/>
          <a:p>
            <a:r>
              <a:rPr lang="en-US" dirty="0"/>
              <a:t>introduction</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220337" y="625972"/>
            <a:ext cx="12063470" cy="2467778"/>
          </a:xfrm>
        </p:spPr>
        <p:txBody>
          <a:bodyPr/>
          <a:lstStyle/>
          <a:p>
            <a:r>
              <a:rPr lang="en-US" dirty="0"/>
              <a:t>The aim of this model is to use this data set to find feature data most correlated with Acute Liver Failure(ALF). Modeling this will allow us not only to have a better understanding of risks related to ALF, but will also help predict a patients predisposition to ALF when key indicators are considered.</a:t>
            </a:r>
          </a:p>
        </p:txBody>
      </p:sp>
      <p:pic>
        <p:nvPicPr>
          <p:cNvPr id="18" name="Picture Placeholder 17">
            <a:extLst>
              <a:ext uri="{FF2B5EF4-FFF2-40B4-BE49-F238E27FC236}">
                <a16:creationId xmlns:a16="http://schemas.microsoft.com/office/drawing/2014/main" id="{BAB60735-54B0-4140-1B1C-A6A0381EBCE8}"/>
              </a:ext>
            </a:extLst>
          </p:cNvPr>
          <p:cNvPicPr>
            <a:picLocks noGrp="1" noChangeAspect="1"/>
          </p:cNvPicPr>
          <p:nvPr>
            <p:ph type="pic" sz="quarter" idx="15"/>
          </p:nvPr>
        </p:nvPicPr>
        <p:blipFill rotWithShape="1">
          <a:blip r:embed="rId3">
            <a:extLst>
              <a:ext uri="{837473B0-CC2E-450A-ABE3-18F120FF3D39}">
                <a1611:picAttrSrcUrl xmlns:a1611="http://schemas.microsoft.com/office/drawing/2016/11/main" r:id="rId4"/>
              </a:ext>
            </a:extLst>
          </a:blip>
          <a:stretch/>
        </p:blipFill>
        <p:spPr>
          <a:xfrm>
            <a:off x="0" y="3444205"/>
            <a:ext cx="12192000" cy="3413795"/>
          </a:xfrm>
        </p:spPr>
      </p:pic>
      <p:sp>
        <p:nvSpPr>
          <p:cNvPr id="20" name="TextBox 19">
            <a:extLst>
              <a:ext uri="{FF2B5EF4-FFF2-40B4-BE49-F238E27FC236}">
                <a16:creationId xmlns:a16="http://schemas.microsoft.com/office/drawing/2014/main" id="{8EB7014A-F081-F57B-816B-18621453245F}"/>
              </a:ext>
            </a:extLst>
          </p:cNvPr>
          <p:cNvSpPr txBox="1"/>
          <p:nvPr/>
        </p:nvSpPr>
        <p:spPr>
          <a:xfrm>
            <a:off x="6133566" y="6858000"/>
            <a:ext cx="3610561" cy="230832"/>
          </a:xfrm>
          <a:prstGeom prst="rect">
            <a:avLst/>
          </a:prstGeom>
          <a:noFill/>
        </p:spPr>
        <p:txBody>
          <a:bodyPr wrap="square" rtlCol="0">
            <a:spAutoFit/>
          </a:bodyPr>
          <a:lstStyle/>
          <a:p>
            <a:r>
              <a:rPr lang="en-US" sz="900">
                <a:hlinkClick r:id="rId4" tooltip="https://www.frontiersin.org/articles/10.3389/fimmu.2019.01328/full"/>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1926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6666367" y="-13389"/>
            <a:ext cx="6096000" cy="1273774"/>
          </a:xfrm>
        </p:spPr>
        <p:txBody>
          <a:bodyPr/>
          <a:lstStyle/>
          <a:p>
            <a:r>
              <a:rPr lang="en-US" dirty="0"/>
              <a:t>Dataset</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6666367" y="1264569"/>
            <a:ext cx="7259554" cy="5389619"/>
          </a:xfrm>
        </p:spPr>
        <p:txBody>
          <a:bodyPr numCol="4" spcCol="0" anchor="ctr">
            <a:normAutofit fontScale="32500" lnSpcReduction="20000"/>
          </a:bodyPr>
          <a:lstStyle/>
          <a:p>
            <a:pPr marL="342900" indent="-342900">
              <a:lnSpc>
                <a:spcPct val="110000"/>
              </a:lnSpc>
              <a:buFont typeface="Arial" panose="020B0604020202020204" pitchFamily="34" charset="0"/>
              <a:buChar char="•"/>
            </a:pPr>
            <a:r>
              <a:rPr lang="en-US" sz="5500" spc="0" dirty="0"/>
              <a:t>Age</a:t>
            </a:r>
          </a:p>
          <a:p>
            <a:pPr marL="457200" indent="-457200">
              <a:lnSpc>
                <a:spcPct val="110000"/>
              </a:lnSpc>
              <a:buFont typeface="Arial" panose="020B0604020202020204" pitchFamily="34" charset="0"/>
              <a:buChar char="•"/>
            </a:pPr>
            <a:r>
              <a:rPr lang="en-US" sz="5500" spc="0" dirty="0"/>
              <a:t>Gender</a:t>
            </a:r>
          </a:p>
          <a:p>
            <a:pPr marL="457200" indent="-457200">
              <a:lnSpc>
                <a:spcPct val="110000"/>
              </a:lnSpc>
              <a:buFont typeface="Arial" panose="020B0604020202020204" pitchFamily="34" charset="0"/>
              <a:buChar char="•"/>
            </a:pPr>
            <a:r>
              <a:rPr lang="en-US" sz="5500" spc="0" dirty="0"/>
              <a:t>Region</a:t>
            </a:r>
          </a:p>
          <a:p>
            <a:pPr marL="457200" indent="-457200">
              <a:lnSpc>
                <a:spcPct val="110000"/>
              </a:lnSpc>
              <a:buFont typeface="Arial" panose="020B0604020202020204" pitchFamily="34" charset="0"/>
              <a:buChar char="•"/>
            </a:pPr>
            <a:r>
              <a:rPr lang="en-US" sz="5500" spc="0" dirty="0"/>
              <a:t>Weight</a:t>
            </a:r>
          </a:p>
          <a:p>
            <a:pPr marL="457200" indent="-457200">
              <a:lnSpc>
                <a:spcPct val="110000"/>
              </a:lnSpc>
              <a:buFont typeface="Arial" panose="020B0604020202020204" pitchFamily="34" charset="0"/>
              <a:buChar char="•"/>
            </a:pPr>
            <a:r>
              <a:rPr lang="en-US" sz="5500" spc="0" dirty="0"/>
              <a:t>Height</a:t>
            </a:r>
          </a:p>
          <a:p>
            <a:pPr marL="457200" indent="-457200">
              <a:lnSpc>
                <a:spcPct val="110000"/>
              </a:lnSpc>
              <a:buFont typeface="Arial" panose="020B0604020202020204" pitchFamily="34" charset="0"/>
              <a:buChar char="•"/>
            </a:pPr>
            <a:r>
              <a:rPr lang="en-US" sz="5500" spc="0" dirty="0"/>
              <a:t>Body Mass Index</a:t>
            </a:r>
          </a:p>
          <a:p>
            <a:pPr marL="457200" indent="-457200">
              <a:lnSpc>
                <a:spcPct val="110000"/>
              </a:lnSpc>
              <a:buFont typeface="Arial" panose="020B0604020202020204" pitchFamily="34" charset="0"/>
              <a:buChar char="•"/>
            </a:pPr>
            <a:r>
              <a:rPr lang="en-US" sz="5500" spc="0" dirty="0"/>
              <a:t>Obesity</a:t>
            </a:r>
          </a:p>
          <a:p>
            <a:pPr marL="457200" indent="-457200">
              <a:lnSpc>
                <a:spcPct val="110000"/>
              </a:lnSpc>
              <a:buFont typeface="Arial" panose="020B0604020202020204" pitchFamily="34" charset="0"/>
              <a:buChar char="•"/>
            </a:pPr>
            <a:r>
              <a:rPr lang="en-US" sz="5500" spc="0" dirty="0"/>
              <a:t>Waist</a:t>
            </a:r>
          </a:p>
          <a:p>
            <a:pPr marL="457200" indent="-457200">
              <a:lnSpc>
                <a:spcPct val="110000"/>
              </a:lnSpc>
              <a:buFont typeface="Arial" panose="020B0604020202020204" pitchFamily="34" charset="0"/>
              <a:buChar char="•"/>
            </a:pPr>
            <a:r>
              <a:rPr lang="en-US" sz="5500" spc="0" dirty="0"/>
              <a:t>Max BP</a:t>
            </a:r>
          </a:p>
          <a:p>
            <a:pPr marL="457200" indent="-457200">
              <a:lnSpc>
                <a:spcPct val="110000"/>
              </a:lnSpc>
              <a:buFont typeface="Arial" panose="020B0604020202020204" pitchFamily="34" charset="0"/>
              <a:buChar char="•"/>
            </a:pPr>
            <a:r>
              <a:rPr lang="en-US" sz="5500" spc="0" dirty="0"/>
              <a:t>Min BP</a:t>
            </a:r>
          </a:p>
          <a:p>
            <a:pPr marL="457200" indent="-457200">
              <a:lnSpc>
                <a:spcPct val="110000"/>
              </a:lnSpc>
              <a:buFont typeface="Arial" panose="020B0604020202020204" pitchFamily="34" charset="0"/>
              <a:buChar char="•"/>
            </a:pPr>
            <a:r>
              <a:rPr lang="en-US" sz="5500" spc="0" dirty="0"/>
              <a:t>Good Cholesterol</a:t>
            </a:r>
          </a:p>
          <a:p>
            <a:pPr marL="457200" indent="-457200">
              <a:lnSpc>
                <a:spcPct val="110000"/>
              </a:lnSpc>
              <a:buFont typeface="Arial" panose="020B0604020202020204" pitchFamily="34" charset="0"/>
              <a:buChar char="•"/>
            </a:pPr>
            <a:r>
              <a:rPr lang="en-US" sz="5500" spc="0" dirty="0"/>
              <a:t>Bad Cholesterol</a:t>
            </a:r>
          </a:p>
          <a:p>
            <a:pPr marL="457200" indent="-457200">
              <a:lnSpc>
                <a:spcPct val="110000"/>
              </a:lnSpc>
              <a:buFont typeface="Arial" panose="020B0604020202020204" pitchFamily="34" charset="0"/>
              <a:buChar char="•"/>
            </a:pPr>
            <a:r>
              <a:rPr lang="en-US" sz="5500" spc="0" dirty="0"/>
              <a:t>Total Cholesterol</a:t>
            </a:r>
          </a:p>
          <a:p>
            <a:pPr marL="457200" indent="-457200">
              <a:lnSpc>
                <a:spcPct val="110000"/>
              </a:lnSpc>
              <a:buFont typeface="Arial" panose="020B0604020202020204" pitchFamily="34" charset="0"/>
              <a:buChar char="•"/>
            </a:pPr>
            <a:r>
              <a:rPr lang="en-US" sz="5500" spc="0" dirty="0"/>
              <a:t>Dyslipidemia</a:t>
            </a:r>
          </a:p>
          <a:p>
            <a:pPr marL="457200" indent="-457200">
              <a:lnSpc>
                <a:spcPct val="110000"/>
              </a:lnSpc>
              <a:buFont typeface="Arial" panose="020B0604020202020204" pitchFamily="34" charset="0"/>
              <a:buChar char="•"/>
            </a:pPr>
            <a:r>
              <a:rPr lang="en-US" sz="5500" spc="0" dirty="0"/>
              <a:t>PVD</a:t>
            </a:r>
          </a:p>
          <a:p>
            <a:pPr marL="457200" indent="-457200">
              <a:lnSpc>
                <a:spcPct val="110000"/>
              </a:lnSpc>
              <a:buFont typeface="Arial" panose="020B0604020202020204" pitchFamily="34" charset="0"/>
              <a:buChar char="•"/>
            </a:pPr>
            <a:r>
              <a:rPr lang="en-US" sz="5500" spc="0" dirty="0"/>
              <a:t>Physical Activity</a:t>
            </a:r>
          </a:p>
          <a:p>
            <a:pPr marL="457200" indent="-457200">
              <a:lnSpc>
                <a:spcPct val="110000"/>
              </a:lnSpc>
              <a:buFont typeface="Arial" panose="020B0604020202020204" pitchFamily="34" charset="0"/>
              <a:buChar char="•"/>
            </a:pPr>
            <a:r>
              <a:rPr lang="en-US" sz="5500" spc="0" dirty="0"/>
              <a:t>Education</a:t>
            </a:r>
          </a:p>
          <a:p>
            <a:pPr marL="457200" indent="-457200">
              <a:lnSpc>
                <a:spcPct val="110000"/>
              </a:lnSpc>
              <a:buFont typeface="Arial" panose="020B0604020202020204" pitchFamily="34" charset="0"/>
              <a:buChar char="•"/>
            </a:pPr>
            <a:r>
              <a:rPr lang="en-US" sz="5500" spc="0" dirty="0"/>
              <a:t>Unmarried</a:t>
            </a:r>
          </a:p>
          <a:p>
            <a:pPr marL="457200" indent="-457200">
              <a:lnSpc>
                <a:spcPct val="110000"/>
              </a:lnSpc>
              <a:buFont typeface="Arial" panose="020B0604020202020204" pitchFamily="34" charset="0"/>
              <a:buChar char="•"/>
            </a:pPr>
            <a:r>
              <a:rPr lang="en-US" sz="5500" spc="0" dirty="0"/>
              <a:t>Income</a:t>
            </a:r>
          </a:p>
          <a:p>
            <a:pPr marL="457200" indent="-457200">
              <a:lnSpc>
                <a:spcPct val="110000"/>
              </a:lnSpc>
              <a:buFont typeface="Arial" panose="020B0604020202020204" pitchFamily="34" charset="0"/>
              <a:buChar char="•"/>
            </a:pPr>
            <a:r>
              <a:rPr lang="en-US" sz="5500" spc="0" dirty="0"/>
              <a:t>Source of Care</a:t>
            </a:r>
          </a:p>
          <a:p>
            <a:pPr marL="457200" indent="-457200">
              <a:lnSpc>
                <a:spcPct val="110000"/>
              </a:lnSpc>
              <a:buFont typeface="Arial" panose="020B0604020202020204" pitchFamily="34" charset="0"/>
              <a:buChar char="•"/>
            </a:pPr>
            <a:r>
              <a:rPr lang="en-US" sz="5500" spc="0" dirty="0"/>
              <a:t>Poor Vision</a:t>
            </a:r>
          </a:p>
          <a:p>
            <a:pPr marL="457200" indent="-457200">
              <a:lnSpc>
                <a:spcPct val="110000"/>
              </a:lnSpc>
              <a:buFont typeface="Arial" panose="020B0604020202020204" pitchFamily="34" charset="0"/>
              <a:buChar char="•"/>
            </a:pPr>
            <a:r>
              <a:rPr lang="en-US" sz="5500" spc="0" dirty="0"/>
              <a:t>Alcohol Consumption</a:t>
            </a:r>
          </a:p>
          <a:p>
            <a:pPr marL="457200" indent="-457200">
              <a:lnSpc>
                <a:spcPct val="110000"/>
              </a:lnSpc>
              <a:buFont typeface="Arial" panose="020B0604020202020204" pitchFamily="34" charset="0"/>
              <a:buChar char="•"/>
            </a:pPr>
            <a:r>
              <a:rPr lang="en-US" sz="5500" spc="0" dirty="0"/>
              <a:t>Hypertension</a:t>
            </a:r>
          </a:p>
          <a:p>
            <a:pPr marL="457200" indent="-457200">
              <a:lnSpc>
                <a:spcPct val="110000"/>
              </a:lnSpc>
              <a:buFont typeface="Arial" panose="020B0604020202020204" pitchFamily="34" charset="0"/>
              <a:buChar char="•"/>
            </a:pPr>
            <a:r>
              <a:rPr lang="en-US" sz="5500" spc="0" dirty="0"/>
              <a:t>Family Hypertension</a:t>
            </a:r>
          </a:p>
          <a:p>
            <a:pPr marL="457200" indent="-457200">
              <a:lnSpc>
                <a:spcPct val="110000"/>
              </a:lnSpc>
              <a:buFont typeface="Arial" panose="020B0604020202020204" pitchFamily="34" charset="0"/>
              <a:buChar char="•"/>
            </a:pPr>
            <a:r>
              <a:rPr lang="en-US" sz="5500" spc="0" dirty="0"/>
              <a:t>Diabetes</a:t>
            </a:r>
          </a:p>
          <a:p>
            <a:pPr marL="457200" indent="-457200">
              <a:lnSpc>
                <a:spcPct val="110000"/>
              </a:lnSpc>
              <a:buFont typeface="Arial" panose="020B0604020202020204" pitchFamily="34" charset="0"/>
              <a:buChar char="•"/>
            </a:pPr>
            <a:r>
              <a:rPr lang="en-US" sz="5500" spc="0" dirty="0"/>
              <a:t>Family Diabetes</a:t>
            </a:r>
          </a:p>
          <a:p>
            <a:pPr marL="457200" indent="-457200">
              <a:lnSpc>
                <a:spcPct val="110000"/>
              </a:lnSpc>
              <a:buFont typeface="Arial" panose="020B0604020202020204" pitchFamily="34" charset="0"/>
              <a:buChar char="•"/>
            </a:pPr>
            <a:r>
              <a:rPr lang="en-US" sz="5500" spc="0" dirty="0"/>
              <a:t>Hepatitis</a:t>
            </a:r>
          </a:p>
          <a:p>
            <a:pPr marL="457200" indent="-457200">
              <a:lnSpc>
                <a:spcPct val="110000"/>
              </a:lnSpc>
              <a:buFont typeface="Arial" panose="020B0604020202020204" pitchFamily="34" charset="0"/>
              <a:buChar char="•"/>
            </a:pPr>
            <a:r>
              <a:rPr lang="en-US" sz="5500" spc="0" dirty="0"/>
              <a:t>Family Hepatitis</a:t>
            </a:r>
          </a:p>
          <a:p>
            <a:pPr marL="457200" indent="-457200">
              <a:lnSpc>
                <a:spcPct val="110000"/>
              </a:lnSpc>
              <a:buFont typeface="Arial" panose="020B0604020202020204" pitchFamily="34" charset="0"/>
              <a:buChar char="•"/>
            </a:pPr>
            <a:r>
              <a:rPr lang="en-US" sz="5500" spc="0" dirty="0"/>
              <a:t>Chronic Fatigue</a:t>
            </a:r>
          </a:p>
          <a:p>
            <a:pPr marL="457200" indent="-457200">
              <a:lnSpc>
                <a:spcPct val="110000"/>
              </a:lnSpc>
              <a:buFont typeface="Arial" panose="020B0604020202020204" pitchFamily="34" charset="0"/>
              <a:buChar char="•"/>
            </a:pPr>
            <a:r>
              <a:rPr lang="en-US" sz="5500" spc="0" dirty="0"/>
              <a:t>ALF</a:t>
            </a:r>
          </a:p>
          <a:p>
            <a:pPr marL="457200" indent="-457200">
              <a:lnSpc>
                <a:spcPct val="110000"/>
              </a:lnSpc>
              <a:buFont typeface="Arial" panose="020B0604020202020204" pitchFamily="34" charset="0"/>
              <a:buChar char="•"/>
            </a:pPr>
            <a:endParaRPr lang="en-US" sz="5500" spc="0" dirty="0"/>
          </a:p>
          <a:p>
            <a:pPr marL="457200" indent="-457200">
              <a:lnSpc>
                <a:spcPct val="110000"/>
              </a:lnSpc>
              <a:buFont typeface="Arial" panose="020B0604020202020204" pitchFamily="34" charset="0"/>
              <a:buChar char="•"/>
            </a:pPr>
            <a:endParaRPr lang="en-US" sz="5500" spc="0" dirty="0"/>
          </a:p>
          <a:p>
            <a:pPr marL="457200" indent="-457200">
              <a:buFont typeface="Arial" panose="020B0604020202020204" pitchFamily="34" charset="0"/>
              <a:buChar char="•"/>
            </a:pPr>
            <a:endParaRPr lang="en-US" sz="5500" dirty="0"/>
          </a:p>
          <a:p>
            <a:pPr marL="457200" indent="-457200">
              <a:buFont typeface="Arial" panose="020B0604020202020204" pitchFamily="34" charset="0"/>
              <a:buChar char="•"/>
            </a:pPr>
            <a:endParaRPr lang="en-US" sz="5500" dirty="0"/>
          </a:p>
          <a:p>
            <a:pPr marL="457200" indent="-457200">
              <a:buFont typeface="Arial" panose="020B0604020202020204" pitchFamily="34" charset="0"/>
              <a:buChar char="•"/>
            </a:pPr>
            <a:endParaRPr lang="en-US" sz="5500" dirty="0"/>
          </a:p>
          <a:p>
            <a:pPr marL="457200" indent="-457200">
              <a:buFont typeface="Arial" panose="020B0604020202020204" pitchFamily="34" charset="0"/>
              <a:buChar char="•"/>
            </a:pPr>
            <a:endParaRPr lang="en-US" dirty="0"/>
          </a:p>
          <a:p>
            <a:endParaRPr lang="en-US" dirty="0"/>
          </a:p>
        </p:txBody>
      </p:sp>
      <p:pic>
        <p:nvPicPr>
          <p:cNvPr id="24" name="Picture Placeholder 23">
            <a:extLst>
              <a:ext uri="{FF2B5EF4-FFF2-40B4-BE49-F238E27FC236}">
                <a16:creationId xmlns:a16="http://schemas.microsoft.com/office/drawing/2014/main" id="{F5D4BA57-BF97-94B0-74E0-5D2EEE8F2337}"/>
              </a:ext>
            </a:extLst>
          </p:cNvPr>
          <p:cNvPicPr preferRelativeResize="0">
            <a:picLocks noGrp="1"/>
          </p:cNvPicPr>
          <p:nvPr>
            <p:ph type="pic" sz="quarter" idx="13"/>
          </p:nvPr>
        </p:nvPicPr>
        <p:blipFill>
          <a:blip r:embed="rId3"/>
          <a:stretch>
            <a:fillRect/>
          </a:stretch>
        </p:blipFill>
        <p:spPr>
          <a:xfrm>
            <a:off x="-1" y="1"/>
            <a:ext cx="6666367" cy="6858000"/>
          </a:xfrm>
        </p:spPr>
      </p:pic>
    </p:spTree>
    <p:extLst>
      <p:ext uri="{BB962C8B-B14F-4D97-AF65-F5344CB8AC3E}">
        <p14:creationId xmlns:p14="http://schemas.microsoft.com/office/powerpoint/2010/main" val="259378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DDD208B-9ADF-E230-3495-FDC0ED000DAD}"/>
              </a:ext>
            </a:extLst>
          </p:cNvPr>
          <p:cNvPicPr>
            <a:picLocks noGrp="1" noChangeAspect="1"/>
          </p:cNvPicPr>
          <p:nvPr>
            <p:ph type="pic" sz="quarter" idx="13"/>
          </p:nvPr>
        </p:nvPicPr>
        <p:blipFill>
          <a:blip r:embed="rId2"/>
          <a:stretch>
            <a:fillRect/>
          </a:stretch>
        </p:blipFill>
        <p:spPr>
          <a:xfrm>
            <a:off x="-1" y="0"/>
            <a:ext cx="8196549" cy="6857999"/>
          </a:xfrm>
        </p:spPr>
      </p:pic>
      <p:sp>
        <p:nvSpPr>
          <p:cNvPr id="7" name="TextBox 6">
            <a:extLst>
              <a:ext uri="{FF2B5EF4-FFF2-40B4-BE49-F238E27FC236}">
                <a16:creationId xmlns:a16="http://schemas.microsoft.com/office/drawing/2014/main" id="{A02C4932-5B28-994C-9631-0E2369FD9567}"/>
              </a:ext>
            </a:extLst>
          </p:cNvPr>
          <p:cNvSpPr txBox="1"/>
          <p:nvPr/>
        </p:nvSpPr>
        <p:spPr>
          <a:xfrm>
            <a:off x="8615190" y="484742"/>
            <a:ext cx="3426246" cy="1569660"/>
          </a:xfrm>
          <a:prstGeom prst="rect">
            <a:avLst/>
          </a:prstGeom>
          <a:noFill/>
        </p:spPr>
        <p:txBody>
          <a:bodyPr wrap="square" rtlCol="0">
            <a:spAutoFit/>
          </a:bodyPr>
          <a:lstStyle/>
          <a:p>
            <a:r>
              <a:rPr lang="en-US" sz="3200" dirty="0">
                <a:solidFill>
                  <a:schemeClr val="bg1"/>
                </a:solidFill>
              </a:rPr>
              <a:t>Heat map of features with less than .8 correlation</a:t>
            </a:r>
          </a:p>
        </p:txBody>
      </p:sp>
    </p:spTree>
    <p:extLst>
      <p:ext uri="{BB962C8B-B14F-4D97-AF65-F5344CB8AC3E}">
        <p14:creationId xmlns:p14="http://schemas.microsoft.com/office/powerpoint/2010/main" val="309014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D93BA0-E114-F8C1-0EE1-5FD05814A5CB}"/>
              </a:ext>
            </a:extLst>
          </p:cNvPr>
          <p:cNvSpPr>
            <a:spLocks noGrp="1"/>
          </p:cNvSpPr>
          <p:nvPr>
            <p:ph type="title"/>
          </p:nvPr>
        </p:nvSpPr>
        <p:spPr/>
        <p:txBody>
          <a:bodyPr/>
          <a:lstStyle/>
          <a:p>
            <a:pPr algn="ctr"/>
            <a:r>
              <a:rPr lang="en-US" dirty="0"/>
              <a:t>Data Exploration</a:t>
            </a:r>
          </a:p>
        </p:txBody>
      </p:sp>
      <p:sp>
        <p:nvSpPr>
          <p:cNvPr id="6" name="Text Placeholder 5">
            <a:extLst>
              <a:ext uri="{FF2B5EF4-FFF2-40B4-BE49-F238E27FC236}">
                <a16:creationId xmlns:a16="http://schemas.microsoft.com/office/drawing/2014/main" id="{9B9F04B2-D116-CD22-E542-01CFA9494195}"/>
              </a:ext>
            </a:extLst>
          </p:cNvPr>
          <p:cNvSpPr>
            <a:spLocks noGrp="1"/>
          </p:cNvSpPr>
          <p:nvPr>
            <p:ph type="body" idx="1"/>
          </p:nvPr>
        </p:nvSpPr>
        <p:spPr/>
        <p:txBody>
          <a:bodyPr/>
          <a:lstStyle/>
          <a:p>
            <a:r>
              <a:rPr lang="en-US" dirty="0"/>
              <a:t>Bar chart of categorical feature by </a:t>
            </a:r>
            <a:r>
              <a:rPr lang="en-US" dirty="0" err="1"/>
              <a:t>alf</a:t>
            </a:r>
            <a:r>
              <a:rPr lang="en-US" dirty="0"/>
              <a:t> status</a:t>
            </a:r>
          </a:p>
        </p:txBody>
      </p:sp>
      <p:pic>
        <p:nvPicPr>
          <p:cNvPr id="11" name="Content Placeholder 10">
            <a:extLst>
              <a:ext uri="{FF2B5EF4-FFF2-40B4-BE49-F238E27FC236}">
                <a16:creationId xmlns:a16="http://schemas.microsoft.com/office/drawing/2014/main" id="{61AD9F96-C9B9-FF7F-3F01-61BF64CEECED}"/>
              </a:ext>
            </a:extLst>
          </p:cNvPr>
          <p:cNvPicPr>
            <a:picLocks noGrp="1" noChangeAspect="1"/>
          </p:cNvPicPr>
          <p:nvPr>
            <p:ph sz="half" idx="2"/>
          </p:nvPr>
        </p:nvPicPr>
        <p:blipFill>
          <a:blip r:embed="rId2"/>
          <a:stretch>
            <a:fillRect/>
          </a:stretch>
        </p:blipFill>
        <p:spPr>
          <a:xfrm>
            <a:off x="960120" y="3594100"/>
            <a:ext cx="4818888" cy="3187793"/>
          </a:xfrm>
        </p:spPr>
      </p:pic>
      <p:sp>
        <p:nvSpPr>
          <p:cNvPr id="8" name="Text Placeholder 7">
            <a:extLst>
              <a:ext uri="{FF2B5EF4-FFF2-40B4-BE49-F238E27FC236}">
                <a16:creationId xmlns:a16="http://schemas.microsoft.com/office/drawing/2014/main" id="{F6F6EFDB-A8AC-BD10-EE64-816BFFF3C8C2}"/>
              </a:ext>
            </a:extLst>
          </p:cNvPr>
          <p:cNvSpPr>
            <a:spLocks noGrp="1"/>
          </p:cNvSpPr>
          <p:nvPr>
            <p:ph type="body" sz="quarter" idx="3"/>
          </p:nvPr>
        </p:nvSpPr>
        <p:spPr/>
        <p:txBody>
          <a:bodyPr/>
          <a:lstStyle/>
          <a:p>
            <a:r>
              <a:rPr lang="en-US" dirty="0"/>
              <a:t>Boxplot of continuous feature by </a:t>
            </a:r>
            <a:r>
              <a:rPr lang="en-US" dirty="0" err="1"/>
              <a:t>alf</a:t>
            </a:r>
            <a:r>
              <a:rPr lang="en-US" dirty="0"/>
              <a:t> status</a:t>
            </a:r>
          </a:p>
        </p:txBody>
      </p:sp>
      <p:pic>
        <p:nvPicPr>
          <p:cNvPr id="13" name="Content Placeholder 12">
            <a:extLst>
              <a:ext uri="{FF2B5EF4-FFF2-40B4-BE49-F238E27FC236}">
                <a16:creationId xmlns:a16="http://schemas.microsoft.com/office/drawing/2014/main" id="{635FFD17-D042-07BE-B97D-066B6BACC565}"/>
              </a:ext>
            </a:extLst>
          </p:cNvPr>
          <p:cNvPicPr>
            <a:picLocks noGrp="1" noChangeAspect="1"/>
          </p:cNvPicPr>
          <p:nvPr>
            <p:ph sz="quarter" idx="4"/>
          </p:nvPr>
        </p:nvPicPr>
        <p:blipFill>
          <a:blip r:embed="rId3"/>
          <a:stretch>
            <a:fillRect/>
          </a:stretch>
        </p:blipFill>
        <p:spPr>
          <a:xfrm>
            <a:off x="6409944" y="3594100"/>
            <a:ext cx="4818888" cy="3280824"/>
          </a:xfrm>
        </p:spPr>
      </p:pic>
    </p:spTree>
    <p:extLst>
      <p:ext uri="{BB962C8B-B14F-4D97-AF65-F5344CB8AC3E}">
        <p14:creationId xmlns:p14="http://schemas.microsoft.com/office/powerpoint/2010/main" val="6986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C32E-2BCD-A9AA-23D7-521E58F6A7F9}"/>
              </a:ext>
            </a:extLst>
          </p:cNvPr>
          <p:cNvSpPr>
            <a:spLocks noGrp="1"/>
          </p:cNvSpPr>
          <p:nvPr>
            <p:ph type="title"/>
          </p:nvPr>
        </p:nvSpPr>
        <p:spPr/>
        <p:txBody>
          <a:bodyPr>
            <a:normAutofit fontScale="90000"/>
          </a:bodyPr>
          <a:lstStyle/>
          <a:p>
            <a:r>
              <a:rPr lang="en-US" dirty="0"/>
              <a:t>Tree depth &amp; K value model</a:t>
            </a:r>
          </a:p>
        </p:txBody>
      </p:sp>
      <p:pic>
        <p:nvPicPr>
          <p:cNvPr id="8" name="Content Placeholder 7">
            <a:extLst>
              <a:ext uri="{FF2B5EF4-FFF2-40B4-BE49-F238E27FC236}">
                <a16:creationId xmlns:a16="http://schemas.microsoft.com/office/drawing/2014/main" id="{97DF43A4-C712-F28F-2E1C-3DE510879A29}"/>
              </a:ext>
            </a:extLst>
          </p:cNvPr>
          <p:cNvPicPr>
            <a:picLocks noGrp="1" noChangeAspect="1"/>
          </p:cNvPicPr>
          <p:nvPr>
            <p:ph sz="half" idx="2"/>
          </p:nvPr>
        </p:nvPicPr>
        <p:blipFill>
          <a:blip r:embed="rId3"/>
          <a:stretch>
            <a:fillRect/>
          </a:stretch>
        </p:blipFill>
        <p:spPr>
          <a:xfrm>
            <a:off x="309606" y="2646649"/>
            <a:ext cx="5735224" cy="3787202"/>
          </a:xfrm>
        </p:spPr>
      </p:pic>
      <p:pic>
        <p:nvPicPr>
          <p:cNvPr id="10" name="Content Placeholder 9">
            <a:extLst>
              <a:ext uri="{FF2B5EF4-FFF2-40B4-BE49-F238E27FC236}">
                <a16:creationId xmlns:a16="http://schemas.microsoft.com/office/drawing/2014/main" id="{8BAC9720-246C-2BE6-A511-6BD03CCF27EC}"/>
              </a:ext>
            </a:extLst>
          </p:cNvPr>
          <p:cNvPicPr>
            <a:picLocks noGrp="1" noChangeAspect="1"/>
          </p:cNvPicPr>
          <p:nvPr>
            <p:ph sz="quarter" idx="4"/>
          </p:nvPr>
        </p:nvPicPr>
        <p:blipFill>
          <a:blip r:embed="rId4"/>
          <a:stretch>
            <a:fillRect/>
          </a:stretch>
        </p:blipFill>
        <p:spPr>
          <a:xfrm>
            <a:off x="6147172" y="2646649"/>
            <a:ext cx="5735222" cy="3787202"/>
          </a:xfrm>
        </p:spPr>
      </p:pic>
    </p:spTree>
    <p:extLst>
      <p:ext uri="{BB962C8B-B14F-4D97-AF65-F5344CB8AC3E}">
        <p14:creationId xmlns:p14="http://schemas.microsoft.com/office/powerpoint/2010/main" val="48948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74573" y="317814"/>
            <a:ext cx="11655845" cy="1700784"/>
          </a:xfrm>
        </p:spPr>
        <p:txBody>
          <a:bodyPr>
            <a:normAutofit fontScale="90000"/>
          </a:bodyPr>
          <a:lstStyle/>
          <a:p>
            <a:r>
              <a:rPr lang="en-US" dirty="0"/>
              <a:t>Decision Tree And Gradient Boost</a:t>
            </a:r>
          </a:p>
        </p:txBody>
      </p:sp>
      <p:pic>
        <p:nvPicPr>
          <p:cNvPr id="8" name="Content Placeholder 7">
            <a:extLst>
              <a:ext uri="{FF2B5EF4-FFF2-40B4-BE49-F238E27FC236}">
                <a16:creationId xmlns:a16="http://schemas.microsoft.com/office/drawing/2014/main" id="{83E16786-7019-CEF8-844C-85819100B183}"/>
              </a:ext>
            </a:extLst>
          </p:cNvPr>
          <p:cNvPicPr>
            <a:picLocks noGrp="1" noChangeAspect="1"/>
          </p:cNvPicPr>
          <p:nvPr>
            <p:ph sz="half" idx="2"/>
          </p:nvPr>
        </p:nvPicPr>
        <p:blipFill>
          <a:blip r:embed="rId2"/>
          <a:stretch>
            <a:fillRect/>
          </a:stretch>
        </p:blipFill>
        <p:spPr>
          <a:xfrm>
            <a:off x="572877" y="2489812"/>
            <a:ext cx="5206132" cy="4227064"/>
          </a:xfrm>
        </p:spPr>
      </p:pic>
      <p:pic>
        <p:nvPicPr>
          <p:cNvPr id="12" name="Content Placeholder 11">
            <a:extLst>
              <a:ext uri="{FF2B5EF4-FFF2-40B4-BE49-F238E27FC236}">
                <a16:creationId xmlns:a16="http://schemas.microsoft.com/office/drawing/2014/main" id="{B964599F-2647-B4BA-D312-75A6D6FC4A12}"/>
              </a:ext>
            </a:extLst>
          </p:cNvPr>
          <p:cNvPicPr>
            <a:picLocks noGrp="1" noChangeAspect="1"/>
          </p:cNvPicPr>
          <p:nvPr>
            <p:ph sz="quarter" idx="4"/>
          </p:nvPr>
        </p:nvPicPr>
        <p:blipFill>
          <a:blip r:embed="rId3"/>
          <a:stretch>
            <a:fillRect/>
          </a:stretch>
        </p:blipFill>
        <p:spPr>
          <a:xfrm>
            <a:off x="6202495" y="2633033"/>
            <a:ext cx="4961691" cy="3603778"/>
          </a:xfrm>
        </p:spPr>
      </p:pic>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4ED2716-AC59-1809-B4BF-D21724A18AA9}"/>
              </a:ext>
            </a:extLst>
          </p:cNvPr>
          <p:cNvSpPr>
            <a:spLocks noGrp="1"/>
          </p:cNvSpPr>
          <p:nvPr>
            <p:ph type="title"/>
          </p:nvPr>
        </p:nvSpPr>
        <p:spPr>
          <a:xfrm>
            <a:off x="253387" y="317814"/>
            <a:ext cx="11743981" cy="1700784"/>
          </a:xfrm>
        </p:spPr>
        <p:txBody>
          <a:bodyPr>
            <a:normAutofit fontScale="90000"/>
          </a:bodyPr>
          <a:lstStyle/>
          <a:p>
            <a:r>
              <a:rPr lang="en-US" dirty="0"/>
              <a:t>Gaussian, K Nearest neighbors, </a:t>
            </a:r>
            <a:br>
              <a:rPr lang="en-US" dirty="0"/>
            </a:br>
            <a:r>
              <a:rPr lang="en-US" dirty="0"/>
              <a:t>&amp; Random Forest</a:t>
            </a:r>
          </a:p>
        </p:txBody>
      </p:sp>
      <p:pic>
        <p:nvPicPr>
          <p:cNvPr id="17" name="Content Placeholder 16">
            <a:extLst>
              <a:ext uri="{FF2B5EF4-FFF2-40B4-BE49-F238E27FC236}">
                <a16:creationId xmlns:a16="http://schemas.microsoft.com/office/drawing/2014/main" id="{0A529A27-01C0-1C1F-E460-77B5459D6979}"/>
              </a:ext>
            </a:extLst>
          </p:cNvPr>
          <p:cNvPicPr>
            <a:picLocks noGrp="1" noChangeAspect="1"/>
          </p:cNvPicPr>
          <p:nvPr>
            <p:ph sz="half" idx="2"/>
          </p:nvPr>
        </p:nvPicPr>
        <p:blipFill>
          <a:blip r:embed="rId2"/>
          <a:stretch>
            <a:fillRect/>
          </a:stretch>
        </p:blipFill>
        <p:spPr>
          <a:xfrm>
            <a:off x="110170" y="2588964"/>
            <a:ext cx="3800818" cy="3427661"/>
          </a:xfrm>
        </p:spPr>
      </p:pic>
      <p:pic>
        <p:nvPicPr>
          <p:cNvPr id="19" name="Content Placeholder 18">
            <a:extLst>
              <a:ext uri="{FF2B5EF4-FFF2-40B4-BE49-F238E27FC236}">
                <a16:creationId xmlns:a16="http://schemas.microsoft.com/office/drawing/2014/main" id="{B24CBE45-1524-9852-6202-766BBE13E8D1}"/>
              </a:ext>
            </a:extLst>
          </p:cNvPr>
          <p:cNvPicPr>
            <a:picLocks noGrp="1" noChangeAspect="1"/>
          </p:cNvPicPr>
          <p:nvPr>
            <p:ph sz="quarter" idx="4"/>
          </p:nvPr>
        </p:nvPicPr>
        <p:blipFill>
          <a:blip r:embed="rId3"/>
          <a:stretch>
            <a:fillRect/>
          </a:stretch>
        </p:blipFill>
        <p:spPr>
          <a:xfrm>
            <a:off x="4149209" y="2588964"/>
            <a:ext cx="3800817" cy="3427661"/>
          </a:xfrm>
        </p:spPr>
      </p:pic>
      <p:pic>
        <p:nvPicPr>
          <p:cNvPr id="21" name="Content Placeholder 20">
            <a:extLst>
              <a:ext uri="{FF2B5EF4-FFF2-40B4-BE49-F238E27FC236}">
                <a16:creationId xmlns:a16="http://schemas.microsoft.com/office/drawing/2014/main" id="{DE136A4A-BAB0-05F5-C5C2-D24966009B50}"/>
              </a:ext>
            </a:extLst>
          </p:cNvPr>
          <p:cNvPicPr>
            <a:picLocks noGrp="1" noChangeAspect="1"/>
          </p:cNvPicPr>
          <p:nvPr>
            <p:ph sz="quarter" idx="14"/>
          </p:nvPr>
        </p:nvPicPr>
        <p:blipFill>
          <a:blip r:embed="rId4"/>
          <a:stretch>
            <a:fillRect/>
          </a:stretch>
        </p:blipFill>
        <p:spPr>
          <a:xfrm>
            <a:off x="8188247" y="2588964"/>
            <a:ext cx="3809121" cy="3427661"/>
          </a:xfrm>
        </p:spPr>
      </p:pic>
    </p:spTree>
    <p:extLst>
      <p:ext uri="{BB962C8B-B14F-4D97-AF65-F5344CB8AC3E}">
        <p14:creationId xmlns:p14="http://schemas.microsoft.com/office/powerpoint/2010/main" val="18256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37AF96-5BF9-6FAD-F1AD-F8DF48624705}"/>
              </a:ext>
            </a:extLst>
          </p:cNvPr>
          <p:cNvSpPr>
            <a:spLocks noGrp="1"/>
          </p:cNvSpPr>
          <p:nvPr>
            <p:ph type="title"/>
          </p:nvPr>
        </p:nvSpPr>
        <p:spPr>
          <a:xfrm>
            <a:off x="231353" y="317814"/>
            <a:ext cx="11876183" cy="1700784"/>
          </a:xfrm>
        </p:spPr>
        <p:txBody>
          <a:bodyPr>
            <a:normAutofit fontScale="90000"/>
          </a:bodyPr>
          <a:lstStyle/>
          <a:p>
            <a:r>
              <a:rPr lang="en-US" dirty="0"/>
              <a:t>Model Performance Comparison</a:t>
            </a:r>
          </a:p>
        </p:txBody>
      </p:sp>
      <p:pic>
        <p:nvPicPr>
          <p:cNvPr id="9" name="Content Placeholder 8">
            <a:extLst>
              <a:ext uri="{FF2B5EF4-FFF2-40B4-BE49-F238E27FC236}">
                <a16:creationId xmlns:a16="http://schemas.microsoft.com/office/drawing/2014/main" id="{E9D8603C-9249-3915-7CC1-2EB89F204035}"/>
              </a:ext>
            </a:extLst>
          </p:cNvPr>
          <p:cNvPicPr>
            <a:picLocks noGrp="1" noChangeAspect="1"/>
          </p:cNvPicPr>
          <p:nvPr>
            <p:ph idx="1"/>
          </p:nvPr>
        </p:nvPicPr>
        <p:blipFill>
          <a:blip r:embed="rId2"/>
          <a:stretch>
            <a:fillRect/>
          </a:stretch>
        </p:blipFill>
        <p:spPr>
          <a:xfrm>
            <a:off x="127446" y="2302525"/>
            <a:ext cx="11937107" cy="4131326"/>
          </a:xfrm>
          <a:prstGeom prst="rect">
            <a:avLst/>
          </a:prstGeom>
        </p:spPr>
      </p:pic>
    </p:spTree>
    <p:extLst>
      <p:ext uri="{BB962C8B-B14F-4D97-AF65-F5344CB8AC3E}">
        <p14:creationId xmlns:p14="http://schemas.microsoft.com/office/powerpoint/2010/main" val="60027107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0EFE35-5C2D-4EEC-93CA-7B3D408873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Fracture design</Template>
  <TotalTime>57</TotalTime>
  <Words>395</Words>
  <Application>Microsoft Office PowerPoint</Application>
  <PresentationFormat>Widescreen</PresentationFormat>
  <Paragraphs>54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Demi Cond</vt:lpstr>
      <vt:lpstr>Franklin Gothic Medium</vt:lpstr>
      <vt:lpstr>Wingdings</vt:lpstr>
      <vt:lpstr>JuxtaposeVTI</vt:lpstr>
      <vt:lpstr>Acute Liver Failure Data Features</vt:lpstr>
      <vt:lpstr>introduction</vt:lpstr>
      <vt:lpstr>Dataset</vt:lpstr>
      <vt:lpstr>PowerPoint Presentation</vt:lpstr>
      <vt:lpstr>Data Exploration</vt:lpstr>
      <vt:lpstr>Tree depth &amp; K value model</vt:lpstr>
      <vt:lpstr>Decision Tree And Gradient Boost</vt:lpstr>
      <vt:lpstr>Gaussian, K Nearest neighbors,  &amp; Random Forest</vt:lpstr>
      <vt:lpstr>Model Performance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Acute Liver Failure Data Features</dc:title>
  <dc:creator>Jacinda</dc:creator>
  <cp:lastModifiedBy>Jacinda</cp:lastModifiedBy>
  <cp:revision>3</cp:revision>
  <dcterms:created xsi:type="dcterms:W3CDTF">2023-05-15T03:56:17Z</dcterms:created>
  <dcterms:modified xsi:type="dcterms:W3CDTF">2023-05-15T04:53:59Z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