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448" r:id="rId5"/>
    <p:sldId id="259" r:id="rId6"/>
    <p:sldId id="2451" r:id="rId7"/>
    <p:sldId id="2432" r:id="rId8"/>
    <p:sldId id="2457" r:id="rId9"/>
    <p:sldId id="2452" r:id="rId10"/>
    <p:sldId id="2458" r:id="rId11"/>
    <p:sldId id="2453" r:id="rId12"/>
    <p:sldId id="2454" r:id="rId13"/>
    <p:sldId id="2455" r:id="rId14"/>
    <p:sldId id="2456" r:id="rId15"/>
    <p:sldId id="24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644" autoAdjust="0"/>
  </p:normalViewPr>
  <p:slideViewPr>
    <p:cSldViewPr snapToGrid="0">
      <p:cViewPr varScale="1">
        <p:scale>
          <a:sx n="52" d="100"/>
          <a:sy n="52" d="100"/>
        </p:scale>
        <p:origin x="1228" y="5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6/11/2023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medical advancements continue to be made, invasive procedures like a colonoscopy may become rare, but the image data from patients is likely to increase. Deep neural network models will play a vital role in handling the increase in workload. The image shown here may be a part of the past, and the future is a pill swallowed while an image classifier alerts physicians on disease, so they can take the appropriate course for treatment. </a:t>
            </a:r>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3420014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2056427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of disease classes in the dataset is even among all sets. No further work was needed in preventing overfitting for a certain disease class or making sure one image class was not underrepresented. Image size for all images was (256,256,3)</a:t>
            </a:r>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12662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Transfer learning was applied as a base model using InceptionResNetV2. </a:t>
            </a:r>
            <a:r>
              <a:rPr lang="en-US" dirty="0" err="1"/>
              <a:t>Resdiual</a:t>
            </a:r>
            <a:r>
              <a:rPr lang="en-US" dirty="0"/>
              <a:t> layers were added including batch normalization, 3 convolution layers, 1 global averaging layers, and 3 dense layers with the final dense layer having a final output of 4, for the 4 class categories we want specified.</a:t>
            </a: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514529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call back function was implemented in the model to stop epochs being run early if no improvements were made to accuracy within 3 </a:t>
            </a:r>
            <a:r>
              <a:rPr lang="en-US" dirty="0" err="1"/>
              <a:t>eopachs</a:t>
            </a:r>
            <a:r>
              <a:rPr lang="en-US" dirty="0"/>
              <a:t>. Total epochs ran were 7 showing the low cost of this model. </a:t>
            </a:r>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64276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model accuracy for train and validation set predictions. Note that the scale starts at zero with that being the first epoch ran. Epoch 4 is the best model with </a:t>
            </a:r>
            <a:r>
              <a:rPr lang="en-US" sz="1800" dirty="0">
                <a:effectLst/>
                <a:latin typeface="Arial" panose="020B0604020202020204" pitchFamily="34" charset="0"/>
                <a:ea typeface="Calibri" panose="020F0502020204030204" pitchFamily="34" charset="0"/>
              </a:rPr>
              <a:t>accuracies of 99 and 95 percent respectively</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667729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shows model loss (estimated with categorical cross entropy) for train and validation set predictions. Note that the scale starts at zero with that being the first epoch ran. Epoch 4 is the best model with </a:t>
            </a:r>
            <a:r>
              <a:rPr lang="en-US" sz="1800" dirty="0">
                <a:effectLst/>
                <a:latin typeface="Arial" panose="020B0604020202020204" pitchFamily="34" charset="0"/>
              </a:rPr>
              <a:t>loss of train and validation sets being </a:t>
            </a:r>
            <a:r>
              <a:rPr lang="en-US" sz="1800" dirty="0">
                <a:effectLst/>
                <a:latin typeface="Arial" panose="020B0604020202020204" pitchFamily="34" charset="0"/>
                <a:ea typeface="Calibri" panose="020F0502020204030204" pitchFamily="34" charset="0"/>
                <a:cs typeface="Times New Roman" panose="02020603050405020304" pitchFamily="18" charset="0"/>
              </a:rPr>
              <a:t>.02 and 0.14 respectively.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936492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The confusion matrix for the true train set labels versus class labels predicted by the model. Each category class for the train set has over 99 percent accuracy. Only 0.12% of a disease image class(polyps) was classified as normal and vice versa for normal class. </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240192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The confusion matrix for the true validation set labels versus class labels predicted by the model. </a:t>
            </a:r>
          </a:p>
          <a:p>
            <a:r>
              <a:rPr lang="en-US" sz="1800" dirty="0">
                <a:effectLst/>
                <a:latin typeface="Arial" panose="020B0604020202020204" pitchFamily="34" charset="0"/>
                <a:ea typeface="Calibri" panose="020F0502020204030204" pitchFamily="34" charset="0"/>
              </a:rPr>
              <a:t>Normal and esophagitis class predictions were above 99 percent, with polyp class prediction at 97 percent. The ulcerative colitis class had only 84 percent accuracy, but it should be noted that the other predictions made by the model were for disease classes, no predictions for ulcerative colitis were made under the normal class. This shows that the model is efficient at predicting between normal and diseased colon images.</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3415253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The confusion matrix for the true test set labels versus class labels predicted by the model. </a:t>
            </a:r>
          </a:p>
          <a:p>
            <a:r>
              <a:rPr lang="en-US" sz="1800" dirty="0">
                <a:effectLst/>
                <a:latin typeface="Arial" panose="020B0604020202020204" pitchFamily="34" charset="0"/>
                <a:ea typeface="Calibri" panose="020F0502020204030204" pitchFamily="34" charset="0"/>
              </a:rPr>
              <a:t>Normal class colons had 100 percent accuracy. Esophagitis and polyp class prediction accuracy was at 98.5 and 96 percent, respectively. The ulcerative colitis class had only 86 percent accuracy, like the validation set, the other predictions made by the model were for diseased classes. </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4171296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hyperlink" Target="https://creativecommons.org/licenses/by/3.0/" TargetMode="External"/><Relationship Id="rId4" Type="http://schemas.openxmlformats.org/officeDocument/2006/relationships/hyperlink" Target="http://colonoscopy.informedchoices.c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arxiv.org/abs/1602.07261"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keras.io/api/applications/inceptionresnetv2/" TargetMode="External"/><Relationship Id="rId5" Type="http://schemas.openxmlformats.org/officeDocument/2006/relationships/hyperlink" Target="https://www.cdc.gov/media/releases/2016/p0622-colorectal-cancer-screening.html#print"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Colon disease image classifier</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Jacinda Garcia 6-10-2023</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7040-1EBE-E723-0420-BEA91CF3BAC6}"/>
              </a:ext>
            </a:extLst>
          </p:cNvPr>
          <p:cNvSpPr>
            <a:spLocks noGrp="1"/>
          </p:cNvSpPr>
          <p:nvPr>
            <p:ph type="title"/>
          </p:nvPr>
        </p:nvSpPr>
        <p:spPr/>
        <p:txBody>
          <a:bodyPr/>
          <a:lstStyle/>
          <a:p>
            <a:r>
              <a:rPr lang="en-US" dirty="0"/>
              <a:t>Model Prediction on Test set</a:t>
            </a:r>
          </a:p>
        </p:txBody>
      </p:sp>
      <p:sp>
        <p:nvSpPr>
          <p:cNvPr id="3" name="Slide Number Placeholder 2">
            <a:extLst>
              <a:ext uri="{FF2B5EF4-FFF2-40B4-BE49-F238E27FC236}">
                <a16:creationId xmlns:a16="http://schemas.microsoft.com/office/drawing/2014/main" id="{B0F8E490-92C8-1287-EBD0-530C9E2A6E7B}"/>
              </a:ext>
            </a:extLst>
          </p:cNvPr>
          <p:cNvSpPr>
            <a:spLocks noGrp="1"/>
          </p:cNvSpPr>
          <p:nvPr>
            <p:ph type="sldNum" sz="quarter" idx="11"/>
          </p:nvPr>
        </p:nvSpPr>
        <p:spPr/>
        <p:txBody>
          <a:bodyPr/>
          <a:lstStyle/>
          <a:p>
            <a:fld id="{8C2E478F-E849-4A8C-AF1F-CBCC78A7CBFA}" type="slidenum">
              <a:rPr lang="en-US" smtClean="0"/>
              <a:t>10</a:t>
            </a:fld>
            <a:endParaRPr lang="en-US" dirty="0"/>
          </a:p>
        </p:txBody>
      </p:sp>
      <p:pic>
        <p:nvPicPr>
          <p:cNvPr id="5" name="Picture 4">
            <a:extLst>
              <a:ext uri="{FF2B5EF4-FFF2-40B4-BE49-F238E27FC236}">
                <a16:creationId xmlns:a16="http://schemas.microsoft.com/office/drawing/2014/main" id="{3B13C580-F336-42AE-C624-B26E109872F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Lst>
          </a:blip>
          <a:stretch>
            <a:fillRect/>
          </a:stretch>
        </p:blipFill>
        <p:spPr>
          <a:xfrm>
            <a:off x="3034853" y="1483360"/>
            <a:ext cx="6122293" cy="5262880"/>
          </a:xfrm>
          <a:prstGeom prst="rect">
            <a:avLst/>
          </a:prstGeom>
        </p:spPr>
      </p:pic>
    </p:spTree>
    <p:extLst>
      <p:ext uri="{BB962C8B-B14F-4D97-AF65-F5344CB8AC3E}">
        <p14:creationId xmlns:p14="http://schemas.microsoft.com/office/powerpoint/2010/main" val="336612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E850-4044-AB7F-04FF-7098FEF40F46}"/>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81048A94-80A8-851C-1805-F07060D4881E}"/>
              </a:ext>
            </a:extLst>
          </p:cNvPr>
          <p:cNvSpPr>
            <a:spLocks noGrp="1"/>
          </p:cNvSpPr>
          <p:nvPr>
            <p:ph type="sldNum" sz="quarter" idx="11"/>
          </p:nvPr>
        </p:nvSpPr>
        <p:spPr/>
        <p:txBody>
          <a:bodyPr/>
          <a:lstStyle/>
          <a:p>
            <a:fld id="{8C2E478F-E849-4A8C-AF1F-CBCC78A7CBFA}" type="slidenum">
              <a:rPr lang="en-US" smtClean="0"/>
              <a:t>11</a:t>
            </a:fld>
            <a:endParaRPr lang="en-US" dirty="0"/>
          </a:p>
        </p:txBody>
      </p:sp>
      <p:pic>
        <p:nvPicPr>
          <p:cNvPr id="5" name="Picture 4">
            <a:extLst>
              <a:ext uri="{FF2B5EF4-FFF2-40B4-BE49-F238E27FC236}">
                <a16:creationId xmlns:a16="http://schemas.microsoft.com/office/drawing/2014/main" id="{EFA9E394-1A92-4E15-2C16-F4CFA95012A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470091" y="1536952"/>
            <a:ext cx="7484563" cy="3887144"/>
          </a:xfrm>
          <a:prstGeom prst="rect">
            <a:avLst/>
          </a:prstGeom>
        </p:spPr>
      </p:pic>
      <p:sp>
        <p:nvSpPr>
          <p:cNvPr id="6" name="TextBox 5">
            <a:extLst>
              <a:ext uri="{FF2B5EF4-FFF2-40B4-BE49-F238E27FC236}">
                <a16:creationId xmlns:a16="http://schemas.microsoft.com/office/drawing/2014/main" id="{11E856B4-42E4-2B7F-CDB8-A288E4019CB3}"/>
              </a:ext>
            </a:extLst>
          </p:cNvPr>
          <p:cNvSpPr txBox="1"/>
          <p:nvPr/>
        </p:nvSpPr>
        <p:spPr>
          <a:xfrm>
            <a:off x="3688080" y="4318000"/>
            <a:ext cx="4267200" cy="230832"/>
          </a:xfrm>
          <a:prstGeom prst="rect">
            <a:avLst/>
          </a:prstGeom>
          <a:noFill/>
        </p:spPr>
        <p:txBody>
          <a:bodyPr wrap="square" rtlCol="0">
            <a:spAutoFit/>
          </a:bodyPr>
          <a:lstStyle/>
          <a:p>
            <a:r>
              <a:rPr lang="en-US" sz="900" dirty="0">
                <a:hlinkClick r:id="rId4" tooltip="http://colonoscopy.informedchoices.ca/"/>
              </a:rPr>
              <a:t>This Photo</a:t>
            </a:r>
            <a:r>
              <a:rPr lang="en-US" sz="900" dirty="0"/>
              <a:t> by Unknown Author is licensed under </a:t>
            </a:r>
            <a:r>
              <a:rPr lang="en-US" sz="900" dirty="0">
                <a:hlinkClick r:id="rId5" tooltip="https://creativecommons.org/licenses/by/3.0/"/>
              </a:rPr>
              <a:t>CC BY</a:t>
            </a:r>
            <a:endParaRPr lang="en-US" sz="900" dirty="0"/>
          </a:p>
        </p:txBody>
      </p:sp>
    </p:spTree>
    <p:extLst>
      <p:ext uri="{BB962C8B-B14F-4D97-AF65-F5344CB8AC3E}">
        <p14:creationId xmlns:p14="http://schemas.microsoft.com/office/powerpoint/2010/main" val="31596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p:txBody>
          <a:bodyPr>
            <a:normAutofit/>
          </a:bodyPr>
          <a:lstStyle/>
          <a:p>
            <a:r>
              <a:rPr lang="en-US" sz="4000" spc="300" dirty="0"/>
              <a:t>Resources</a:t>
            </a:r>
          </a:p>
        </p:txBody>
      </p:sp>
      <p:sp>
        <p:nvSpPr>
          <p:cNvPr id="14" name="TextBox 13">
            <a:extLst>
              <a:ext uri="{FF2B5EF4-FFF2-40B4-BE49-F238E27FC236}">
                <a16:creationId xmlns:a16="http://schemas.microsoft.com/office/drawing/2014/main" id="{D95E05EC-9416-5D4A-87BE-F2E9B21F08DE}"/>
              </a:ext>
            </a:extLst>
          </p:cNvPr>
          <p:cNvSpPr txBox="1"/>
          <p:nvPr/>
        </p:nvSpPr>
        <p:spPr>
          <a:xfrm>
            <a:off x="0" y="1985554"/>
            <a:ext cx="12192000" cy="4308872"/>
          </a:xfrm>
          <a:prstGeom prst="rect">
            <a:avLst/>
          </a:prstGeom>
          <a:noFill/>
        </p:spPr>
        <p:txBody>
          <a:bodyPr wrap="square" rtlCol="0">
            <a:spAutoFit/>
          </a:bodyPr>
          <a:lstStyle/>
          <a:p>
            <a:pPr marL="285750" marR="0" indent="-285750">
              <a:lnSpc>
                <a:spcPct val="200000"/>
              </a:lnSpc>
              <a:spcBef>
                <a:spcPts val="0"/>
              </a:spcBef>
              <a:spcAft>
                <a:spcPts val="80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https://www.kaggle.com/datasets/francismon/curated-colon-dataset-for-deep-learning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80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https://www.mayoclinic.org/tests-procedures/capsule-endoscopy/about/pac-20393366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800"/>
              </a:spcAft>
              <a:buFont typeface="Arial" panose="020B0604020202020204" pitchFamily="34" charset="0"/>
              <a:buChar char="•"/>
            </a:pPr>
            <a:r>
              <a:rPr lang="en-US" sz="1800" u="sng" dirty="0">
                <a:effectLst/>
                <a:latin typeface="Arial" panose="020B060402020202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https://www.cdc.gov/media/releases/2016/p0622-colorectal-cancer-screening.html#print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80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https://www.tensorflow.org/api_docs/python/tf/keras/layers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800"/>
              </a:spcAft>
              <a:buFont typeface="Arial" panose="020B0604020202020204" pitchFamily="34" charset="0"/>
              <a:buChar char="•"/>
            </a:pPr>
            <a:r>
              <a:rPr lang="en-US" sz="1800" u="sng" dirty="0">
                <a:effectLst/>
                <a:latin typeface="Arial" panose="020B060402020202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https://keras.io/api/applications/inceptionresnetv2/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800"/>
              </a:spcAft>
              <a:buFont typeface="Arial" panose="020B0604020202020204" pitchFamily="34" charset="0"/>
              <a:buChar char="•"/>
            </a:pPr>
            <a:r>
              <a:rPr lang="en-US" sz="1800" u="sng" dirty="0">
                <a:effectLst/>
                <a:latin typeface="Arial" panose="020B060402020202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https://arxiv.org/abs/1602.07261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3099283" y="98317"/>
            <a:ext cx="5993433" cy="884238"/>
          </a:xfrm>
        </p:spPr>
        <p:txBody>
          <a:bodyPr/>
          <a:lstStyle/>
          <a:p>
            <a:pPr algn="ctr"/>
            <a:r>
              <a:rPr lang="en-US" dirty="0"/>
              <a:t>Background</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pic>
        <p:nvPicPr>
          <p:cNvPr id="12" name="Picture Placeholder 11">
            <a:extLst>
              <a:ext uri="{FF2B5EF4-FFF2-40B4-BE49-F238E27FC236}">
                <a16:creationId xmlns:a16="http://schemas.microsoft.com/office/drawing/2014/main" id="{080A11FA-8F03-FA9C-6C00-A841CBCBAB8C}"/>
              </a:ext>
            </a:extLst>
          </p:cNvPr>
          <p:cNvPicPr>
            <a:picLocks noGrp="1" noChangeAspect="1"/>
          </p:cNvPicPr>
          <p:nvPr>
            <p:ph type="pic" sz="quarter" idx="14"/>
          </p:nvPr>
        </p:nvPicPr>
        <p:blipFill>
          <a:blip r:embed="rId3"/>
          <a:srcRect t="2214" b="2214"/>
          <a:stretch>
            <a:fillRect/>
          </a:stretch>
        </p:blipFill>
        <p:spPr>
          <a:xfrm>
            <a:off x="0" y="982555"/>
            <a:ext cx="12192000" cy="2218585"/>
          </a:xfrm>
        </p:spPr>
      </p:pic>
      <p:sp>
        <p:nvSpPr>
          <p:cNvPr id="15" name="Content Placeholder 14">
            <a:extLst>
              <a:ext uri="{FF2B5EF4-FFF2-40B4-BE49-F238E27FC236}">
                <a16:creationId xmlns:a16="http://schemas.microsoft.com/office/drawing/2014/main" id="{7E44F876-FB38-7C76-F47F-1362AB6722B6}"/>
              </a:ext>
            </a:extLst>
          </p:cNvPr>
          <p:cNvSpPr>
            <a:spLocks noGrp="1"/>
          </p:cNvSpPr>
          <p:nvPr>
            <p:ph idx="1"/>
          </p:nvPr>
        </p:nvSpPr>
        <p:spPr>
          <a:xfrm>
            <a:off x="933450" y="3725429"/>
            <a:ext cx="10715625" cy="2218585"/>
          </a:xfrm>
        </p:spPr>
        <p:txBody>
          <a:bodyPr/>
          <a:lstStyle/>
          <a:p>
            <a:pPr marL="0" indent="0" algn="ctr">
              <a:buNone/>
            </a:pPr>
            <a:r>
              <a:rPr lang="en-US" b="1" u="sng" dirty="0"/>
              <a:t>Problem Statement</a:t>
            </a:r>
          </a:p>
          <a:p>
            <a:pPr marL="0" indent="0">
              <a:buNone/>
            </a:pPr>
            <a:r>
              <a:rPr lang="en-US" dirty="0"/>
              <a:t>15 million colonoscopies were performed in 2012, but only half of people 50 -75 were up to date on screening (CDC). The CDC brought forth an initiative to increase screening compliance to 80 percent, and new methods for screening are less invasive and performed out of office. An increase in workload puts strain on physicians reviewing pathological images. A model that is able to classify image disease class could reduce the strain on workload significantly.</a:t>
            </a:r>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Data Wrangling</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1"/>
          </p:nvPr>
        </p:nvSpPr>
        <p:spPr/>
        <p:txBody>
          <a:bodyPr/>
          <a:lstStyle/>
          <a:p>
            <a:fld id="{8C2E478F-E849-4A8C-AF1F-CBCC78A7CBFA}" type="slidenum">
              <a:rPr lang="en-US" smtClean="0"/>
              <a:t>3</a:t>
            </a:fld>
            <a:endParaRPr lang="en-US" dirty="0"/>
          </a:p>
        </p:txBody>
      </p:sp>
      <p:pic>
        <p:nvPicPr>
          <p:cNvPr id="4" name="Picture 3">
            <a:extLst>
              <a:ext uri="{FF2B5EF4-FFF2-40B4-BE49-F238E27FC236}">
                <a16:creationId xmlns:a16="http://schemas.microsoft.com/office/drawing/2014/main" id="{6F5406C9-80EA-358B-918B-AA07B0F439A4}"/>
              </a:ext>
            </a:extLst>
          </p:cNvPr>
          <p:cNvPicPr>
            <a:picLocks noChangeAspect="1"/>
          </p:cNvPicPr>
          <p:nvPr/>
        </p:nvPicPr>
        <p:blipFill>
          <a:blip r:embed="rId3"/>
          <a:stretch>
            <a:fillRect/>
          </a:stretch>
        </p:blipFill>
        <p:spPr>
          <a:xfrm>
            <a:off x="1133426" y="1991754"/>
            <a:ext cx="9925148" cy="3103133"/>
          </a:xfrm>
          <a:prstGeom prst="rect">
            <a:avLst/>
          </a:prstGeom>
        </p:spPr>
      </p:pic>
    </p:spTree>
    <p:extLst>
      <p:ext uri="{BB962C8B-B14F-4D97-AF65-F5344CB8AC3E}">
        <p14:creationId xmlns:p14="http://schemas.microsoft.com/office/powerpoint/2010/main" val="29447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p:txBody>
          <a:bodyPr/>
          <a:lstStyle/>
          <a:p>
            <a:r>
              <a:rPr lang="en-US" dirty="0"/>
              <a:t>Modelling</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4</a:t>
            </a:fld>
            <a:endParaRPr lang="en-US" dirty="0"/>
          </a:p>
        </p:txBody>
      </p:sp>
      <p:pic>
        <p:nvPicPr>
          <p:cNvPr id="5" name="Picture 4">
            <a:extLst>
              <a:ext uri="{FF2B5EF4-FFF2-40B4-BE49-F238E27FC236}">
                <a16:creationId xmlns:a16="http://schemas.microsoft.com/office/drawing/2014/main" id="{8C88529C-03C1-3FBD-0DA3-EC03F22AB85E}"/>
              </a:ext>
            </a:extLst>
          </p:cNvPr>
          <p:cNvPicPr>
            <a:picLocks noChangeAspect="1"/>
          </p:cNvPicPr>
          <p:nvPr/>
        </p:nvPicPr>
        <p:blipFill>
          <a:blip r:embed="rId3"/>
          <a:stretch>
            <a:fillRect/>
          </a:stretch>
        </p:blipFill>
        <p:spPr>
          <a:xfrm>
            <a:off x="3358039" y="1963446"/>
            <a:ext cx="5069840" cy="4126763"/>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p:txBody>
          <a:bodyPr/>
          <a:lstStyle/>
          <a:p>
            <a:r>
              <a:rPr lang="en-US" dirty="0"/>
              <a:t>Modelling</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5</a:t>
            </a:fld>
            <a:endParaRPr lang="en-US" dirty="0"/>
          </a:p>
        </p:txBody>
      </p:sp>
      <p:pic>
        <p:nvPicPr>
          <p:cNvPr id="6" name="Picture 5">
            <a:extLst>
              <a:ext uri="{FF2B5EF4-FFF2-40B4-BE49-F238E27FC236}">
                <a16:creationId xmlns:a16="http://schemas.microsoft.com/office/drawing/2014/main" id="{C20B307A-B7F0-2E33-B967-37067DA71318}"/>
              </a:ext>
            </a:extLst>
          </p:cNvPr>
          <p:cNvPicPr>
            <a:picLocks noChangeAspect="1"/>
          </p:cNvPicPr>
          <p:nvPr/>
        </p:nvPicPr>
        <p:blipFill>
          <a:blip r:embed="rId3"/>
          <a:stretch>
            <a:fillRect/>
          </a:stretch>
        </p:blipFill>
        <p:spPr>
          <a:xfrm>
            <a:off x="2308998" y="1978002"/>
            <a:ext cx="7574004" cy="2901996"/>
          </a:xfrm>
          <a:prstGeom prst="rect">
            <a:avLst/>
          </a:prstGeom>
        </p:spPr>
      </p:pic>
    </p:spTree>
    <p:extLst>
      <p:ext uri="{BB962C8B-B14F-4D97-AF65-F5344CB8AC3E}">
        <p14:creationId xmlns:p14="http://schemas.microsoft.com/office/powerpoint/2010/main" val="241133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F447-20E4-721B-7E0C-28423598B1C8}"/>
              </a:ext>
            </a:extLst>
          </p:cNvPr>
          <p:cNvSpPr>
            <a:spLocks noGrp="1"/>
          </p:cNvSpPr>
          <p:nvPr>
            <p:ph type="title"/>
          </p:nvPr>
        </p:nvSpPr>
        <p:spPr/>
        <p:txBody>
          <a:bodyPr/>
          <a:lstStyle/>
          <a:p>
            <a:r>
              <a:rPr lang="en-US" dirty="0"/>
              <a:t>Model Evaluation</a:t>
            </a:r>
          </a:p>
        </p:txBody>
      </p:sp>
      <p:sp>
        <p:nvSpPr>
          <p:cNvPr id="3" name="Slide Number Placeholder 2">
            <a:extLst>
              <a:ext uri="{FF2B5EF4-FFF2-40B4-BE49-F238E27FC236}">
                <a16:creationId xmlns:a16="http://schemas.microsoft.com/office/drawing/2014/main" id="{B274C134-F19E-8D7E-C769-BABBE1330004}"/>
              </a:ext>
            </a:extLst>
          </p:cNvPr>
          <p:cNvSpPr>
            <a:spLocks noGrp="1"/>
          </p:cNvSpPr>
          <p:nvPr>
            <p:ph type="sldNum" sz="quarter" idx="11"/>
          </p:nvPr>
        </p:nvSpPr>
        <p:spPr/>
        <p:txBody>
          <a:bodyPr/>
          <a:lstStyle/>
          <a:p>
            <a:fld id="{8C2E478F-E849-4A8C-AF1F-CBCC78A7CBFA}" type="slidenum">
              <a:rPr lang="en-US" smtClean="0"/>
              <a:t>6</a:t>
            </a:fld>
            <a:endParaRPr lang="en-US" dirty="0"/>
          </a:p>
        </p:txBody>
      </p:sp>
      <p:pic>
        <p:nvPicPr>
          <p:cNvPr id="5" name="Picture 4">
            <a:extLst>
              <a:ext uri="{FF2B5EF4-FFF2-40B4-BE49-F238E27FC236}">
                <a16:creationId xmlns:a16="http://schemas.microsoft.com/office/drawing/2014/main" id="{7C5E21A5-6255-DF66-AE00-D9ABF38CF1B8}"/>
              </a:ext>
            </a:extLst>
          </p:cNvPr>
          <p:cNvPicPr>
            <a:picLocks noChangeAspect="1"/>
          </p:cNvPicPr>
          <p:nvPr/>
        </p:nvPicPr>
        <p:blipFill>
          <a:blip r:embed="rId3"/>
          <a:stretch>
            <a:fillRect/>
          </a:stretch>
        </p:blipFill>
        <p:spPr>
          <a:xfrm>
            <a:off x="1859280" y="1702749"/>
            <a:ext cx="7985760" cy="4387460"/>
          </a:xfrm>
          <a:prstGeom prst="rect">
            <a:avLst/>
          </a:prstGeom>
        </p:spPr>
      </p:pic>
    </p:spTree>
    <p:extLst>
      <p:ext uri="{BB962C8B-B14F-4D97-AF65-F5344CB8AC3E}">
        <p14:creationId xmlns:p14="http://schemas.microsoft.com/office/powerpoint/2010/main" val="137411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F447-20E4-721B-7E0C-28423598B1C8}"/>
              </a:ext>
            </a:extLst>
          </p:cNvPr>
          <p:cNvSpPr>
            <a:spLocks noGrp="1"/>
          </p:cNvSpPr>
          <p:nvPr>
            <p:ph type="title"/>
          </p:nvPr>
        </p:nvSpPr>
        <p:spPr/>
        <p:txBody>
          <a:bodyPr/>
          <a:lstStyle/>
          <a:p>
            <a:r>
              <a:rPr lang="en-US" dirty="0"/>
              <a:t>Model Evaluation</a:t>
            </a:r>
          </a:p>
        </p:txBody>
      </p:sp>
      <p:sp>
        <p:nvSpPr>
          <p:cNvPr id="3" name="Slide Number Placeholder 2">
            <a:extLst>
              <a:ext uri="{FF2B5EF4-FFF2-40B4-BE49-F238E27FC236}">
                <a16:creationId xmlns:a16="http://schemas.microsoft.com/office/drawing/2014/main" id="{B274C134-F19E-8D7E-C769-BABBE1330004}"/>
              </a:ext>
            </a:extLst>
          </p:cNvPr>
          <p:cNvSpPr>
            <a:spLocks noGrp="1"/>
          </p:cNvSpPr>
          <p:nvPr>
            <p:ph type="sldNum" sz="quarter" idx="11"/>
          </p:nvPr>
        </p:nvSpPr>
        <p:spPr/>
        <p:txBody>
          <a:bodyPr/>
          <a:lstStyle/>
          <a:p>
            <a:fld id="{8C2E478F-E849-4A8C-AF1F-CBCC78A7CBFA}" type="slidenum">
              <a:rPr lang="en-US" smtClean="0"/>
              <a:t>7</a:t>
            </a:fld>
            <a:endParaRPr lang="en-US" dirty="0"/>
          </a:p>
        </p:txBody>
      </p:sp>
      <p:pic>
        <p:nvPicPr>
          <p:cNvPr id="6" name="Picture 5">
            <a:extLst>
              <a:ext uri="{FF2B5EF4-FFF2-40B4-BE49-F238E27FC236}">
                <a16:creationId xmlns:a16="http://schemas.microsoft.com/office/drawing/2014/main" id="{78A1A1A5-91F9-A4C1-331E-FF163EAEB17A}"/>
              </a:ext>
            </a:extLst>
          </p:cNvPr>
          <p:cNvPicPr>
            <a:picLocks noChangeAspect="1"/>
          </p:cNvPicPr>
          <p:nvPr/>
        </p:nvPicPr>
        <p:blipFill>
          <a:blip r:embed="rId3"/>
          <a:stretch>
            <a:fillRect/>
          </a:stretch>
        </p:blipFill>
        <p:spPr>
          <a:xfrm>
            <a:off x="1732280" y="1874791"/>
            <a:ext cx="8727439" cy="4475210"/>
          </a:xfrm>
          <a:prstGeom prst="rect">
            <a:avLst/>
          </a:prstGeom>
        </p:spPr>
      </p:pic>
    </p:spTree>
    <p:extLst>
      <p:ext uri="{BB962C8B-B14F-4D97-AF65-F5344CB8AC3E}">
        <p14:creationId xmlns:p14="http://schemas.microsoft.com/office/powerpoint/2010/main" val="393737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7040-1EBE-E723-0420-BEA91CF3BAC6}"/>
              </a:ext>
            </a:extLst>
          </p:cNvPr>
          <p:cNvSpPr>
            <a:spLocks noGrp="1"/>
          </p:cNvSpPr>
          <p:nvPr>
            <p:ph type="title"/>
          </p:nvPr>
        </p:nvSpPr>
        <p:spPr>
          <a:xfrm>
            <a:off x="594519" y="395673"/>
            <a:ext cx="11002962" cy="823913"/>
          </a:xfrm>
        </p:spPr>
        <p:txBody>
          <a:bodyPr/>
          <a:lstStyle/>
          <a:p>
            <a:r>
              <a:rPr lang="en-US" dirty="0"/>
              <a:t>Model Prediction on Train set</a:t>
            </a:r>
          </a:p>
        </p:txBody>
      </p:sp>
      <p:sp>
        <p:nvSpPr>
          <p:cNvPr id="3" name="Slide Number Placeholder 2">
            <a:extLst>
              <a:ext uri="{FF2B5EF4-FFF2-40B4-BE49-F238E27FC236}">
                <a16:creationId xmlns:a16="http://schemas.microsoft.com/office/drawing/2014/main" id="{B0F8E490-92C8-1287-EBD0-530C9E2A6E7B}"/>
              </a:ext>
            </a:extLst>
          </p:cNvPr>
          <p:cNvSpPr>
            <a:spLocks noGrp="1"/>
          </p:cNvSpPr>
          <p:nvPr>
            <p:ph type="sldNum" sz="quarter" idx="11"/>
          </p:nvPr>
        </p:nvSpPr>
        <p:spPr/>
        <p:txBody>
          <a:bodyPr/>
          <a:lstStyle/>
          <a:p>
            <a:fld id="{8C2E478F-E849-4A8C-AF1F-CBCC78A7CBFA}" type="slidenum">
              <a:rPr lang="en-US" smtClean="0"/>
              <a:t>8</a:t>
            </a:fld>
            <a:endParaRPr lang="en-US" dirty="0"/>
          </a:p>
        </p:txBody>
      </p:sp>
      <p:pic>
        <p:nvPicPr>
          <p:cNvPr id="7" name="Picture 6">
            <a:extLst>
              <a:ext uri="{FF2B5EF4-FFF2-40B4-BE49-F238E27FC236}">
                <a16:creationId xmlns:a16="http://schemas.microsoft.com/office/drawing/2014/main" id="{57739FDE-9CE4-4A94-BD8F-469A39B9BB3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743200" y="1137920"/>
            <a:ext cx="6990080" cy="5324407"/>
          </a:xfrm>
          <a:prstGeom prst="rect">
            <a:avLst/>
          </a:prstGeom>
        </p:spPr>
      </p:pic>
    </p:spTree>
    <p:extLst>
      <p:ext uri="{BB962C8B-B14F-4D97-AF65-F5344CB8AC3E}">
        <p14:creationId xmlns:p14="http://schemas.microsoft.com/office/powerpoint/2010/main" val="393458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7040-1EBE-E723-0420-BEA91CF3BAC6}"/>
              </a:ext>
            </a:extLst>
          </p:cNvPr>
          <p:cNvSpPr>
            <a:spLocks noGrp="1"/>
          </p:cNvSpPr>
          <p:nvPr>
            <p:ph type="title"/>
          </p:nvPr>
        </p:nvSpPr>
        <p:spPr/>
        <p:txBody>
          <a:bodyPr/>
          <a:lstStyle/>
          <a:p>
            <a:r>
              <a:rPr lang="en-US" dirty="0"/>
              <a:t>Model Prediction on Validation set</a:t>
            </a:r>
          </a:p>
        </p:txBody>
      </p:sp>
      <p:sp>
        <p:nvSpPr>
          <p:cNvPr id="3" name="Slide Number Placeholder 2">
            <a:extLst>
              <a:ext uri="{FF2B5EF4-FFF2-40B4-BE49-F238E27FC236}">
                <a16:creationId xmlns:a16="http://schemas.microsoft.com/office/drawing/2014/main" id="{B0F8E490-92C8-1287-EBD0-530C9E2A6E7B}"/>
              </a:ext>
            </a:extLst>
          </p:cNvPr>
          <p:cNvSpPr>
            <a:spLocks noGrp="1"/>
          </p:cNvSpPr>
          <p:nvPr>
            <p:ph type="sldNum" sz="quarter" idx="11"/>
          </p:nvPr>
        </p:nvSpPr>
        <p:spPr/>
        <p:txBody>
          <a:bodyPr/>
          <a:lstStyle/>
          <a:p>
            <a:fld id="{8C2E478F-E849-4A8C-AF1F-CBCC78A7CBFA}" type="slidenum">
              <a:rPr lang="en-US" smtClean="0"/>
              <a:t>9</a:t>
            </a:fld>
            <a:endParaRPr lang="en-US" dirty="0"/>
          </a:p>
        </p:txBody>
      </p:sp>
      <p:pic>
        <p:nvPicPr>
          <p:cNvPr id="5" name="Picture 4">
            <a:extLst>
              <a:ext uri="{FF2B5EF4-FFF2-40B4-BE49-F238E27FC236}">
                <a16:creationId xmlns:a16="http://schemas.microsoft.com/office/drawing/2014/main" id="{F24CC339-FF03-79A9-90FE-144AA798E40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3048000" y="1900481"/>
            <a:ext cx="6400800" cy="4626319"/>
          </a:xfrm>
          <a:prstGeom prst="rect">
            <a:avLst/>
          </a:prstGeom>
        </p:spPr>
      </p:pic>
    </p:spTree>
    <p:extLst>
      <p:ext uri="{BB962C8B-B14F-4D97-AF65-F5344CB8AC3E}">
        <p14:creationId xmlns:p14="http://schemas.microsoft.com/office/powerpoint/2010/main" val="1753436315"/>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154</TotalTime>
  <Words>761</Words>
  <Application>Microsoft Office PowerPoint</Application>
  <PresentationFormat>Widescreen</PresentationFormat>
  <Paragraphs>54</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Colon disease image classifier</vt:lpstr>
      <vt:lpstr>Background</vt:lpstr>
      <vt:lpstr>Data Wrangling</vt:lpstr>
      <vt:lpstr>Modelling</vt:lpstr>
      <vt:lpstr>Modelling</vt:lpstr>
      <vt:lpstr>Model Evaluation</vt:lpstr>
      <vt:lpstr>Model Evaluation</vt:lpstr>
      <vt:lpstr>Model Prediction on Train set</vt:lpstr>
      <vt:lpstr>Model Prediction on Validation set</vt:lpstr>
      <vt:lpstr>Model Prediction on Test set</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disease image classifier</dc:title>
  <dc:creator>Jacinda</dc:creator>
  <cp:lastModifiedBy>Jacinda</cp:lastModifiedBy>
  <cp:revision>1</cp:revision>
  <dcterms:created xsi:type="dcterms:W3CDTF">2023-06-11T15:07:52Z</dcterms:created>
  <dcterms:modified xsi:type="dcterms:W3CDTF">2023-06-11T17:41:59Z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