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0"/>
  </p:notesMasterIdLst>
  <p:handoutMasterIdLst>
    <p:handoutMasterId r:id="rId28"/>
  </p:handoutMasterIdLst>
  <p:sldIdLst>
    <p:sldId id="256" r:id="rId4"/>
    <p:sldId id="259" r:id="rId5"/>
    <p:sldId id="289" r:id="rId6"/>
    <p:sldId id="265" r:id="rId7"/>
    <p:sldId id="306" r:id="rId8"/>
    <p:sldId id="331" r:id="rId9"/>
    <p:sldId id="366" r:id="rId11"/>
    <p:sldId id="332" r:id="rId12"/>
    <p:sldId id="365" r:id="rId13"/>
    <p:sldId id="290" r:id="rId14"/>
    <p:sldId id="307" r:id="rId15"/>
    <p:sldId id="355" r:id="rId16"/>
    <p:sldId id="358" r:id="rId17"/>
    <p:sldId id="380" r:id="rId18"/>
    <p:sldId id="348" r:id="rId19"/>
    <p:sldId id="311" r:id="rId20"/>
    <p:sldId id="314" r:id="rId21"/>
    <p:sldId id="315" r:id="rId22"/>
    <p:sldId id="356" r:id="rId23"/>
    <p:sldId id="359" r:id="rId24"/>
    <p:sldId id="390" r:id="rId25"/>
    <p:sldId id="389" r:id="rId26"/>
    <p:sldId id="294"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4" autoAdjust="0"/>
    <p:restoredTop sz="94660"/>
  </p:normalViewPr>
  <p:slideViewPr>
    <p:cSldViewPr snapToGrid="0" showGuides="1">
      <p:cViewPr varScale="1">
        <p:scale>
          <a:sx n="124" d="100"/>
          <a:sy n="124" d="100"/>
        </p:scale>
        <p:origin x="912" y="176"/>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0"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endPar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,Miriam Alzamily, Nana Yin, Shreya Uday</a:t>
            </a:r>
            <a:endPar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endParaRP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P2-Hnefatafl </a:t>
            </a:r>
            <a:endParaRPr kumimoji="0" lang="en-US" altLang="zh-CN" sz="8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endParaRPr lang="en-US" altLang="zh-CN" sz="6000">
              <a:solidFill>
                <a:srgbClr val="FBDED3"/>
              </a:solidFill>
              <a:latin typeface="Arial" panose="020B0604020202020204"/>
            </a:endParaRPr>
          </a:p>
          <a:p>
            <a:pPr lvl="1">
              <a:defRPr/>
            </a:pPr>
            <a:r>
              <a:rPr lang="en-US" altLang="zh-CN" sz="6000">
                <a:solidFill>
                  <a:srgbClr val="FBDED3"/>
                </a:solidFill>
                <a:latin typeface="Arial" panose="020B0604020202020204"/>
              </a:rPr>
              <a:t>Class Diagram</a:t>
            </a:r>
            <a:endParaRPr lang="en-US" altLang="zh-CN" sz="600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572770" y="951865"/>
            <a:ext cx="3190875" cy="2310130"/>
          </a:xfrm>
          <a:prstGeom prst="rect">
            <a:avLst/>
          </a:prstGeom>
        </p:spPr>
      </p:pic>
      <p:pic>
        <p:nvPicPr>
          <p:cNvPr id="4" name="图片 3"/>
          <p:cNvPicPr>
            <a:picLocks noChangeAspect="1"/>
          </p:cNvPicPr>
          <p:nvPr/>
        </p:nvPicPr>
        <p:blipFill>
          <a:blip r:embed="rId2"/>
          <a:stretch>
            <a:fillRect/>
          </a:stretch>
        </p:blipFill>
        <p:spPr>
          <a:xfrm>
            <a:off x="572770" y="3485515"/>
            <a:ext cx="3190875" cy="1254760"/>
          </a:xfrm>
          <a:prstGeom prst="rect">
            <a:avLst/>
          </a:prstGeom>
        </p:spPr>
      </p:pic>
      <p:pic>
        <p:nvPicPr>
          <p:cNvPr id="5" name="图片 4"/>
          <p:cNvPicPr>
            <a:picLocks noChangeAspect="1"/>
          </p:cNvPicPr>
          <p:nvPr/>
        </p:nvPicPr>
        <p:blipFill>
          <a:blip r:embed="rId3"/>
          <a:stretch>
            <a:fillRect/>
          </a:stretch>
        </p:blipFill>
        <p:spPr>
          <a:xfrm>
            <a:off x="4933950" y="951865"/>
            <a:ext cx="3046095" cy="2353310"/>
          </a:xfrm>
          <a:prstGeom prst="rect">
            <a:avLst/>
          </a:prstGeom>
        </p:spPr>
      </p:pic>
      <p:pic>
        <p:nvPicPr>
          <p:cNvPr id="6" name="图片 5"/>
          <p:cNvPicPr>
            <a:picLocks noChangeAspect="1"/>
          </p:cNvPicPr>
          <p:nvPr/>
        </p:nvPicPr>
        <p:blipFill>
          <a:blip r:embed="rId4"/>
          <a:stretch>
            <a:fillRect/>
          </a:stretch>
        </p:blipFill>
        <p:spPr>
          <a:xfrm>
            <a:off x="4933950" y="3530600"/>
            <a:ext cx="3046095" cy="1209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180975" y="824865"/>
            <a:ext cx="3241675" cy="2752090"/>
          </a:xfrm>
          <a:prstGeom prst="rect">
            <a:avLst/>
          </a:prstGeom>
        </p:spPr>
      </p:pic>
      <p:pic>
        <p:nvPicPr>
          <p:cNvPr id="8" name="图片 7"/>
          <p:cNvPicPr>
            <a:picLocks noChangeAspect="1"/>
          </p:cNvPicPr>
          <p:nvPr/>
        </p:nvPicPr>
        <p:blipFill>
          <a:blip r:embed="rId2"/>
          <a:stretch>
            <a:fillRect/>
          </a:stretch>
        </p:blipFill>
        <p:spPr>
          <a:xfrm>
            <a:off x="4486275" y="956945"/>
            <a:ext cx="3629025" cy="1458595"/>
          </a:xfrm>
          <a:prstGeom prst="rect">
            <a:avLst/>
          </a:prstGeom>
        </p:spPr>
      </p:pic>
      <p:pic>
        <p:nvPicPr>
          <p:cNvPr id="9" name="图片 8"/>
          <p:cNvPicPr>
            <a:picLocks noChangeAspect="1"/>
          </p:cNvPicPr>
          <p:nvPr/>
        </p:nvPicPr>
        <p:blipFill>
          <a:blip r:embed="rId3"/>
          <a:stretch>
            <a:fillRect/>
          </a:stretch>
        </p:blipFill>
        <p:spPr>
          <a:xfrm>
            <a:off x="4412615" y="2804795"/>
            <a:ext cx="3923665" cy="1539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1"/>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67050" y="1140797"/>
            <a:ext cx="5862320" cy="2861310"/>
          </a:xfrm>
          <a:prstGeom prst="rect">
            <a:avLst/>
          </a:prstGeom>
          <a:noFill/>
        </p:spPr>
        <p:txBody>
          <a:bodyPr wrap="none">
            <a:spAutoFit/>
          </a:bodyPr>
          <a:lstStyle/>
          <a:p>
            <a:pPr lvl="1" algn="l">
              <a:defRPr/>
            </a:pPr>
            <a:r>
              <a:rPr lang="en-US" altLang="zh-CN" sz="6000">
                <a:solidFill>
                  <a:srgbClr val="FBDED3"/>
                </a:solidFill>
                <a:latin typeface="Arial" panose="020B0604020202020204"/>
              </a:rPr>
              <a:t>Kanban &amp;</a:t>
            </a:r>
            <a:endParaRPr lang="en-US" altLang="zh-CN" sz="6000">
              <a:solidFill>
                <a:srgbClr val="FBDED3"/>
              </a:solidFill>
              <a:latin typeface="Arial" panose="020B0604020202020204"/>
            </a:endParaRPr>
          </a:p>
          <a:p>
            <a:pPr lvl="1" algn="l">
              <a:defRPr/>
            </a:pPr>
            <a:r>
              <a:rPr lang="en-US" altLang="zh-CN" sz="6000" dirty="0">
                <a:solidFill>
                  <a:srgbClr val="FBDED3"/>
                </a:solidFill>
                <a:latin typeface="Arial" panose="020B0604020202020204"/>
                <a:sym typeface="+mn-ea"/>
              </a:rPr>
              <a:t>Traceability link </a:t>
            </a:r>
            <a:endParaRPr lang="en-US" altLang="zh-CN" sz="6000" dirty="0">
              <a:solidFill>
                <a:srgbClr val="FBDED3"/>
              </a:solidFill>
              <a:latin typeface="Arial" panose="020B0604020202020204"/>
              <a:sym typeface="+mn-ea"/>
            </a:endParaRPr>
          </a:p>
          <a:p>
            <a:pPr lvl="1" algn="l">
              <a:defRPr/>
            </a:pPr>
            <a:r>
              <a:rPr lang="en-US" altLang="zh-CN" sz="6000" dirty="0">
                <a:solidFill>
                  <a:srgbClr val="FBDED3"/>
                </a:solidFill>
                <a:latin typeface="Arial" panose="020B0604020202020204"/>
                <a:sym typeface="+mn-ea"/>
              </a:rPr>
              <a:t>matrix</a:t>
            </a:r>
            <a:endParaRPr lang="en-US" altLang="zh-CN" sz="600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endParaRPr lang="en-US" altLang="zh-CN" sz="320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4"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endParaRPr lang="en-US" altLang="zh-CN" sz="3200" dirty="0">
              <a:solidFill>
                <a:srgbClr val="FBDED3"/>
              </a:solidFill>
              <a:latin typeface="Arial" panose="020B0604020202020204"/>
            </a:endParaRP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12395" y="1270000"/>
            <a:ext cx="8919210" cy="2599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dirty="0">
                <a:solidFill>
                  <a:srgbClr val="FBDED3"/>
                </a:solidFill>
                <a:latin typeface="Arial" panose="020B0604020202020204"/>
                <a:sym typeface="+mn-ea"/>
              </a:rPr>
              <a:t>Sprint Review </a:t>
            </a:r>
            <a:endParaRPr lang="en-US" altLang="zh-CN" sz="6000" dirty="0">
              <a:solidFill>
                <a:srgbClr val="FBDED3"/>
              </a:solidFill>
              <a:latin typeface="Arial" panose="020B0604020202020204"/>
              <a:sym typeface="+mn-ea"/>
            </a:endParaRPr>
          </a:p>
          <a:p>
            <a:pPr lvl="0" algn="l">
              <a:buClrTx/>
              <a:buSzTx/>
              <a:buFontTx/>
              <a:defRPr/>
            </a:pPr>
            <a:r>
              <a:rPr lang="en-US" altLang="zh-CN" sz="6000" dirty="0">
                <a:solidFill>
                  <a:srgbClr val="FBDED3"/>
                </a:solidFill>
                <a:latin typeface="Arial" panose="020B0604020202020204"/>
              </a:rPr>
              <a:t>and Retrospective</a:t>
            </a:r>
            <a:endParaRPr lang="en-US" altLang="zh-CN" sz="6000" dirty="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905" y="866775"/>
            <a:ext cx="4591685" cy="4376420"/>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3685" y="1171575"/>
            <a:ext cx="4048760" cy="3415030"/>
          </a:xfrm>
          <a:prstGeom prst="rect">
            <a:avLst/>
          </a:prstGeom>
          <a:noFill/>
        </p:spPr>
        <p:txBody>
          <a:bodyPr wrap="square" rtlCol="0">
            <a:spAutoFit/>
          </a:bodyPr>
          <a:lstStyle/>
          <a:p>
            <a:r>
              <a:rPr lang="en-US" altLang="zh-CN" sz="2400" b="1" dirty="0"/>
              <a:t>Daily scrums:</a:t>
            </a:r>
            <a:endParaRPr lang="en-US" altLang="zh-CN" sz="2400" b="1" dirty="0"/>
          </a:p>
          <a:p>
            <a:endParaRPr lang="en-US" altLang="zh-CN" sz="2400" b="1" dirty="0"/>
          </a:p>
          <a:p>
            <a:pPr marL="285750" indent="-285750">
              <a:buFont typeface="Wingdings" panose="05000000000000000000" charset="0"/>
              <a:buChar char="l"/>
            </a:pPr>
            <a:r>
              <a:rPr lang="en-US" altLang="zh-CN" dirty="0"/>
              <a:t>Discussed progress</a:t>
            </a: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sz="2400" b="1" dirty="0"/>
              <a:t>Review:</a:t>
            </a:r>
            <a:endParaRPr lang="en-US" altLang="zh-CN" dirty="0"/>
          </a:p>
          <a:p>
            <a:pPr marL="285750" indent="-285750">
              <a:buFont typeface="Wingdings" panose="05000000000000000000" charset="0"/>
              <a:buChar char="l"/>
            </a:pPr>
            <a:r>
              <a:rPr lang="en-US" altLang="zh-CN" dirty="0"/>
              <a:t>Went over results of sprint</a:t>
            </a:r>
            <a:endParaRPr lang="en-US" altLang="zh-CN" dirty="0"/>
          </a:p>
          <a:p>
            <a:pPr marL="285750" indent="-285750">
              <a:buFont typeface="Wingdings" panose="05000000000000000000" charset="0"/>
              <a:buChar char="l"/>
            </a:pPr>
            <a:r>
              <a:rPr lang="en-US" altLang="zh-CN" dirty="0"/>
              <a:t>Made changes as needed according to product owner</a:t>
            </a:r>
            <a:endParaRPr lang="en-US" altLang="zh-CN" dirty="0"/>
          </a:p>
          <a:p>
            <a:pPr marL="285750" indent="-285750">
              <a:buFont typeface="Wingdings" panose="05000000000000000000" charset="0"/>
              <a:buChar char="l"/>
            </a:pPr>
            <a:endParaRPr lang="en-US" altLang="zh-CN" dirty="0"/>
          </a:p>
        </p:txBody>
      </p:sp>
      <p:sp>
        <p:nvSpPr>
          <p:cNvPr id="4" name="文本框 3"/>
          <p:cNvSpPr txBox="1"/>
          <p:nvPr/>
        </p:nvSpPr>
        <p:spPr>
          <a:xfrm>
            <a:off x="5062855" y="1270000"/>
            <a:ext cx="3785235" cy="2306955"/>
          </a:xfrm>
          <a:prstGeom prst="rect">
            <a:avLst/>
          </a:prstGeom>
          <a:noFill/>
        </p:spPr>
        <p:txBody>
          <a:bodyPr wrap="square" rtlCol="0">
            <a:spAutoFit/>
          </a:bodyPr>
          <a:lstStyle/>
          <a:p>
            <a:pPr indent="0" algn="l">
              <a:buClrTx/>
              <a:buSzTx/>
              <a:buFont typeface="Wingdings" panose="05000000000000000000" charset="0"/>
              <a:buNone/>
            </a:pPr>
            <a:r>
              <a:rPr lang="en-US" altLang="zh-CN" sz="2400" b="1">
                <a:solidFill>
                  <a:srgbClr val="EEE5E6"/>
                </a:solidFill>
              </a:rPr>
              <a:t>Retrospective:</a:t>
            </a:r>
            <a:endParaRPr lang="en-US" altLang="zh-CN" sz="2400" b="1">
              <a:solidFill>
                <a:srgbClr val="EEE5E6"/>
              </a:solidFill>
            </a:endParaRP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could improve</a:t>
            </a:r>
            <a:endParaRPr lang="en-US" altLang="zh-CN" sz="2400" b="1">
              <a:solidFill>
                <a:srgbClr val="EEE5E6"/>
              </a:solidFill>
            </a:endParaRPr>
          </a:p>
          <a:p>
            <a:pPr indent="0" algn="l">
              <a:buClrTx/>
              <a:buSzTx/>
              <a:buFont typeface="Wingdings" panose="05000000000000000000" charset="0"/>
              <a:buNone/>
            </a:pPr>
            <a:endParaRPr lang="en-US" altLang="zh-CN" sz="2400" b="1">
              <a:solidFill>
                <a:srgbClr val="EEE5E6"/>
              </a:solidFill>
            </a:endParaRPr>
          </a:p>
          <a:p>
            <a:pPr marL="285750" indent="-285750" algn="l">
              <a:buClrTx/>
              <a:buSzTx/>
              <a:buFont typeface="Wingdings" panose="05000000000000000000" charset="0"/>
              <a:buChar char="l"/>
            </a:pPr>
            <a:r>
              <a:rPr lang="en-US" altLang="zh-CN" sz="2400" b="1">
                <a:solidFill>
                  <a:srgbClr val="EEE5E6"/>
                </a:solidFill>
              </a:rPr>
              <a:t>Identified what went well</a:t>
            </a:r>
            <a:endParaRPr lang="en-US" altLang="zh-CN" sz="2400" b="1">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rPr>
              <a:t>10/11-During this scrum, we discussed the file content of P2 together and allocated the files within the file.</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10/21-During this scrum, we asked the professor about the parts of the P1 document that could be improved. The task of file improvement was assigned.</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rPr>
              <a:t>10/24-During this scrum, we solved the game's implementation of the code logic for the round, assigned code tasks based on the improved task and each person's familiar direction, and worked out the deadline.</a:t>
            </a: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r>
              <a:rPr lang="en-US" altLang="zh-CN" sz="2000" b="1" dirty="0">
                <a:solidFill>
                  <a:srgbClr val="EEE5E6"/>
                </a:solidFill>
                <a:sym typeface="+mn-ea"/>
              </a:rPr>
              <a:t>10/31-During this scrum,  we integrated the code into a project.</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endParaRPr lang="en-US" altLang="zh-CN">
              <a:solidFill>
                <a:srgbClr val="FBDED3"/>
              </a:solidFill>
              <a:latin typeface="Arial" panose="020B0604020202020204"/>
            </a:endParaRPr>
          </a:p>
        </p:txBody>
      </p:sp>
      <p:sp>
        <p:nvSpPr>
          <p:cNvPr id="24" name="文本框 23"/>
          <p:cNvSpPr txBox="1"/>
          <p:nvPr/>
        </p:nvSpPr>
        <p:spPr>
          <a:xfrm>
            <a:off x="416560" y="4668520"/>
            <a:ext cx="8972550" cy="368300"/>
          </a:xfrm>
          <a:prstGeom prst="rect">
            <a:avLst/>
          </a:prstGeom>
          <a:noFill/>
        </p:spPr>
        <p:txBody>
          <a:bodyPr wrap="square" rtlCol="0">
            <a:spAutoFit/>
          </a:bodyPr>
          <a:lstStyle/>
          <a:p>
            <a:r>
              <a:rPr lang="en-US" altLang="zh-CN">
                <a:solidFill>
                  <a:schemeClr val="bg1">
                    <a:lumMod val="65000"/>
                  </a:schemeClr>
                </a:solidFill>
              </a:rPr>
              <a:t>Picture Source: the picture from the network.  https://zhuanlan.zhihu.com/p/33300643</a:t>
            </a:r>
            <a:endParaRPr lang="en-US" altLang="zh-CN">
              <a:solidFill>
                <a:schemeClr val="bg1">
                  <a:lumMod val="65000"/>
                </a:schemeClr>
              </a:solidFill>
            </a:endParaRP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2.CRC card &amp; class diagram</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3.Acceptance Criteria</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4. Task for User stories</a:t>
            </a:r>
            <a:endParaRPr lang="en-US" altLang="zh-CN" sz="2400" b="1">
              <a:solidFill>
                <a:srgbClr val="FBDED3"/>
              </a:solidFill>
            </a:endParaRPr>
          </a:p>
          <a:p>
            <a:endParaRPr lang="en-US" altLang="zh-CN" sz="2400" b="1">
              <a:solidFill>
                <a:srgbClr val="FBDED3"/>
              </a:solidFill>
            </a:endParaRPr>
          </a:p>
          <a:p>
            <a:r>
              <a:rPr lang="en-US" altLang="zh-CN" sz="2400" b="1">
                <a:solidFill>
                  <a:srgbClr val="FBDED3"/>
                </a:solidFill>
              </a:rPr>
              <a:t>5. Development Manual</a:t>
            </a:r>
            <a:endParaRPr lang="en-US" altLang="zh-CN" sz="2400" b="1">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4401205"/>
          </a:xfrm>
          <a:prstGeom prst="rect">
            <a:avLst/>
          </a:prstGeom>
          <a:noFill/>
        </p:spPr>
        <p:txBody>
          <a:bodyPr wrap="square" rtlCol="0">
            <a:spAutoFit/>
          </a:bodyPr>
          <a:lstStyle/>
          <a:p>
            <a:pPr indent="0" algn="l">
              <a:buClrTx/>
              <a:buSzTx/>
              <a:buFont typeface="Wingdings" panose="05000000000000000000" charset="0"/>
              <a:buNone/>
            </a:pPr>
            <a:r>
              <a:rPr lang="en-US" altLang="zh-CN" sz="2000" b="1" dirty="0">
                <a:solidFill>
                  <a:srgbClr val="EEE5E6"/>
                </a:solidFill>
                <a:sym typeface="+mn-ea"/>
              </a:rPr>
              <a:t>What went well:</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Our scrum meetings discussed a lot of details about the implementation of the game, actively assigning tasks, making plans for each week and the next meeting time.</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What could improve:</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1.The task should smaller and clearer, avoiding two people spending time on similar functionality</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2. Need more effective communication during our team meeting</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3. Everyone must abide by agreed upon deadlines and deliver the outcomes on time.</a:t>
            </a:r>
            <a:endParaRPr lang="en-US" altLang="zh-CN" sz="2000" b="1" dirty="0">
              <a:solidFill>
                <a:srgbClr val="EEE5E6"/>
              </a:solidFill>
              <a:sym typeface="+mn-ea"/>
            </a:endParaRPr>
          </a:p>
          <a:p>
            <a:pPr indent="0" algn="l">
              <a:buClrTx/>
              <a:buSzTx/>
              <a:buFont typeface="Wingdings" panose="05000000000000000000" charset="0"/>
              <a:buNone/>
            </a:pPr>
            <a:r>
              <a:rPr lang="en-US" altLang="zh-CN" sz="2000" b="1" dirty="0">
                <a:solidFill>
                  <a:srgbClr val="EEE5E6"/>
                </a:solidFill>
                <a:sym typeface="+mn-ea"/>
              </a:rPr>
              <a:t>4. Have more meetings with the PO</a:t>
            </a:r>
            <a:endParaRPr lang="en-US" altLang="zh-CN" sz="2000" b="1" dirty="0">
              <a:solidFill>
                <a:srgbClr val="EEE5E6"/>
              </a:solidFill>
              <a:sym typeface="+mn-ea"/>
            </a:endParaRPr>
          </a:p>
          <a:p>
            <a:pPr indent="0" algn="l">
              <a:buClrTx/>
              <a:buSzTx/>
              <a:buFont typeface="Wingdings" panose="05000000000000000000" charset="0"/>
              <a:buNone/>
            </a:pPr>
            <a:endParaRPr lang="en-US" altLang="zh-CN" sz="2000" b="1" dirty="0">
              <a:solidFill>
                <a:srgbClr val="EEE5E6"/>
              </a:solidFill>
            </a:endParaRPr>
          </a:p>
          <a:p>
            <a:pPr indent="0" algn="l">
              <a:buClrTx/>
              <a:buSzTx/>
              <a:buFont typeface="Wingdings" panose="05000000000000000000" charset="0"/>
              <a:buNone/>
            </a:pPr>
            <a:endParaRPr lang="en-US" altLang="zh-CN" sz="2000" b="1" dirty="0">
              <a:solidFill>
                <a:srgbClr val="EEE5E6"/>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24115" y="384676"/>
            <a:ext cx="2722880" cy="1014730"/>
          </a:xfrm>
          <a:prstGeom prst="rect">
            <a:avLst/>
          </a:prstGeom>
        </p:spPr>
        <p:txBody>
          <a:bodyPr wrap="none">
            <a:spAutoFit/>
          </a:bodyPr>
          <a:lstStyle/>
          <a:p>
            <a:pPr lvl="0">
              <a:defRPr/>
            </a:pPr>
            <a:r>
              <a:rPr lang="en-US" altLang="zh-CN" sz="6000" dirty="0">
                <a:solidFill>
                  <a:srgbClr val="FBDED3"/>
                </a:solidFill>
                <a:latin typeface="Arial" panose="020B0604020202020204"/>
              </a:rPr>
              <a:t>MySQL</a:t>
            </a:r>
            <a:endParaRPr lang="en-US" altLang="zh-CN" sz="6000" dirty="0">
              <a:solidFill>
                <a:srgbClr val="FBDED3"/>
              </a:solidFill>
              <a:latin typeface="Arial" panose="020B0604020202020204"/>
            </a:endParaRPr>
          </a:p>
        </p:txBody>
      </p:sp>
      <p:pic>
        <p:nvPicPr>
          <p:cNvPr id="2" name="图片 1"/>
          <p:cNvPicPr>
            <a:picLocks noChangeAspect="1"/>
          </p:cNvPicPr>
          <p:nvPr/>
        </p:nvPicPr>
        <p:blipFill>
          <a:blip r:embed="rId1"/>
          <a:stretch>
            <a:fillRect/>
          </a:stretch>
        </p:blipFill>
        <p:spPr>
          <a:xfrm>
            <a:off x="323850" y="1399540"/>
            <a:ext cx="3943350" cy="1990725"/>
          </a:xfrm>
          <a:prstGeom prst="rect">
            <a:avLst/>
          </a:prstGeom>
        </p:spPr>
      </p:pic>
      <p:pic>
        <p:nvPicPr>
          <p:cNvPr id="3" name="图片 2"/>
          <p:cNvPicPr>
            <a:picLocks noChangeAspect="1"/>
          </p:cNvPicPr>
          <p:nvPr/>
        </p:nvPicPr>
        <p:blipFill>
          <a:blip r:embed="rId2"/>
          <a:stretch>
            <a:fillRect/>
          </a:stretch>
        </p:blipFill>
        <p:spPr>
          <a:xfrm>
            <a:off x="4709160" y="1437640"/>
            <a:ext cx="1282065" cy="19138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65365" y="67176"/>
            <a:ext cx="2426970" cy="1014730"/>
          </a:xfrm>
          <a:prstGeom prst="rect">
            <a:avLst/>
          </a:prstGeom>
        </p:spPr>
        <p:txBody>
          <a:bodyPr wrap="none">
            <a:spAutoFit/>
          </a:bodyPr>
          <a:lstStyle/>
          <a:p>
            <a:pPr lvl="0">
              <a:defRPr/>
            </a:pPr>
            <a:r>
              <a:rPr lang="en-US" altLang="zh-CN" sz="6000" dirty="0">
                <a:solidFill>
                  <a:srgbClr val="FBDED3"/>
                </a:solidFill>
                <a:latin typeface="Arial" panose="020B0604020202020204"/>
              </a:rPr>
              <a:t>Junit 5</a:t>
            </a:r>
            <a:endParaRPr lang="en-US" altLang="zh-CN" sz="6000" dirty="0">
              <a:solidFill>
                <a:srgbClr val="FBDED3"/>
              </a:solidFill>
              <a:latin typeface="Arial" panose="020B0604020202020204"/>
            </a:endParaRPr>
          </a:p>
        </p:txBody>
      </p:sp>
      <p:pic>
        <p:nvPicPr>
          <p:cNvPr id="2" name="图片 1"/>
          <p:cNvPicPr>
            <a:picLocks noChangeAspect="1"/>
          </p:cNvPicPr>
          <p:nvPr/>
        </p:nvPicPr>
        <p:blipFill>
          <a:blip r:embed="rId1"/>
          <a:stretch>
            <a:fillRect/>
          </a:stretch>
        </p:blipFill>
        <p:spPr>
          <a:xfrm>
            <a:off x="165100" y="1082040"/>
            <a:ext cx="7328535" cy="1103630"/>
          </a:xfrm>
          <a:prstGeom prst="rect">
            <a:avLst/>
          </a:prstGeom>
        </p:spPr>
      </p:pic>
      <p:pic>
        <p:nvPicPr>
          <p:cNvPr id="3" name="图片 2"/>
          <p:cNvPicPr>
            <a:picLocks noChangeAspect="1"/>
          </p:cNvPicPr>
          <p:nvPr/>
        </p:nvPicPr>
        <p:blipFill>
          <a:blip r:embed="rId2"/>
          <a:stretch>
            <a:fillRect/>
          </a:stretch>
        </p:blipFill>
        <p:spPr>
          <a:xfrm>
            <a:off x="165100" y="2321560"/>
            <a:ext cx="4324350" cy="2638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2492990" cy="1015663"/>
          </a:xfrm>
          <a:prstGeom prst="rect">
            <a:avLst/>
          </a:prstGeom>
        </p:spPr>
        <p:txBody>
          <a:bodyPr wrap="none">
            <a:spAutoFit/>
          </a:bodyPr>
          <a:lstStyle/>
          <a:p>
            <a:pPr lvl="0">
              <a:defRPr/>
            </a:pPr>
            <a:r>
              <a:rPr lang="en-US" altLang="zh-CN" sz="6000" dirty="0">
                <a:solidFill>
                  <a:srgbClr val="FBDED3"/>
                </a:solidFill>
                <a:latin typeface="Arial" panose="020B0604020202020204"/>
              </a:rPr>
              <a:t>DEMO</a:t>
            </a:r>
            <a:endParaRPr lang="en-US" altLang="zh-CN" sz="6000" dirty="0">
              <a:solidFill>
                <a:srgbClr val="FBDED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3930" y="749300"/>
            <a:ext cx="699452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642870" y="871855"/>
            <a:ext cx="6013450" cy="4253865"/>
          </a:xfrm>
          <a:prstGeom prst="rect">
            <a:avLst/>
          </a:prstGeom>
        </p:spPr>
        <p:txBody>
          <a:bodyPr wrap="square">
            <a:spAutoFit/>
          </a:bodyPr>
          <a:lstStyle/>
          <a:p>
            <a:pPr marL="0" indent="0">
              <a:buNone/>
            </a:pPr>
            <a:r>
              <a:rPr lang="en-US" sz="2000" b="1" dirty="0">
                <a:sym typeface="+mn-ea"/>
              </a:rPr>
              <a:t>1. As a user, I want to register to this platform by using an email, nickname and a password.</a:t>
            </a:r>
            <a:endParaRPr lang="en-US" sz="2000" b="1" dirty="0">
              <a:sym typeface="+mn-ea"/>
            </a:endParaRPr>
          </a:p>
          <a:p>
            <a:pPr marL="0" indent="0">
              <a:buNone/>
            </a:pPr>
            <a:endParaRPr lang="en-US" sz="2000" b="1" dirty="0"/>
          </a:p>
          <a:p>
            <a:pPr marL="0" indent="0">
              <a:buNone/>
            </a:pPr>
            <a:r>
              <a:rPr lang="en-US" sz="2000" b="1" dirty="0">
                <a:sym typeface="+mn-ea"/>
              </a:rPr>
              <a:t>2. As a user, I want to login to this platform using the account I registered.</a:t>
            </a:r>
            <a:endParaRPr lang="en-US" sz="2000" b="1" dirty="0">
              <a:sym typeface="+mn-ea"/>
            </a:endParaRPr>
          </a:p>
          <a:p>
            <a:pPr marL="0" indent="0">
              <a:buNone/>
            </a:pPr>
            <a:endParaRPr lang="en-US" sz="2000" b="1" dirty="0"/>
          </a:p>
          <a:p>
            <a:pPr marL="0" indent="0">
              <a:buNone/>
            </a:pPr>
            <a:r>
              <a:rPr lang="en-US" sz="2000" b="1" dirty="0">
                <a:sym typeface="+mn-ea"/>
              </a:rPr>
              <a:t>3. As a user, I want to be able to play </a:t>
            </a:r>
            <a:r>
              <a:rPr lang="en-US" sz="2000" b="1" dirty="0" err="1">
                <a:sym typeface="+mn-ea"/>
              </a:rPr>
              <a:t>Hnefatafl</a:t>
            </a:r>
            <a:r>
              <a:rPr lang="en-US" sz="2000" b="1" dirty="0">
                <a:sym typeface="+mn-ea"/>
              </a:rPr>
              <a:t>.</a:t>
            </a:r>
            <a:endParaRPr lang="en-US" sz="2000" b="1" dirty="0">
              <a:sym typeface="+mn-ea"/>
            </a:endParaRPr>
          </a:p>
          <a:p>
            <a:pPr marL="0" indent="0">
              <a:buNone/>
            </a:pPr>
            <a:endParaRPr lang="en-US" sz="2000" b="1" dirty="0"/>
          </a:p>
          <a:p>
            <a:pPr marL="0" indent="0">
              <a:buNone/>
            </a:pPr>
            <a:r>
              <a:rPr lang="en-US" sz="2000" b="1" dirty="0">
                <a:sym typeface="+mn-ea"/>
              </a:rPr>
              <a:t>4. As a user, I want to know when it is my turn.</a:t>
            </a:r>
            <a:endParaRPr lang="en-US" sz="2000" b="1" dirty="0">
              <a:sym typeface="+mn-ea"/>
            </a:endParaRPr>
          </a:p>
          <a:p>
            <a:pPr marL="0" indent="0">
              <a:buNone/>
            </a:pPr>
            <a:endParaRPr lang="en-US" sz="2000" b="1" dirty="0"/>
          </a:p>
          <a:p>
            <a:pPr marL="0" indent="0">
              <a:buNone/>
            </a:pPr>
            <a:r>
              <a:rPr lang="en-US" sz="2000" b="1" dirty="0">
                <a:sym typeface="+mn-ea"/>
              </a:rPr>
              <a:t>5. As a user, I want to be able to logout from my account when I do not want to play, and receive a prompt before it exits.</a:t>
            </a:r>
            <a:endParaRPr lang="en-US" sz="1400" dirty="0"/>
          </a:p>
          <a:p>
            <a:pPr marL="0" indent="0">
              <a:buNone/>
            </a:pPr>
            <a:endParaRPr lang="en-US" altLang="zh-CN" sz="1050" b="1">
              <a:solidFill>
                <a:srgbClr val="23283E"/>
              </a:solidFill>
              <a:ea typeface="微软雅黑" panose="020B0503020204020204" pitchFamily="34" charset="-122"/>
              <a:cs typeface="Arial" panose="020B0604020202020204" pitchFamily="34" charset="0"/>
              <a:sym typeface="Calibri" panose="020F0502020204030204" pitchFamily="34" charset="0"/>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endParaRPr lang="en-US" altLang="zh-CN" sz="2400">
              <a:solidFill>
                <a:srgbClr val="FBDED3"/>
              </a:solidFill>
              <a:latin typeface="+mj-lt"/>
              <a:ea typeface="+mj-ea"/>
              <a:sym typeface="Calibri" panose="020F0502020204030204" pitchFamily="34" charset="0"/>
            </a:endParaRP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sz="2400" dirty="0">
                <a:solidFill>
                  <a:srgbClr val="FBDED3"/>
                </a:solidFill>
                <a:sym typeface="+mn-ea"/>
              </a:rPr>
              <a:t>Move methods</a:t>
            </a:r>
            <a:endParaRPr lang="en-US" altLang="zh-CN" sz="2400" dirty="0">
              <a:solidFill>
                <a:srgbClr val="FBDED3"/>
              </a:solidFill>
              <a:latin typeface="+mj-lt"/>
              <a:ea typeface="+mj-ea"/>
              <a:sym typeface="+mn-ea"/>
            </a:endParaRPr>
          </a:p>
        </p:txBody>
      </p:sp>
      <p:cxnSp>
        <p:nvCxnSpPr>
          <p:cNvPr id="3" name="直接连接符 2"/>
          <p:cNvCxnSpPr/>
          <p:nvPr/>
        </p:nvCxnSpPr>
        <p:spPr>
          <a:xfrm>
            <a:off x="4412609" y="73861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934540" y="459740"/>
            <a:ext cx="6000115" cy="4524315"/>
          </a:xfrm>
          <a:prstGeom prst="rect">
            <a:avLst/>
          </a:prstGeom>
          <a:noFill/>
        </p:spPr>
        <p:txBody>
          <a:bodyPr wrap="square" rtlCol="0">
            <a:spAutoFit/>
          </a:bodyPr>
          <a:lstStyle/>
          <a:p>
            <a:pPr algn="l">
              <a:buClrTx/>
              <a:buSzTx/>
              <a:buFontTx/>
            </a:pPr>
            <a:r>
              <a:rPr lang="en-US" sz="2400" b="1" dirty="0">
                <a:solidFill>
                  <a:srgbClr val="FBDED3"/>
                </a:solidFill>
                <a:sym typeface="+mn-ea"/>
              </a:rPr>
              <a:t>Gameboard </a:t>
            </a:r>
            <a:endParaRPr lang="en-US" sz="2400" dirty="0">
              <a:solidFill>
                <a:srgbClr val="FBDED3"/>
              </a:solidFill>
            </a:endParaRPr>
          </a:p>
          <a:p>
            <a:pPr lvl="1" algn="l"/>
            <a:r>
              <a:rPr lang="en-US" sz="2400" dirty="0">
                <a:solidFill>
                  <a:srgbClr val="FBDED3"/>
                </a:solidFill>
                <a:sym typeface="+mn-ea"/>
              </a:rPr>
              <a:t>void initialize()</a:t>
            </a:r>
            <a:endParaRPr lang="en-US" sz="2400" dirty="0">
              <a:solidFill>
                <a:srgbClr val="FBDED3"/>
              </a:solidFill>
            </a:endParaRPr>
          </a:p>
          <a:p>
            <a:pPr lvl="1" algn="l"/>
            <a:r>
              <a:rPr lang="en-US" sz="2400" dirty="0">
                <a:solidFill>
                  <a:srgbClr val="FBDED3"/>
                </a:solidFill>
                <a:sym typeface="+mn-ea"/>
              </a:rPr>
              <a:t>Piece </a:t>
            </a:r>
            <a:r>
              <a:rPr lang="en-US" sz="2400" dirty="0" err="1">
                <a:solidFill>
                  <a:srgbClr val="FBDED3"/>
                </a:solidFill>
                <a:sym typeface="+mn-ea"/>
              </a:rPr>
              <a:t>getPiece</a:t>
            </a:r>
            <a:r>
              <a:rPr lang="en-US" sz="2400" dirty="0">
                <a:solidFill>
                  <a:srgbClr val="FBDED3"/>
                </a:solidFill>
                <a:sym typeface="+mn-ea"/>
              </a:rPr>
              <a:t>()</a:t>
            </a:r>
            <a:endParaRPr lang="en-US" sz="2400" dirty="0">
              <a:solidFill>
                <a:srgbClr val="FBDED3"/>
              </a:solidFill>
              <a:sym typeface="+mn-ea"/>
            </a:endParaRPr>
          </a:p>
          <a:p>
            <a:pPr lvl="1" algn="l"/>
            <a:r>
              <a:rPr lang="en-US" sz="2400" dirty="0" err="1">
                <a:solidFill>
                  <a:srgbClr val="FBDED3"/>
                </a:solidFill>
                <a:sym typeface="+mn-ea"/>
              </a:rPr>
              <a:t>boolean</a:t>
            </a:r>
            <a:r>
              <a:rPr lang="en-US" sz="2400" dirty="0">
                <a:solidFill>
                  <a:srgbClr val="FBDED3"/>
                </a:solidFill>
                <a:sym typeface="+mn-ea"/>
              </a:rPr>
              <a:t> </a:t>
            </a:r>
            <a:r>
              <a:rPr lang="en-US" sz="2400" dirty="0" err="1">
                <a:solidFill>
                  <a:srgbClr val="FBDED3"/>
                </a:solidFill>
                <a:sym typeface="+mn-ea"/>
              </a:rPr>
              <a:t>placePiece</a:t>
            </a:r>
            <a:r>
              <a:rPr lang="en-US" sz="2400" dirty="0">
                <a:solidFill>
                  <a:srgbClr val="FBDED3"/>
                </a:solidFill>
                <a:sym typeface="+mn-ea"/>
              </a:rPr>
              <a:t>() </a:t>
            </a:r>
            <a:endParaRPr lang="en-US" sz="2400" dirty="0">
              <a:solidFill>
                <a:srgbClr val="FBDED3"/>
              </a:solidFill>
            </a:endParaRPr>
          </a:p>
          <a:p>
            <a:pPr lvl="1" algn="l"/>
            <a:r>
              <a:rPr lang="en-US" sz="2400" dirty="0">
                <a:solidFill>
                  <a:srgbClr val="FBDED3"/>
                </a:solidFill>
                <a:sym typeface="+mn-ea"/>
              </a:rPr>
              <a:t>int move() </a:t>
            </a:r>
            <a:endParaRPr lang="en-US" sz="2400" dirty="0">
              <a:solidFill>
                <a:srgbClr val="FBDED3"/>
              </a:solidFill>
              <a:sym typeface="+mn-ea"/>
            </a:endParaRPr>
          </a:p>
          <a:p>
            <a:pPr lvl="1" algn="l"/>
            <a:r>
              <a:rPr lang="en-US" sz="2400" dirty="0">
                <a:solidFill>
                  <a:srgbClr val="FBDED3"/>
                </a:solidFill>
                <a:sym typeface="+mn-ea"/>
              </a:rPr>
              <a:t>int </a:t>
            </a:r>
            <a:r>
              <a:rPr lang="en-US" sz="2400" dirty="0" err="1">
                <a:solidFill>
                  <a:srgbClr val="FBDED3"/>
                </a:solidFill>
                <a:sym typeface="+mn-ea"/>
              </a:rPr>
              <a:t>getWhoseTurn</a:t>
            </a:r>
            <a:r>
              <a:rPr lang="en-US" sz="2400" dirty="0">
                <a:solidFill>
                  <a:srgbClr val="FBDED3"/>
                </a:solidFill>
                <a:sym typeface="+mn-ea"/>
              </a:rPr>
              <a:t>()</a:t>
            </a:r>
            <a:endParaRPr lang="en-US" sz="2400" dirty="0">
              <a:solidFill>
                <a:srgbClr val="FBDED3"/>
              </a:solidFill>
              <a:sym typeface="+mn-ea"/>
            </a:endParaRPr>
          </a:p>
          <a:p>
            <a:pPr lvl="1" algn="l"/>
            <a:r>
              <a:rPr lang="en-US" sz="2400" dirty="0">
                <a:solidFill>
                  <a:srgbClr val="FBDED3"/>
                </a:solidFill>
                <a:sym typeface="+mn-ea"/>
              </a:rPr>
              <a:t>int </a:t>
            </a:r>
            <a:r>
              <a:rPr lang="en-US" sz="2400" dirty="0" err="1">
                <a:solidFill>
                  <a:srgbClr val="FBDED3"/>
                </a:solidFill>
                <a:sym typeface="+mn-ea"/>
              </a:rPr>
              <a:t>checkStatus</a:t>
            </a:r>
            <a:r>
              <a:rPr lang="en-US" sz="2400" dirty="0">
                <a:solidFill>
                  <a:srgbClr val="FBDED3"/>
                </a:solidFill>
                <a:sym typeface="+mn-ea"/>
              </a:rPr>
              <a:t>() </a:t>
            </a:r>
            <a:endParaRPr lang="en-US" sz="2400" dirty="0">
              <a:solidFill>
                <a:srgbClr val="FBDED3"/>
              </a:solidFill>
            </a:endParaRPr>
          </a:p>
          <a:p>
            <a:pPr algn="l">
              <a:buClrTx/>
              <a:buSzTx/>
              <a:buFontTx/>
            </a:pPr>
            <a:r>
              <a:rPr lang="en-US" sz="2400" b="1" dirty="0">
                <a:solidFill>
                  <a:srgbClr val="FBDED3"/>
                </a:solidFill>
                <a:sym typeface="+mn-ea"/>
              </a:rPr>
              <a:t>Piece </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getColor</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String </a:t>
            </a:r>
            <a:r>
              <a:rPr lang="en-US" sz="2400" dirty="0" err="1">
                <a:solidFill>
                  <a:srgbClr val="FBDED3"/>
                </a:solidFill>
                <a:sym typeface="+mn-ea"/>
              </a:rPr>
              <a:t>getPosition</a:t>
            </a:r>
            <a:r>
              <a:rPr lang="en-US" sz="2400" dirty="0">
                <a:solidFill>
                  <a:srgbClr val="FBDED3"/>
                </a:solidFill>
                <a:sym typeface="+mn-ea"/>
              </a:rPr>
              <a:t>()</a:t>
            </a:r>
            <a:endParaRPr lang="en-US" sz="2400" dirty="0">
              <a:solidFill>
                <a:srgbClr val="FBDED3"/>
              </a:solidFill>
            </a:endParaRPr>
          </a:p>
          <a:p>
            <a:pPr lvl="1" algn="l"/>
            <a:r>
              <a:rPr lang="en-US" sz="2400" dirty="0">
                <a:solidFill>
                  <a:srgbClr val="FBDED3"/>
                </a:solidFill>
                <a:sym typeface="+mn-ea"/>
              </a:rPr>
              <a:t>void </a:t>
            </a:r>
            <a:r>
              <a:rPr lang="en-US" sz="2400" dirty="0" err="1">
                <a:solidFill>
                  <a:srgbClr val="FBDED3"/>
                </a:solidFill>
                <a:sym typeface="+mn-ea"/>
              </a:rPr>
              <a:t>setPosition</a:t>
            </a:r>
            <a:r>
              <a:rPr lang="en-US" sz="2400" dirty="0">
                <a:solidFill>
                  <a:srgbClr val="FBDED3"/>
                </a:solidFill>
                <a:sym typeface="+mn-ea"/>
              </a:rPr>
              <a:t>() </a:t>
            </a:r>
            <a:endParaRPr lang="en-US" sz="2400" dirty="0">
              <a:solidFill>
                <a:srgbClr val="FBDED3"/>
              </a:solidFill>
            </a:endParaRPr>
          </a:p>
          <a:p>
            <a:pPr lvl="1" algn="l"/>
            <a:r>
              <a:rPr lang="en-US" sz="2400" dirty="0" err="1">
                <a:solidFill>
                  <a:srgbClr val="FBDED3"/>
                </a:solidFill>
                <a:sym typeface="+mn-ea"/>
              </a:rPr>
              <a:t>ArrayList</a:t>
            </a:r>
            <a:r>
              <a:rPr lang="en-US" sz="2400" dirty="0">
                <a:solidFill>
                  <a:srgbClr val="FBDED3"/>
                </a:solidFill>
                <a:sym typeface="+mn-ea"/>
              </a:rPr>
              <a:t>&lt;String&gt; </a:t>
            </a:r>
            <a:r>
              <a:rPr lang="en-US" sz="2400" dirty="0" err="1">
                <a:solidFill>
                  <a:srgbClr val="FBDED3"/>
                </a:solidFill>
                <a:sym typeface="+mn-ea"/>
              </a:rPr>
              <a:t>legalMoves</a:t>
            </a:r>
            <a:r>
              <a:rPr lang="en-US" sz="2400" dirty="0">
                <a:solidFill>
                  <a:srgbClr val="FBDED3"/>
                </a:solidFill>
                <a:sym typeface="+mn-ea"/>
              </a:rPr>
              <a:t>() </a:t>
            </a:r>
            <a:endParaRPr lang="en-US" altLang="zh-CN" sz="2400" dirty="0">
              <a:solidFill>
                <a:srgbClr val="FBDED3"/>
              </a:solidFill>
              <a:latin typeface="Arial" panose="020B0604020202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102600" y="737976"/>
            <a:ext cx="8620017" cy="3600986"/>
          </a:xfrm>
          <a:prstGeom prst="rect">
            <a:avLst/>
          </a:prstGeom>
          <a:noFill/>
        </p:spPr>
        <p:txBody>
          <a:bodyPr wrap="square" rtlCol="0">
            <a:spAutoFit/>
          </a:bodyPr>
          <a:lstStyle/>
          <a:p>
            <a:r>
              <a:rPr lang="en-US" altLang="zh-CN" sz="2000" b="1" dirty="0">
                <a:solidFill>
                  <a:srgbClr val="FBDED3"/>
                </a:solidFill>
              </a:rPr>
              <a:t>·As a user, I want to be able to play </a:t>
            </a:r>
            <a:r>
              <a:rPr lang="en-US" altLang="zh-CN" sz="2000" b="1" dirty="0" err="1">
                <a:solidFill>
                  <a:srgbClr val="FBDED3"/>
                </a:solidFill>
              </a:rPr>
              <a:t>Hnefatafl</a:t>
            </a:r>
            <a:r>
              <a:rPr lang="en-US" altLang="zh-CN" sz="2000" b="1" dirty="0">
                <a:solidFill>
                  <a:srgbClr val="FBDED3"/>
                </a:solidFill>
              </a:rPr>
              <a:t>. 	</a:t>
            </a:r>
            <a:r>
              <a:rPr lang="en-US" altLang="zh-CN" sz="2000" b="1" dirty="0">
                <a:solidFill>
                  <a:srgbClr val="00B050"/>
                </a:solidFill>
              </a:rPr>
              <a:t>(Backend function finished)</a:t>
            </a:r>
            <a:endParaRPr lang="en-US" altLang="zh-CN" sz="2000" b="1" dirty="0">
              <a:solidFill>
                <a:srgbClr val="00B050"/>
              </a:solidFill>
            </a:endParaRPr>
          </a:p>
          <a:p>
            <a:r>
              <a:rPr lang="en-US" altLang="zh-CN" sz="2000" b="1" dirty="0">
                <a:solidFill>
                  <a:srgbClr val="FBDED3"/>
                </a:solidFill>
              </a:rPr>
              <a:t>Priority:1 </a:t>
            </a:r>
            <a:endParaRPr lang="en-US" altLang="zh-CN" sz="2000" b="1" dirty="0">
              <a:solidFill>
                <a:srgbClr val="FBDED3"/>
              </a:solidFill>
            </a:endParaRPr>
          </a:p>
          <a:p>
            <a:endParaRPr lang="en-US" altLang="zh-CN" sz="2000" b="1" dirty="0">
              <a:solidFill>
                <a:srgbClr val="FBDED3"/>
              </a:solidFill>
            </a:endParaRPr>
          </a:p>
          <a:p>
            <a:r>
              <a:rPr lang="en-US" altLang="zh-CN" sz="2000" b="1" dirty="0">
                <a:solidFill>
                  <a:srgbClr val="FBDED3"/>
                </a:solidFill>
              </a:rPr>
              <a:t>Task: </a:t>
            </a:r>
            <a:endParaRPr lang="en-US" altLang="zh-CN" sz="2000" b="1" dirty="0">
              <a:solidFill>
                <a:srgbClr val="FBDED3"/>
              </a:solidFill>
            </a:endParaRPr>
          </a:p>
          <a:p>
            <a:r>
              <a:rPr lang="en-US" altLang="zh-CN" sz="2000" b="1" dirty="0">
                <a:solidFill>
                  <a:srgbClr val="FBDED3"/>
                </a:solidFill>
              </a:rPr>
              <a:t>1.Implement ability to display basic game screen to the user </a:t>
            </a:r>
            <a:endParaRPr lang="en-US" altLang="zh-CN" sz="2000" b="1" dirty="0">
              <a:solidFill>
                <a:srgbClr val="FBDED3"/>
              </a:solidFill>
            </a:endParaRPr>
          </a:p>
          <a:p>
            <a:r>
              <a:rPr lang="en-US" altLang="zh-CN" sz="2000" b="1" dirty="0">
                <a:solidFill>
                  <a:srgbClr val="FBDED3"/>
                </a:solidFill>
              </a:rPr>
              <a:t>2.Write code to achieve chess movement</a:t>
            </a:r>
            <a:endParaRPr lang="en-US" altLang="zh-CN" sz="2000" b="1" dirty="0">
              <a:solidFill>
                <a:srgbClr val="FBDED3"/>
              </a:solidFill>
            </a:endParaRPr>
          </a:p>
          <a:p>
            <a:r>
              <a:rPr lang="en-US" altLang="zh-CN" sz="2000" b="1" dirty="0">
                <a:solidFill>
                  <a:srgbClr val="FBDED3"/>
                </a:solidFill>
              </a:rPr>
              <a:t>3.Write code to achieve the pieces capturing the opponent’s pieces</a:t>
            </a:r>
            <a:endParaRPr lang="en-US" altLang="zh-CN" sz="2000" b="1" dirty="0">
              <a:solidFill>
                <a:srgbClr val="FBDED3"/>
              </a:solidFill>
            </a:endParaRPr>
          </a:p>
          <a:p>
            <a:r>
              <a:rPr lang="en-US" altLang="zh-CN" sz="2000" b="1" dirty="0">
                <a:solidFill>
                  <a:srgbClr val="FBDED3"/>
                </a:solidFill>
              </a:rPr>
              <a:t>4.Write code to update game screen</a:t>
            </a:r>
            <a:endParaRPr lang="en-US" altLang="zh-CN" sz="2000" b="1" dirty="0">
              <a:solidFill>
                <a:srgbClr val="FBDED3"/>
              </a:solidFill>
            </a:endParaRPr>
          </a:p>
          <a:p>
            <a:r>
              <a:rPr lang="en-US" altLang="zh-CN" sz="2000" b="1" dirty="0">
                <a:solidFill>
                  <a:srgbClr val="FBDED3"/>
                </a:solidFill>
              </a:rPr>
              <a:t>5.Write code to add the logout button</a:t>
            </a:r>
            <a:endParaRPr lang="en-US" altLang="zh-CN" sz="2000" b="1" dirty="0">
              <a:solidFill>
                <a:srgbClr val="FBDED3"/>
              </a:solidFill>
            </a:endParaRPr>
          </a:p>
          <a:p>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1043940" y="1278890"/>
            <a:ext cx="7583170" cy="2677656"/>
          </a:xfrm>
          <a:prstGeom prst="rect">
            <a:avLst/>
          </a:prstGeom>
          <a:noFill/>
        </p:spPr>
        <p:txBody>
          <a:bodyPr wrap="square" rtlCol="0">
            <a:spAutoFit/>
          </a:bodyPr>
          <a:lstStyle/>
          <a:p>
            <a:r>
              <a:rPr lang="en-US" altLang="zh-CN" sz="2400" b="1" dirty="0">
                <a:solidFill>
                  <a:srgbClr val="FBDED3"/>
                </a:solidFill>
                <a:sym typeface="+mn-ea"/>
              </a:rPr>
              <a:t>• As a user, I want to know when it is my turn. </a:t>
            </a:r>
            <a:r>
              <a:rPr lang="en-US" altLang="zh-CN" sz="2400" b="1" dirty="0">
                <a:solidFill>
                  <a:srgbClr val="00B050"/>
                </a:solidFill>
                <a:sym typeface="+mn-ea"/>
              </a:rPr>
              <a:t>(Finished)</a:t>
            </a:r>
            <a:endParaRPr lang="en-US" altLang="zh-CN" sz="2400" b="1" dirty="0">
              <a:solidFill>
                <a:srgbClr val="00B050"/>
              </a:solidFill>
            </a:endParaRPr>
          </a:p>
          <a:p>
            <a:r>
              <a:rPr lang="en-US" altLang="zh-CN" sz="2400" b="1" dirty="0">
                <a:solidFill>
                  <a:srgbClr val="FBDED3"/>
                </a:solidFill>
                <a:sym typeface="+mn-ea"/>
              </a:rPr>
              <a:t>Priority:2 </a:t>
            </a:r>
            <a:endParaRPr lang="en-US" altLang="zh-CN" sz="2400" b="1" dirty="0">
              <a:solidFill>
                <a:srgbClr val="FBDED3"/>
              </a:solidFill>
              <a:sym typeface="+mn-ea"/>
            </a:endParaRPr>
          </a:p>
          <a:p>
            <a:endParaRPr lang="en-US" altLang="zh-CN" sz="2400" b="1" dirty="0">
              <a:solidFill>
                <a:srgbClr val="FBDED3"/>
              </a:solidFill>
            </a:endParaRPr>
          </a:p>
          <a:p>
            <a:r>
              <a:rPr lang="en-US" altLang="zh-CN" sz="2400" b="1" dirty="0">
                <a:solidFill>
                  <a:srgbClr val="FBDED3"/>
                </a:solidFill>
                <a:sym typeface="+mn-ea"/>
              </a:rPr>
              <a:t>Task: </a:t>
            </a:r>
            <a:endParaRPr lang="en-US" altLang="zh-CN" sz="2400" b="1" dirty="0">
              <a:solidFill>
                <a:srgbClr val="FBDED3"/>
              </a:solidFill>
            </a:endParaRPr>
          </a:p>
          <a:p>
            <a:r>
              <a:rPr lang="en-US" altLang="zh-CN" sz="2400" b="1" dirty="0">
                <a:solidFill>
                  <a:srgbClr val="FBDED3"/>
                </a:solidFill>
                <a:sym typeface="+mn-ea"/>
              </a:rPr>
              <a:t>1.Write code to determine which users turn it is </a:t>
            </a:r>
            <a:endParaRPr lang="en-US" altLang="zh-CN" sz="2400" b="1" dirty="0">
              <a:solidFill>
                <a:srgbClr val="FBDED3"/>
              </a:solidFill>
              <a:sym typeface="+mn-ea"/>
            </a:endParaRPr>
          </a:p>
          <a:p>
            <a:r>
              <a:rPr lang="en-US" altLang="zh-CN" sz="2400" b="1" dirty="0">
                <a:solidFill>
                  <a:srgbClr val="FBDED3"/>
                </a:solidFill>
                <a:sym typeface="+mn-ea"/>
              </a:rPr>
              <a:t>2.Add functionality to display the prompt </a:t>
            </a:r>
            <a:endParaRPr lang="en-US" altLang="zh-CN" sz="2400" b="1" dirty="0">
              <a:solidFill>
                <a:srgbClr val="FBDED3"/>
              </a:solidFill>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308366" y="750163"/>
            <a:ext cx="8846050" cy="2954655"/>
          </a:xfrm>
          <a:prstGeom prst="rect">
            <a:avLst/>
          </a:prstGeom>
          <a:noFill/>
        </p:spPr>
        <p:txBody>
          <a:bodyPr wrap="square" rtlCol="0">
            <a:spAutoFit/>
          </a:bodyPr>
          <a:lstStyle/>
          <a:p>
            <a:r>
              <a:rPr lang="en-US" altLang="zh-CN" b="1" dirty="0">
                <a:solidFill>
                  <a:srgbClr val="FBDED3"/>
                </a:solidFill>
                <a:sym typeface="+mn-ea"/>
              </a:rPr>
              <a:t>• As a user, I want to register to this platform by using an email, nickname and a password. Priority:3															</a:t>
            </a:r>
            <a:r>
              <a:rPr lang="en-US" altLang="zh-CN" b="1" dirty="0">
                <a:solidFill>
                  <a:srgbClr val="00B050"/>
                </a:solidFill>
                <a:sym typeface="+mn-ea"/>
              </a:rPr>
              <a:t>(Finished)</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Task: </a:t>
            </a:r>
            <a:endParaRPr lang="en-US" altLang="zh-CN" b="1" dirty="0">
              <a:solidFill>
                <a:srgbClr val="FBDED3"/>
              </a:solidFill>
              <a:sym typeface="+mn-ea"/>
            </a:endParaRPr>
          </a:p>
          <a:p>
            <a:r>
              <a:rPr lang="en-US" altLang="zh-CN" b="1" dirty="0">
                <a:solidFill>
                  <a:srgbClr val="FBDED3"/>
                </a:solidFill>
                <a:sym typeface="+mn-ea"/>
              </a:rPr>
              <a:t>1.Write code about basic register screen</a:t>
            </a:r>
            <a:endParaRPr lang="en-US" altLang="zh-CN" b="1" dirty="0">
              <a:solidFill>
                <a:srgbClr val="FBDED3"/>
              </a:solidFill>
              <a:sym typeface="+mn-ea"/>
            </a:endParaRPr>
          </a:p>
          <a:p>
            <a:r>
              <a:rPr lang="en-US" altLang="zh-CN" b="1" dirty="0">
                <a:solidFill>
                  <a:srgbClr val="FBDED3"/>
                </a:solidFill>
                <a:sym typeface="+mn-ea"/>
              </a:rPr>
              <a:t>2.Write code to implement the legality of user information (such as the format of E-mail, length of password).</a:t>
            </a:r>
            <a:endParaRPr lang="en-US" altLang="zh-CN" b="1" dirty="0">
              <a:solidFill>
                <a:srgbClr val="FBDED3"/>
              </a:solidFill>
              <a:sym typeface="+mn-ea"/>
            </a:endParaRPr>
          </a:p>
          <a:p>
            <a:r>
              <a:rPr lang="en-US" altLang="zh-CN" b="1" dirty="0">
                <a:solidFill>
                  <a:srgbClr val="FBDED3"/>
                </a:solidFill>
                <a:sym typeface="+mn-ea"/>
              </a:rPr>
              <a:t>3.Write code to implement the registration button and the cancel button</a:t>
            </a:r>
            <a:endParaRPr lang="en-US" altLang="zh-CN" b="1" dirty="0">
              <a:solidFill>
                <a:srgbClr val="FBDED3"/>
              </a:solidFill>
              <a:sym typeface="+mn-ea"/>
            </a:endParaRPr>
          </a:p>
          <a:p>
            <a:r>
              <a:rPr lang="en-US" altLang="zh-CN" b="1" dirty="0">
                <a:solidFill>
                  <a:srgbClr val="FBDED3"/>
                </a:solidFill>
                <a:sym typeface="+mn-ea"/>
              </a:rPr>
              <a:t>4.Write code to achieve a successful registration screen and return to the login screen button</a:t>
            </a:r>
            <a:endParaRPr lang="en-US" altLang="zh-CN" b="1" dirty="0">
              <a:solidFill>
                <a:srgbClr val="FBDED3"/>
              </a:solidFill>
              <a:sym typeface="+mn-ea"/>
            </a:endParaRPr>
          </a:p>
          <a:p>
            <a:endParaRPr lang="en-US" altLang="zh-CN" sz="2400" b="1" dirty="0">
              <a:solidFill>
                <a:srgbClr val="FBDED3"/>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endParaRPr lang="en-US" altLang="zh-CN">
              <a:solidFill>
                <a:srgbClr val="FBDED3"/>
              </a:solidFill>
              <a:latin typeface="Arial" panose="020B0604020202020204"/>
            </a:endParaRPr>
          </a:p>
        </p:txBody>
      </p:sp>
      <p:sp>
        <p:nvSpPr>
          <p:cNvPr id="4" name="文本框 3"/>
          <p:cNvSpPr txBox="1"/>
          <p:nvPr/>
        </p:nvSpPr>
        <p:spPr>
          <a:xfrm>
            <a:off x="82194" y="619760"/>
            <a:ext cx="9061806" cy="4799965"/>
          </a:xfrm>
          <a:prstGeom prst="rect">
            <a:avLst/>
          </a:prstGeom>
          <a:noFill/>
        </p:spPr>
        <p:txBody>
          <a:bodyPr wrap="square" rtlCol="0">
            <a:spAutoFit/>
          </a:bodyPr>
          <a:lstStyle/>
          <a:p>
            <a:r>
              <a:rPr lang="en-US" altLang="zh-CN" b="1" dirty="0">
                <a:solidFill>
                  <a:srgbClr val="FBDED3"/>
                </a:solidFill>
                <a:sym typeface="+mn-ea"/>
              </a:rPr>
              <a:t>• As a user, I want to login to this platform using the account I registered. </a:t>
            </a:r>
            <a:r>
              <a:rPr lang="en-US" altLang="zh-CN" b="1" dirty="0">
                <a:solidFill>
                  <a:srgbClr val="00B050"/>
                </a:solidFill>
                <a:sym typeface="+mn-ea"/>
              </a:rPr>
              <a:t>(Finished)</a:t>
            </a:r>
            <a:endParaRPr lang="en-US" altLang="zh-CN" b="1" dirty="0">
              <a:solidFill>
                <a:srgbClr val="00B050"/>
              </a:solidFill>
              <a:sym typeface="+mn-ea"/>
            </a:endParaRPr>
          </a:p>
          <a:p>
            <a:r>
              <a:rPr lang="en-US" altLang="zh-CN" b="1" dirty="0">
                <a:solidFill>
                  <a:srgbClr val="FBDED3"/>
                </a:solidFill>
                <a:sym typeface="+mn-ea"/>
              </a:rPr>
              <a:t>Priority:4 </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Task: </a:t>
            </a:r>
            <a:endParaRPr lang="en-US" altLang="zh-CN" b="1" dirty="0">
              <a:solidFill>
                <a:srgbClr val="FBDED3"/>
              </a:solidFill>
              <a:sym typeface="+mn-ea"/>
            </a:endParaRPr>
          </a:p>
          <a:p>
            <a:r>
              <a:rPr lang="en-US" altLang="zh-CN" b="1" dirty="0">
                <a:solidFill>
                  <a:srgbClr val="FBDED3"/>
                </a:solidFill>
                <a:sym typeface="+mn-ea"/>
              </a:rPr>
              <a:t>1.Write code to implement basic Login screen</a:t>
            </a:r>
            <a:endParaRPr lang="en-US" altLang="zh-CN" b="1" dirty="0">
              <a:solidFill>
                <a:srgbClr val="FBDED3"/>
              </a:solidFill>
              <a:sym typeface="+mn-ea"/>
            </a:endParaRPr>
          </a:p>
          <a:p>
            <a:r>
              <a:rPr lang="en-US" altLang="zh-CN" b="1" dirty="0">
                <a:solidFill>
                  <a:srgbClr val="FBDED3"/>
                </a:solidFill>
                <a:sym typeface="+mn-ea"/>
              </a:rPr>
              <a:t>2.Write code to implement the legality of user information (such as the format of E-mail, length of password).</a:t>
            </a:r>
            <a:endParaRPr lang="en-US" altLang="zh-CN" b="1" dirty="0">
              <a:solidFill>
                <a:srgbClr val="FBDED3"/>
              </a:solidFill>
              <a:sym typeface="+mn-ea"/>
            </a:endParaRPr>
          </a:p>
          <a:p>
            <a:r>
              <a:rPr lang="en-US" altLang="zh-CN" b="1" dirty="0">
                <a:solidFill>
                  <a:srgbClr val="FBDED3"/>
                </a:solidFill>
                <a:sym typeface="+mn-ea"/>
              </a:rPr>
              <a:t>3.Write code to implement the login button and the registration button</a:t>
            </a:r>
            <a:endParaRPr lang="en-US" altLang="zh-CN" b="1" dirty="0">
              <a:solidFill>
                <a:srgbClr val="FBDED3"/>
              </a:solidFill>
              <a:sym typeface="+mn-ea"/>
            </a:endParaRPr>
          </a:p>
          <a:p>
            <a:endParaRPr lang="en-US" altLang="zh-CN" b="1" dirty="0">
              <a:solidFill>
                <a:srgbClr val="FBDED3"/>
              </a:solidFill>
              <a:sym typeface="+mn-ea"/>
            </a:endParaRPr>
          </a:p>
          <a:p>
            <a:r>
              <a:rPr lang="en-US" altLang="zh-CN" b="1" dirty="0">
                <a:solidFill>
                  <a:srgbClr val="FBDED3"/>
                </a:solidFill>
                <a:sym typeface="+mn-ea"/>
              </a:rPr>
              <a:t>• As a user, I want to be able to logout from my account when I do not want to play, and receive a prompt before it exits.  </a:t>
            </a:r>
            <a:r>
              <a:rPr lang="en-US" altLang="zh-CN" b="1" dirty="0">
                <a:solidFill>
                  <a:srgbClr val="00B050"/>
                </a:solidFill>
                <a:sym typeface="+mn-ea"/>
              </a:rPr>
              <a:t>(Finished)</a:t>
            </a:r>
            <a:endParaRPr lang="en-US" altLang="zh-CN" b="1" dirty="0">
              <a:solidFill>
                <a:srgbClr val="00B050"/>
              </a:solidFill>
              <a:sym typeface="+mn-ea"/>
            </a:endParaRPr>
          </a:p>
          <a:p>
            <a:r>
              <a:rPr lang="en-US" altLang="zh-CN" b="1" dirty="0">
                <a:solidFill>
                  <a:srgbClr val="FBDED3"/>
                </a:solidFill>
                <a:sym typeface="+mn-ea"/>
              </a:rPr>
              <a:t>Priority:5 </a:t>
            </a:r>
            <a:endParaRPr lang="en-US" altLang="zh-CN" b="1" dirty="0">
              <a:solidFill>
                <a:srgbClr val="FBDED3"/>
              </a:solidFill>
              <a:sym typeface="+mn-ea"/>
            </a:endParaRPr>
          </a:p>
          <a:p>
            <a:r>
              <a:rPr lang="en-US" altLang="zh-CN" b="1" dirty="0">
                <a:solidFill>
                  <a:srgbClr val="FBDED3"/>
                </a:solidFill>
                <a:sym typeface="+mn-ea"/>
              </a:rPr>
              <a:t>Task: </a:t>
            </a:r>
            <a:endParaRPr lang="en-US" altLang="zh-CN" b="1" dirty="0">
              <a:solidFill>
                <a:srgbClr val="FBDED3"/>
              </a:solidFill>
              <a:sym typeface="+mn-ea"/>
            </a:endParaRPr>
          </a:p>
          <a:p>
            <a:r>
              <a:rPr lang="en-US" altLang="zh-CN" b="1" dirty="0">
                <a:solidFill>
                  <a:srgbClr val="FBDED3"/>
                </a:solidFill>
                <a:sym typeface="+mn-ea"/>
              </a:rPr>
              <a:t>1.Write code to logout prompt screen</a:t>
            </a:r>
            <a:endParaRPr lang="en-US" altLang="zh-CN" b="1" dirty="0">
              <a:solidFill>
                <a:srgbClr val="FBDED3"/>
              </a:solidFill>
              <a:sym typeface="+mn-ea"/>
            </a:endParaRPr>
          </a:p>
          <a:p>
            <a:r>
              <a:rPr lang="en-US" altLang="zh-CN" b="1" dirty="0">
                <a:solidFill>
                  <a:srgbClr val="FBDED3"/>
                </a:solidFill>
                <a:sym typeface="+mn-ea"/>
              </a:rPr>
              <a:t>2.Write code to implement the logout button and the return button</a:t>
            </a:r>
            <a:endParaRPr lang="en-US" altLang="zh-CN" b="1" dirty="0">
              <a:solidFill>
                <a:srgbClr val="FBDED3"/>
              </a:solidFill>
              <a:sym typeface="+mn-ea"/>
            </a:endParaRPr>
          </a:p>
          <a:p>
            <a:r>
              <a:rPr lang="en-US" altLang="zh-CN" b="1" dirty="0">
                <a:solidFill>
                  <a:srgbClr val="FBDED3"/>
                </a:solidFill>
                <a:sym typeface="+mn-ea"/>
              </a:rPr>
              <a:t>3.Write code to jump back to the login screen</a:t>
            </a:r>
            <a:endParaRPr lang="en-US" altLang="zh-CN" b="1" dirty="0">
              <a:solidFill>
                <a:srgbClr val="FBDED3"/>
              </a:solidFill>
              <a:sym typeface="+mn-ea"/>
            </a:endParaRPr>
          </a:p>
          <a:p>
            <a:endParaRPr lang="en-US" altLang="zh-CN" b="1" dirty="0">
              <a:solidFill>
                <a:srgbClr val="FBDED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4093</Words>
  <Application>WPS 演示</Application>
  <PresentationFormat>On-screen Show (16:9)</PresentationFormat>
  <Paragraphs>177</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Arial</vt:lpstr>
      <vt:lpstr>微软雅黑 Light</vt:lpstr>
      <vt:lpstr>微软雅黑</vt:lpstr>
      <vt:lpstr>Calibri</vt:lpstr>
      <vt:lpstr>Arial Unicode MS</vt:lpstr>
      <vt:lpstr>Calibri Light</vt:lpstr>
      <vt:lpstr>Wingdings</vt:lpstr>
      <vt:lpstr>方正风雅宋简体</vt:lpstr>
      <vt:lpstr>等线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萱秋</cp:lastModifiedBy>
  <cp:revision>168</cp:revision>
  <dcterms:created xsi:type="dcterms:W3CDTF">2018-08-31T07:35:00Z</dcterms:created>
  <dcterms:modified xsi:type="dcterms:W3CDTF">2019-11-06T17:13:50Z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