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handoutMasterIdLst>
    <p:handoutMasterId r:id="rId23"/>
  </p:handoutMasterIdLst>
  <p:sldIdLst>
    <p:sldId id="256" r:id="rId3"/>
    <p:sldId id="259" r:id="rId4"/>
    <p:sldId id="289" r:id="rId5"/>
    <p:sldId id="265" r:id="rId6"/>
    <p:sldId id="306" r:id="rId7"/>
    <p:sldId id="331" r:id="rId8"/>
    <p:sldId id="366" r:id="rId9"/>
    <p:sldId id="332" r:id="rId10"/>
    <p:sldId id="365" r:id="rId11"/>
    <p:sldId id="290" r:id="rId12"/>
    <p:sldId id="307" r:id="rId13"/>
    <p:sldId id="355" r:id="rId14"/>
    <p:sldId id="311" r:id="rId15"/>
    <p:sldId id="358" r:id="rId16"/>
    <p:sldId id="348" r:id="rId17"/>
    <p:sldId id="314" r:id="rId18"/>
    <p:sldId id="315" r:id="rId19"/>
    <p:sldId id="356" r:id="rId20"/>
    <p:sldId id="359" r:id="rId21"/>
    <p:sldId id="294"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76">
          <p15:clr>
            <a:srgbClr val="A4A3A4"/>
          </p15:clr>
        </p15:guide>
        <p15:guide id="2" pos="1655">
          <p15:clr>
            <a:srgbClr val="A4A3A4"/>
          </p15:clr>
        </p15:guide>
        <p15:guide id="3" pos="2880">
          <p15:clr>
            <a:srgbClr val="A4A3A4"/>
          </p15:clr>
        </p15:guide>
      </p15:sldGuideLst>
    </p:ext>
    <p:ext uri="{2D200454-40CA-4A62-9FC3-DE9A4176ACB9}">
      <p15:notesGuideLst xmlns:p15="http://schemas.microsoft.com/office/powerpoint/2012/main"/>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ED3"/>
    <a:srgbClr val="EEE5E6"/>
    <a:srgbClr val="FDEAE3"/>
    <a:srgbClr val="414B73"/>
    <a:srgbClr val="C4AFAB"/>
    <a:srgbClr val="1A2038"/>
    <a:srgbClr val="23283E"/>
    <a:srgbClr val="2C3046"/>
    <a:srgbClr val="09385B"/>
    <a:srgbClr val="0B4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14" autoAdjust="0"/>
    <p:restoredTop sz="94660"/>
  </p:normalViewPr>
  <p:slideViewPr>
    <p:cSldViewPr snapToGrid="0" showGuides="1">
      <p:cViewPr varScale="1">
        <p:scale>
          <a:sx n="124" d="100"/>
          <a:sy n="124" d="100"/>
        </p:scale>
        <p:origin x="912" y="176"/>
      </p:cViewPr>
      <p:guideLst>
        <p:guide orient="horz" pos="2676"/>
        <p:guide pos="1655"/>
        <p:guide pos="2880"/>
      </p:guideLst>
    </p:cSldViewPr>
  </p:slideViewPr>
  <p:notesTextViewPr>
    <p:cViewPr>
      <p:scale>
        <a:sx n="1" d="1"/>
        <a:sy n="1" d="1"/>
      </p:scale>
      <p:origin x="0" y="0"/>
    </p:cViewPr>
  </p:notesTextViewPr>
  <p:sorterViewPr>
    <p:cViewPr>
      <p:scale>
        <a:sx n="100" d="100"/>
        <a:sy n="100" d="100"/>
      </p:scale>
      <p:origin x="0" y="-1997"/>
    </p:cViewPr>
  </p:sorterViewPr>
  <p:notesViewPr>
    <p:cSldViewPr snapToGrid="0">
      <p:cViewPr varScale="1">
        <p:scale>
          <a:sx n="60" d="100"/>
          <a:sy n="60" d="100"/>
        </p:scale>
        <p:origin x="2438"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402216-1DD8-4AB3-8BF0-CFB6DFF12492}" type="datetimeFigureOut">
              <a:rPr lang="zh-CN" altLang="en-US" smtClean="0"/>
              <a:t>2019/11/6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C69EFE-5A9A-4272-A138-4483215D921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66703-9F6B-41A9-8273-A226E2EEC7FD}" type="datetimeFigureOut">
              <a:rPr lang="zh-CN" altLang="en-US" smtClean="0"/>
              <a:t>2019/11/6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t>2019/11/6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t>2019/11/6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C3DB8B4-2C49-4FA1-8C80-9F8CC676210A}" type="datetimeFigureOut">
              <a:rPr lang="zh-CN" altLang="en-US" smtClean="0"/>
              <a:t>2019/11/6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3DB8B4-2C49-4FA1-8C80-9F8CC676210A}" type="datetimeFigureOut">
              <a:rPr lang="zh-CN" altLang="en-US" smtClean="0"/>
              <a:t>2019/11/6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DB8B4-2C49-4FA1-8C80-9F8CC676210A}" type="datetimeFigureOut">
              <a:rPr lang="zh-CN" altLang="en-US" smtClean="0"/>
              <a:t>2019/11/6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C3DB8B4-2C49-4FA1-8C80-9F8CC676210A}" type="datetimeFigureOut">
              <a:rPr lang="zh-CN" altLang="en-US" smtClean="0"/>
              <a:t>2019/11/6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C3DB8B4-2C49-4FA1-8C80-9F8CC676210A}" type="datetimeFigureOut">
              <a:rPr lang="zh-CN" altLang="en-US" smtClean="0"/>
              <a:t>2019/11/6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t="7099" r="20228" b="1108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
        <p:nvSpPr>
          <p:cNvPr id="4" name="图片占位符 3"/>
          <p:cNvSpPr>
            <a:spLocks noGrp="1"/>
          </p:cNvSpPr>
          <p:nvPr>
            <p:ph type="pic" sz="quarter" idx="10"/>
          </p:nvPr>
        </p:nvSpPr>
        <p:spPr>
          <a:xfrm>
            <a:off x="320151" y="1135711"/>
            <a:ext cx="1774825" cy="2379662"/>
          </a:xfrm>
        </p:spPr>
        <p:txBody>
          <a:bodyPr/>
          <a:lstStyle/>
          <a:p>
            <a:endParaRPr lang="zh-CN" altLang="en-US"/>
          </a:p>
        </p:txBody>
      </p:sp>
      <p:sp>
        <p:nvSpPr>
          <p:cNvPr id="5" name="图片占位符 3"/>
          <p:cNvSpPr>
            <a:spLocks noGrp="1"/>
          </p:cNvSpPr>
          <p:nvPr>
            <p:ph type="pic" sz="quarter" idx="11"/>
          </p:nvPr>
        </p:nvSpPr>
        <p:spPr>
          <a:xfrm>
            <a:off x="2563057" y="1135711"/>
            <a:ext cx="1774825" cy="2379662"/>
          </a:xfrm>
        </p:spPr>
        <p:txBody>
          <a:bodyPr/>
          <a:lstStyle/>
          <a:p>
            <a:endParaRPr lang="zh-CN" altLang="en-US"/>
          </a:p>
        </p:txBody>
      </p:sp>
      <p:sp>
        <p:nvSpPr>
          <p:cNvPr id="6" name="图片占位符 3"/>
          <p:cNvSpPr>
            <a:spLocks noGrp="1"/>
          </p:cNvSpPr>
          <p:nvPr>
            <p:ph type="pic" sz="quarter" idx="12"/>
          </p:nvPr>
        </p:nvSpPr>
        <p:spPr>
          <a:xfrm>
            <a:off x="4805963" y="1135711"/>
            <a:ext cx="1774825" cy="2379662"/>
          </a:xfrm>
        </p:spPr>
        <p:txBody>
          <a:bodyPr/>
          <a:lstStyle/>
          <a:p>
            <a:endParaRPr lang="zh-CN" altLang="en-US"/>
          </a:p>
        </p:txBody>
      </p:sp>
      <p:sp>
        <p:nvSpPr>
          <p:cNvPr id="7" name="图片占位符 3"/>
          <p:cNvSpPr>
            <a:spLocks noGrp="1"/>
          </p:cNvSpPr>
          <p:nvPr>
            <p:ph type="pic" sz="quarter" idx="13"/>
          </p:nvPr>
        </p:nvSpPr>
        <p:spPr>
          <a:xfrm>
            <a:off x="7048870" y="1135711"/>
            <a:ext cx="1774825" cy="2379662"/>
          </a:xfrm>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1" y="-1"/>
            <a:ext cx="9144001" cy="51435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666703-9F6B-41A9-8273-A226E2EEC7FD}" type="datetimeFigureOut">
              <a:rPr lang="zh-CN" altLang="en-US" smtClean="0"/>
              <a:t>2019/11/6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666703-9F6B-41A9-8273-A226E2EEC7FD}" type="datetimeFigureOut">
              <a:rPr lang="zh-CN" altLang="en-US" smtClean="0"/>
              <a:t>2019/11/6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666703-9F6B-41A9-8273-A226E2EEC7FD}" type="datetimeFigureOut">
              <a:rPr lang="zh-CN" altLang="en-US" smtClean="0"/>
              <a:t>2019/11/6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9A4CF2-39D5-471D-AEEA-44C9DDC7671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3DB8B4-2C49-4FA1-8C80-9F8CC676210A}" type="datetimeFigureOut">
              <a:rPr lang="zh-CN" altLang="en-US" smtClean="0"/>
              <a:t>2019/11/6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62284E-E4CE-4A2F-8620-F19FEDCC162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9070" y="2367915"/>
            <a:ext cx="6480175" cy="2306955"/>
          </a:xfrm>
          <a:prstGeom prst="rect">
            <a:avLst/>
          </a:prstGeom>
        </p:spPr>
        <p:txBody>
          <a:bodyPr wrap="square">
            <a:spAutoFit/>
          </a:bodyPr>
          <a:lstStyle/>
          <a:p>
            <a:pPr lvl="0" algn="l">
              <a:defRPr/>
            </a:pPr>
            <a:r>
              <a:rPr lang="en-US" altLang="zh-CN" sz="3200" b="1" noProof="0" dirty="0">
                <a:ln>
                  <a:noFill/>
                </a:ln>
                <a:solidFill>
                  <a:srgbClr val="FBDED3"/>
                </a:solidFill>
                <a:effectLst/>
                <a:uLnTx/>
                <a:uFillTx/>
                <a:latin typeface="Arial" panose="020B0604020202020204"/>
                <a:ea typeface="微软雅黑 Light" panose="020B0502040204020203" charset="-122"/>
                <a:sym typeface="+mn-ea"/>
              </a:rPr>
              <a:t> </a:t>
            </a:r>
            <a:r>
              <a:rPr lang="en-US" altLang="zh-CN" sz="2000" dirty="0">
                <a:solidFill>
                  <a:srgbClr val="FBDED3"/>
                </a:solidFill>
                <a:latin typeface="Arial" panose="020B0604020202020204"/>
              </a:rPr>
              <a:t>-Party A</a:t>
            </a: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Members(A-Z):</a:t>
            </a: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Emmett BeAney, Jacinda Li ,Miriam Alzamily, Nana Yin, Shreya Uday</a:t>
            </a:r>
          </a:p>
        </p:txBody>
      </p:sp>
      <p:sp>
        <p:nvSpPr>
          <p:cNvPr id="11" name="矩形 1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77190" y="1045845"/>
            <a:ext cx="7078980" cy="1322070"/>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8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rPr>
              <a:t>P2-Hnefatafl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46400" y="1602442"/>
            <a:ext cx="5636895" cy="1938020"/>
          </a:xfrm>
          <a:prstGeom prst="rect">
            <a:avLst/>
          </a:prstGeom>
          <a:noFill/>
        </p:spPr>
        <p:txBody>
          <a:bodyPr wrap="none">
            <a:spAutoFit/>
          </a:bodyPr>
          <a:lstStyle/>
          <a:p>
            <a:pPr lvl="1">
              <a:defRPr/>
            </a:pPr>
            <a:r>
              <a:rPr lang="en-US" altLang="zh-CN" sz="6000">
                <a:solidFill>
                  <a:srgbClr val="FBDED3"/>
                </a:solidFill>
                <a:latin typeface="Arial" panose="020B0604020202020204"/>
              </a:rPr>
              <a:t>CRC Cards &amp;</a:t>
            </a:r>
          </a:p>
          <a:p>
            <a:pPr lvl="1">
              <a:defRPr/>
            </a:pPr>
            <a:r>
              <a:rPr lang="en-US" altLang="zh-CN" sz="6000">
                <a:solidFill>
                  <a:srgbClr val="FBDED3"/>
                </a:solidFill>
                <a:latin typeface="Arial" panose="020B0604020202020204"/>
              </a:rPr>
              <a:t>Class Diagram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572770" y="951865"/>
            <a:ext cx="3190875" cy="2310130"/>
          </a:xfrm>
          <a:prstGeom prst="rect">
            <a:avLst/>
          </a:prstGeom>
        </p:spPr>
      </p:pic>
      <p:pic>
        <p:nvPicPr>
          <p:cNvPr id="4" name="图片 3"/>
          <p:cNvPicPr>
            <a:picLocks noChangeAspect="1"/>
          </p:cNvPicPr>
          <p:nvPr/>
        </p:nvPicPr>
        <p:blipFill>
          <a:blip r:embed="rId3"/>
          <a:stretch>
            <a:fillRect/>
          </a:stretch>
        </p:blipFill>
        <p:spPr>
          <a:xfrm>
            <a:off x="572770" y="3485515"/>
            <a:ext cx="3190875" cy="1254760"/>
          </a:xfrm>
          <a:prstGeom prst="rect">
            <a:avLst/>
          </a:prstGeom>
        </p:spPr>
      </p:pic>
      <p:pic>
        <p:nvPicPr>
          <p:cNvPr id="5" name="图片 4"/>
          <p:cNvPicPr>
            <a:picLocks noChangeAspect="1"/>
          </p:cNvPicPr>
          <p:nvPr/>
        </p:nvPicPr>
        <p:blipFill>
          <a:blip r:embed="rId4"/>
          <a:stretch>
            <a:fillRect/>
          </a:stretch>
        </p:blipFill>
        <p:spPr>
          <a:xfrm>
            <a:off x="4933950" y="951865"/>
            <a:ext cx="3046095" cy="2353310"/>
          </a:xfrm>
          <a:prstGeom prst="rect">
            <a:avLst/>
          </a:prstGeom>
        </p:spPr>
      </p:pic>
      <p:pic>
        <p:nvPicPr>
          <p:cNvPr id="6" name="图片 5"/>
          <p:cNvPicPr>
            <a:picLocks noChangeAspect="1"/>
          </p:cNvPicPr>
          <p:nvPr/>
        </p:nvPicPr>
        <p:blipFill>
          <a:blip r:embed="rId5"/>
          <a:stretch>
            <a:fillRect/>
          </a:stretch>
        </p:blipFill>
        <p:spPr>
          <a:xfrm>
            <a:off x="4933950" y="3530600"/>
            <a:ext cx="3046095" cy="12096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180975" y="824865"/>
            <a:ext cx="3241675" cy="2752090"/>
          </a:xfrm>
          <a:prstGeom prst="rect">
            <a:avLst/>
          </a:prstGeom>
        </p:spPr>
      </p:pic>
      <p:pic>
        <p:nvPicPr>
          <p:cNvPr id="8" name="图片 7"/>
          <p:cNvPicPr>
            <a:picLocks noChangeAspect="1"/>
          </p:cNvPicPr>
          <p:nvPr/>
        </p:nvPicPr>
        <p:blipFill>
          <a:blip r:embed="rId3"/>
          <a:stretch>
            <a:fillRect/>
          </a:stretch>
        </p:blipFill>
        <p:spPr>
          <a:xfrm>
            <a:off x="4486275" y="956945"/>
            <a:ext cx="3629025" cy="1458595"/>
          </a:xfrm>
          <a:prstGeom prst="rect">
            <a:avLst/>
          </a:prstGeom>
        </p:spPr>
      </p:pic>
      <p:pic>
        <p:nvPicPr>
          <p:cNvPr id="9" name="图片 8"/>
          <p:cNvPicPr>
            <a:picLocks noChangeAspect="1"/>
          </p:cNvPicPr>
          <p:nvPr/>
        </p:nvPicPr>
        <p:blipFill>
          <a:blip r:embed="rId4"/>
          <a:stretch>
            <a:fillRect/>
          </a:stretch>
        </p:blipFill>
        <p:spPr>
          <a:xfrm>
            <a:off x="4412615" y="2804795"/>
            <a:ext cx="3923665" cy="1539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60934" y="165271"/>
            <a:ext cx="4223400" cy="584775"/>
          </a:xfrm>
          <a:prstGeom prst="rect">
            <a:avLst/>
          </a:prstGeom>
          <a:noFill/>
        </p:spPr>
        <p:txBody>
          <a:bodyPr wrap="none">
            <a:spAutoFit/>
          </a:bodyPr>
          <a:lstStyle/>
          <a:p>
            <a:pPr lvl="0" algn="ctr">
              <a:defRPr/>
            </a:pPr>
            <a:r>
              <a:rPr lang="en-US" altLang="zh-CN" sz="3200" dirty="0">
                <a:solidFill>
                  <a:srgbClr val="FBDED3"/>
                </a:solidFill>
                <a:latin typeface="Arial" panose="020B0604020202020204"/>
              </a:rPr>
              <a:t>Traceability link matrix</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12395" y="1270000"/>
            <a:ext cx="8919210" cy="2599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5" name="图片 4" descr="Class_Diagram.vpd"/>
          <p:cNvPicPr>
            <a:picLocks noChangeAspect="1"/>
          </p:cNvPicPr>
          <p:nvPr/>
        </p:nvPicPr>
        <p:blipFill>
          <a:blip r:embed="rId2"/>
          <a:stretch>
            <a:fillRect/>
          </a:stretch>
        </p:blipFill>
        <p:spPr>
          <a:xfrm>
            <a:off x="53975" y="824230"/>
            <a:ext cx="9036685" cy="3495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985576" y="241471"/>
            <a:ext cx="1584325"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Kanban</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1414780" y="1593215"/>
            <a:ext cx="6582410" cy="2473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0075" y="1602442"/>
            <a:ext cx="6322695" cy="1938020"/>
          </a:xfrm>
          <a:prstGeom prst="rect">
            <a:avLst/>
          </a:prstGeom>
          <a:noFill/>
        </p:spPr>
        <p:txBody>
          <a:bodyPr wrap="none">
            <a:spAutoFit/>
          </a:bodyPr>
          <a:lstStyle/>
          <a:p>
            <a:pPr lvl="0" algn="l">
              <a:buClrTx/>
              <a:buSzTx/>
              <a:buFontTx/>
              <a:defRPr/>
            </a:pPr>
            <a:r>
              <a:rPr lang="en-US" altLang="zh-CN" sz="6000" dirty="0">
                <a:solidFill>
                  <a:srgbClr val="FBDED3"/>
                </a:solidFill>
                <a:latin typeface="Arial" panose="020B0604020202020204"/>
                <a:sym typeface="+mn-ea"/>
              </a:rPr>
              <a:t>Sprint Review </a:t>
            </a:r>
          </a:p>
          <a:p>
            <a:pPr lvl="0" algn="l">
              <a:buClrTx/>
              <a:buSzTx/>
              <a:buFontTx/>
              <a:defRPr/>
            </a:pPr>
            <a:r>
              <a:rPr lang="en-US" altLang="zh-CN" sz="6000" dirty="0">
                <a:solidFill>
                  <a:srgbClr val="FBDED3"/>
                </a:solidFill>
                <a:latin typeface="Arial" panose="020B0604020202020204"/>
              </a:rPr>
              <a:t>and Retrospective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05" y="866775"/>
            <a:ext cx="4591685" cy="4376420"/>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3685" y="1171575"/>
            <a:ext cx="4048760" cy="3415030"/>
          </a:xfrm>
          <a:prstGeom prst="rect">
            <a:avLst/>
          </a:prstGeom>
          <a:noFill/>
        </p:spPr>
        <p:txBody>
          <a:bodyPr wrap="square" rtlCol="0">
            <a:spAutoFit/>
          </a:bodyPr>
          <a:lstStyle/>
          <a:p>
            <a:r>
              <a:rPr lang="en-US" altLang="zh-CN" sz="2400" b="1" dirty="0"/>
              <a:t>Daily scrums:</a:t>
            </a:r>
          </a:p>
          <a:p>
            <a:endParaRPr lang="en-US" altLang="zh-CN" sz="2400" b="1" dirty="0"/>
          </a:p>
          <a:p>
            <a:pPr marL="285750" indent="-285750">
              <a:buFont typeface="Wingdings" panose="05000000000000000000" charset="0"/>
              <a:buChar char="l"/>
            </a:pPr>
            <a:r>
              <a:rPr lang="en-US" altLang="zh-CN" dirty="0"/>
              <a:t>Discussed progress</a:t>
            </a:r>
          </a:p>
          <a:p>
            <a:pPr marL="285750" indent="-285750">
              <a:buFont typeface="Wingdings" panose="05000000000000000000" charset="0"/>
              <a:buChar char="l"/>
            </a:pPr>
            <a:endParaRPr lang="en-US" altLang="zh-CN" dirty="0"/>
          </a:p>
          <a:p>
            <a:pPr marL="285750" indent="-285750">
              <a:buFont typeface="Wingdings" panose="05000000000000000000" charset="0"/>
              <a:buChar char="l"/>
            </a:pPr>
            <a:endParaRPr lang="en-US" altLang="zh-CN" dirty="0"/>
          </a:p>
          <a:p>
            <a:pPr marL="285750" indent="-285750">
              <a:buFont typeface="Wingdings" panose="05000000000000000000" charset="0"/>
              <a:buChar char="l"/>
            </a:pPr>
            <a:endParaRPr lang="en-US" altLang="zh-CN" dirty="0"/>
          </a:p>
          <a:p>
            <a:pPr indent="0">
              <a:buFont typeface="Wingdings" panose="05000000000000000000" charset="0"/>
              <a:buNone/>
            </a:pPr>
            <a:r>
              <a:rPr lang="en-US" altLang="zh-CN" sz="2400" b="1" dirty="0"/>
              <a:t>Review:</a:t>
            </a:r>
            <a:endParaRPr lang="en-US" altLang="zh-CN" dirty="0"/>
          </a:p>
          <a:p>
            <a:pPr marL="285750" indent="-285750">
              <a:buFont typeface="Wingdings" panose="05000000000000000000" charset="0"/>
              <a:buChar char="l"/>
            </a:pPr>
            <a:r>
              <a:rPr lang="en-US" altLang="zh-CN" dirty="0"/>
              <a:t>Went over results of sprint</a:t>
            </a:r>
          </a:p>
          <a:p>
            <a:pPr marL="285750" indent="-285750">
              <a:buFont typeface="Wingdings" panose="05000000000000000000" charset="0"/>
              <a:buChar char="l"/>
            </a:pPr>
            <a:r>
              <a:rPr lang="en-US" altLang="zh-CN" dirty="0"/>
              <a:t>Made changes as needed according to product owner</a:t>
            </a:r>
          </a:p>
          <a:p>
            <a:pPr marL="285750" indent="-285750">
              <a:buFont typeface="Wingdings" panose="05000000000000000000" charset="0"/>
              <a:buChar char="l"/>
            </a:pPr>
            <a:endParaRPr lang="en-US" altLang="zh-CN" dirty="0"/>
          </a:p>
        </p:txBody>
      </p:sp>
      <p:sp>
        <p:nvSpPr>
          <p:cNvPr id="4" name="文本框 3"/>
          <p:cNvSpPr txBox="1"/>
          <p:nvPr/>
        </p:nvSpPr>
        <p:spPr>
          <a:xfrm>
            <a:off x="5062855" y="1270000"/>
            <a:ext cx="3785235" cy="2306955"/>
          </a:xfrm>
          <a:prstGeom prst="rect">
            <a:avLst/>
          </a:prstGeom>
          <a:noFill/>
        </p:spPr>
        <p:txBody>
          <a:bodyPr wrap="square" rtlCol="0">
            <a:spAutoFit/>
          </a:bodyPr>
          <a:lstStyle/>
          <a:p>
            <a:pPr indent="0" algn="l">
              <a:buClrTx/>
              <a:buSzTx/>
              <a:buFont typeface="Wingdings" panose="05000000000000000000" charset="0"/>
              <a:buNone/>
            </a:pPr>
            <a:r>
              <a:rPr lang="en-US" altLang="zh-CN" sz="2400" b="1">
                <a:solidFill>
                  <a:srgbClr val="EEE5E6"/>
                </a:solidFill>
              </a:rPr>
              <a:t>Retrospective:</a:t>
            </a:r>
          </a:p>
          <a:p>
            <a:pPr indent="0" algn="l">
              <a:buClrTx/>
              <a:buSzTx/>
              <a:buFont typeface="Wingdings" panose="05000000000000000000" charset="0"/>
              <a:buNone/>
            </a:pPr>
            <a:endParaRPr lang="en-US" altLang="zh-CN" sz="2400" b="1">
              <a:solidFill>
                <a:srgbClr val="EEE5E6"/>
              </a:solidFill>
            </a:endParaRPr>
          </a:p>
          <a:p>
            <a:pPr marL="285750" indent="-285750" algn="l">
              <a:buClrTx/>
              <a:buSzTx/>
              <a:buFont typeface="Wingdings" panose="05000000000000000000" charset="0"/>
              <a:buChar char="l"/>
            </a:pPr>
            <a:r>
              <a:rPr lang="en-US" altLang="zh-CN" sz="2400" b="1">
                <a:solidFill>
                  <a:srgbClr val="EEE5E6"/>
                </a:solidFill>
              </a:rPr>
              <a:t>Identified what could improve</a:t>
            </a:r>
          </a:p>
          <a:p>
            <a:pPr indent="0" algn="l">
              <a:buClrTx/>
              <a:buSzTx/>
              <a:buFont typeface="Wingdings" panose="05000000000000000000" charset="0"/>
              <a:buNone/>
            </a:pPr>
            <a:endParaRPr lang="en-US" altLang="zh-CN" sz="2400" b="1">
              <a:solidFill>
                <a:srgbClr val="EEE5E6"/>
              </a:solidFill>
            </a:endParaRPr>
          </a:p>
          <a:p>
            <a:pPr marL="285750" indent="-285750" algn="l">
              <a:buClrTx/>
              <a:buSzTx/>
              <a:buFont typeface="Wingdings" panose="05000000000000000000" charset="0"/>
              <a:buChar char="l"/>
            </a:pPr>
            <a:r>
              <a:rPr lang="en-US" altLang="zh-CN" sz="2400" b="1">
                <a:solidFill>
                  <a:srgbClr val="EEE5E6"/>
                </a:solidFill>
              </a:rPr>
              <a:t>Identified what went well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430" y="596265"/>
            <a:ext cx="7595235" cy="4401205"/>
          </a:xfrm>
          <a:prstGeom prst="rect">
            <a:avLst/>
          </a:prstGeom>
          <a:noFill/>
        </p:spPr>
        <p:txBody>
          <a:bodyPr wrap="square" rtlCol="0">
            <a:spAutoFit/>
          </a:bodyPr>
          <a:lstStyle/>
          <a:p>
            <a:pPr indent="0" algn="l">
              <a:buClrTx/>
              <a:buSzTx/>
              <a:buFont typeface="Wingdings" panose="05000000000000000000" charset="0"/>
              <a:buNone/>
            </a:pPr>
            <a:r>
              <a:rPr lang="en-US" altLang="zh-CN" sz="2000" b="1" dirty="0">
                <a:solidFill>
                  <a:srgbClr val="EEE5E6"/>
                </a:solidFill>
              </a:rPr>
              <a:t>10/11-During this scrum, we discussed the file content of P2 together and allocated the files within the file.</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rPr>
              <a:t>10/21-During this scrum, we asked the professor about the parts of the P1 document that could be improved. The task of file improvement was assigned.</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rPr>
              <a:t>10/24-During this scrum, we solved the game's implementation of the code logic for the round, assigned code tasks based on the improved task and each person's familiar direction, and worked out the deadline.</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sym typeface="+mn-ea"/>
              </a:rPr>
              <a:t>10/31-During this scrum,  we integrated the code into a project.</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430" y="596265"/>
            <a:ext cx="7595235" cy="4401205"/>
          </a:xfrm>
          <a:prstGeom prst="rect">
            <a:avLst/>
          </a:prstGeom>
          <a:noFill/>
        </p:spPr>
        <p:txBody>
          <a:bodyPr wrap="square" rtlCol="0">
            <a:spAutoFit/>
          </a:bodyPr>
          <a:lstStyle/>
          <a:p>
            <a:pPr indent="0" algn="l">
              <a:buClrTx/>
              <a:buSzTx/>
              <a:buFont typeface="Wingdings" panose="05000000000000000000" charset="0"/>
              <a:buNone/>
            </a:pPr>
            <a:r>
              <a:rPr lang="en-US" altLang="zh-CN" sz="2000" b="1" dirty="0">
                <a:solidFill>
                  <a:srgbClr val="EEE5E6"/>
                </a:solidFill>
                <a:sym typeface="+mn-ea"/>
              </a:rPr>
              <a:t>What went well:</a:t>
            </a:r>
          </a:p>
          <a:p>
            <a:pPr indent="0" algn="l">
              <a:buClrTx/>
              <a:buSzTx/>
              <a:buFont typeface="Wingdings" panose="05000000000000000000" charset="0"/>
              <a:buNone/>
            </a:pPr>
            <a:r>
              <a:rPr lang="en-US" altLang="zh-CN" sz="2000" b="1" dirty="0">
                <a:solidFill>
                  <a:srgbClr val="EEE5E6"/>
                </a:solidFill>
                <a:sym typeface="+mn-ea"/>
              </a:rPr>
              <a:t>Our scrum meetings discussed a lot of details about the implementation of the game, actively assigning tasks, making plans for each week and the next meeting time.</a:t>
            </a:r>
          </a:p>
          <a:p>
            <a:pPr indent="0" algn="l">
              <a:buClrTx/>
              <a:buSzTx/>
              <a:buFont typeface="Wingdings" panose="05000000000000000000" charset="0"/>
              <a:buNone/>
            </a:pP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What could improve:</a:t>
            </a:r>
          </a:p>
          <a:p>
            <a:pPr indent="0" algn="l">
              <a:buClrTx/>
              <a:buSzTx/>
              <a:buFont typeface="Wingdings" panose="05000000000000000000" charset="0"/>
              <a:buNone/>
            </a:pPr>
            <a:r>
              <a:rPr lang="en-US" altLang="zh-CN" sz="2000" b="1" dirty="0">
                <a:solidFill>
                  <a:srgbClr val="EEE5E6"/>
                </a:solidFill>
                <a:sym typeface="+mn-ea"/>
              </a:rPr>
              <a:t>1.The task should smaller and clearer, avoiding two people spending time on similar functionality</a:t>
            </a:r>
          </a:p>
          <a:p>
            <a:pPr indent="0" algn="l">
              <a:buClrTx/>
              <a:buSzTx/>
              <a:buFont typeface="Wingdings" panose="05000000000000000000" charset="0"/>
              <a:buNone/>
            </a:pPr>
            <a:r>
              <a:rPr lang="en-US" altLang="zh-CN" sz="2000" b="1" dirty="0">
                <a:solidFill>
                  <a:srgbClr val="EEE5E6"/>
                </a:solidFill>
                <a:sym typeface="+mn-ea"/>
              </a:rPr>
              <a:t>2. Need more effective communication during our team meeting</a:t>
            </a:r>
          </a:p>
          <a:p>
            <a:pPr indent="0" algn="l">
              <a:buClrTx/>
              <a:buSzTx/>
              <a:buFont typeface="Wingdings" panose="05000000000000000000" charset="0"/>
              <a:buNone/>
            </a:pPr>
            <a:r>
              <a:rPr lang="en-US" altLang="zh-CN" sz="2000" b="1" dirty="0">
                <a:solidFill>
                  <a:srgbClr val="EEE5E6"/>
                </a:solidFill>
                <a:sym typeface="+mn-ea"/>
              </a:rPr>
              <a:t>3. Everyone must abide by agreed upon deadlines and deliver the outcomes on time.</a:t>
            </a:r>
          </a:p>
          <a:p>
            <a:pPr indent="0" algn="l">
              <a:buClrTx/>
              <a:buSzTx/>
              <a:buFont typeface="Wingdings" panose="05000000000000000000" charset="0"/>
              <a:buNone/>
            </a:pPr>
            <a:r>
              <a:rPr lang="en-US" altLang="zh-CN" sz="2000" b="1" dirty="0">
                <a:solidFill>
                  <a:srgbClr val="EEE5E6"/>
                </a:solidFill>
                <a:sym typeface="+mn-ea"/>
              </a:rPr>
              <a:t>4. Have more meetings with the PO</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032970" y="140686"/>
            <a:ext cx="3078480" cy="368300"/>
          </a:xfrm>
          <a:prstGeom prst="rect">
            <a:avLst/>
          </a:prstGeom>
          <a:noFill/>
        </p:spPr>
        <p:txBody>
          <a:bodyPr wrap="none" rtlCol="0">
            <a:spAutoFit/>
          </a:bodyPr>
          <a:lstStyle/>
          <a:p>
            <a:pPr lvl="0" algn="l">
              <a:defRPr/>
            </a:pPr>
            <a:r>
              <a:rPr lang="en-US" altLang="zh-CN">
                <a:solidFill>
                  <a:srgbClr val="FBDED3"/>
                </a:solidFill>
                <a:latin typeface="Arial" panose="020B0604020202020204"/>
              </a:rPr>
              <a:t>The perfection of documents  </a:t>
            </a:r>
          </a:p>
        </p:txBody>
      </p:sp>
      <p:sp>
        <p:nvSpPr>
          <p:cNvPr id="24" name="文本框 23"/>
          <p:cNvSpPr txBox="1"/>
          <p:nvPr/>
        </p:nvSpPr>
        <p:spPr>
          <a:xfrm>
            <a:off x="416560" y="4668520"/>
            <a:ext cx="8972550" cy="368300"/>
          </a:xfrm>
          <a:prstGeom prst="rect">
            <a:avLst/>
          </a:prstGeom>
          <a:noFill/>
        </p:spPr>
        <p:txBody>
          <a:bodyPr wrap="square" rtlCol="0">
            <a:spAutoFit/>
          </a:bodyPr>
          <a:lstStyle/>
          <a:p>
            <a:r>
              <a:rPr lang="en-US" altLang="zh-CN">
                <a:solidFill>
                  <a:schemeClr val="bg1">
                    <a:lumMod val="65000"/>
                  </a:schemeClr>
                </a:solidFill>
              </a:rPr>
              <a:t>Picture Source: the picture from the network.  https://zhuanlan.zhihu.com/p/33300643</a:t>
            </a:r>
          </a:p>
        </p:txBody>
      </p:sp>
      <p:sp>
        <p:nvSpPr>
          <p:cNvPr id="4" name="文本框 3"/>
          <p:cNvSpPr txBox="1"/>
          <p:nvPr/>
        </p:nvSpPr>
        <p:spPr>
          <a:xfrm>
            <a:off x="962660" y="988695"/>
            <a:ext cx="4901565" cy="3415030"/>
          </a:xfrm>
          <a:prstGeom prst="rect">
            <a:avLst/>
          </a:prstGeom>
          <a:noFill/>
        </p:spPr>
        <p:txBody>
          <a:bodyPr wrap="square" rtlCol="0">
            <a:spAutoFit/>
          </a:bodyPr>
          <a:lstStyle/>
          <a:p>
            <a:r>
              <a:rPr lang="en-US" altLang="zh-CN" sz="2400" b="1">
                <a:solidFill>
                  <a:srgbClr val="FBDED3"/>
                </a:solidFill>
              </a:rPr>
              <a:t>1. User stories</a:t>
            </a:r>
          </a:p>
          <a:p>
            <a:endParaRPr lang="en-US" altLang="zh-CN" sz="2400" b="1">
              <a:solidFill>
                <a:srgbClr val="FBDED3"/>
              </a:solidFill>
            </a:endParaRPr>
          </a:p>
          <a:p>
            <a:r>
              <a:rPr lang="en-US" altLang="zh-CN" sz="2400" b="1">
                <a:solidFill>
                  <a:srgbClr val="FBDED3"/>
                </a:solidFill>
              </a:rPr>
              <a:t>2.CRC card &amp; class diagram</a:t>
            </a:r>
          </a:p>
          <a:p>
            <a:endParaRPr lang="en-US" altLang="zh-CN" sz="2400" b="1">
              <a:solidFill>
                <a:srgbClr val="FBDED3"/>
              </a:solidFill>
            </a:endParaRPr>
          </a:p>
          <a:p>
            <a:r>
              <a:rPr lang="en-US" altLang="zh-CN" sz="2400" b="1">
                <a:solidFill>
                  <a:srgbClr val="FBDED3"/>
                </a:solidFill>
              </a:rPr>
              <a:t>3.Acceptance Criteria</a:t>
            </a:r>
          </a:p>
          <a:p>
            <a:endParaRPr lang="en-US" altLang="zh-CN" sz="2400" b="1">
              <a:solidFill>
                <a:srgbClr val="FBDED3"/>
              </a:solidFill>
            </a:endParaRPr>
          </a:p>
          <a:p>
            <a:r>
              <a:rPr lang="en-US" altLang="zh-CN" sz="2400" b="1">
                <a:solidFill>
                  <a:srgbClr val="FBDED3"/>
                </a:solidFill>
              </a:rPr>
              <a:t>4. Task for User stories</a:t>
            </a:r>
          </a:p>
          <a:p>
            <a:endParaRPr lang="en-US" altLang="zh-CN" sz="2400" b="1">
              <a:solidFill>
                <a:srgbClr val="FBDED3"/>
              </a:solidFill>
            </a:endParaRPr>
          </a:p>
          <a:p>
            <a:r>
              <a:rPr lang="en-US" altLang="zh-CN" sz="2400" b="1">
                <a:solidFill>
                  <a:srgbClr val="FBDED3"/>
                </a:solidFill>
              </a:rPr>
              <a:t>5. Development Manual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91705" y="2279516"/>
            <a:ext cx="2492990" cy="1015663"/>
          </a:xfrm>
          <a:prstGeom prst="rect">
            <a:avLst/>
          </a:prstGeom>
        </p:spPr>
        <p:txBody>
          <a:bodyPr wrap="none">
            <a:spAutoFit/>
          </a:bodyPr>
          <a:lstStyle/>
          <a:p>
            <a:pPr lvl="0">
              <a:defRPr/>
            </a:pPr>
            <a:r>
              <a:rPr lang="en-US" altLang="zh-CN" sz="6000" dirty="0">
                <a:solidFill>
                  <a:srgbClr val="FBDED3"/>
                </a:solidFill>
                <a:latin typeface="Arial" panose="020B0604020202020204"/>
              </a:rPr>
              <a:t>DEMO</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1495" y="2064087"/>
            <a:ext cx="4374515" cy="1014730"/>
          </a:xfrm>
          <a:prstGeom prst="rect">
            <a:avLst/>
          </a:prstGeom>
          <a:noFill/>
        </p:spPr>
        <p:txBody>
          <a:bodyPr wrap="non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rPr>
              <a:t>User Stories</a:t>
            </a:r>
            <a:endParaRPr kumimoji="0" lang="en-US" altLang="zh-CN" sz="600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3930" y="749300"/>
            <a:ext cx="6994525" cy="4411345"/>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642870" y="871855"/>
            <a:ext cx="6013450" cy="4253865"/>
          </a:xfrm>
          <a:prstGeom prst="rect">
            <a:avLst/>
          </a:prstGeom>
        </p:spPr>
        <p:txBody>
          <a:bodyPr wrap="square">
            <a:spAutoFit/>
          </a:bodyPr>
          <a:lstStyle/>
          <a:p>
            <a:pPr marL="0" indent="0">
              <a:buNone/>
            </a:pPr>
            <a:r>
              <a:rPr lang="en-US" sz="2000" b="1" dirty="0">
                <a:sym typeface="+mn-ea"/>
              </a:rPr>
              <a:t>1. As a user, I want to register to this platform by using an email, nickname and a password.</a:t>
            </a:r>
          </a:p>
          <a:p>
            <a:pPr marL="0" indent="0">
              <a:buNone/>
            </a:pPr>
            <a:endParaRPr lang="en-US" sz="2000" b="1" dirty="0"/>
          </a:p>
          <a:p>
            <a:pPr marL="0" indent="0">
              <a:buNone/>
            </a:pPr>
            <a:r>
              <a:rPr lang="en-US" sz="2000" b="1" dirty="0">
                <a:sym typeface="+mn-ea"/>
              </a:rPr>
              <a:t>2. As a user, I want to login to this platform using the account I registered.</a:t>
            </a:r>
          </a:p>
          <a:p>
            <a:pPr marL="0" indent="0">
              <a:buNone/>
            </a:pPr>
            <a:endParaRPr lang="en-US" sz="2000" b="1" dirty="0"/>
          </a:p>
          <a:p>
            <a:pPr marL="0" indent="0">
              <a:buNone/>
            </a:pPr>
            <a:r>
              <a:rPr lang="en-US" sz="2000" b="1" dirty="0">
                <a:sym typeface="+mn-ea"/>
              </a:rPr>
              <a:t>3. As a user, I want to be able to play </a:t>
            </a:r>
            <a:r>
              <a:rPr lang="en-US" sz="2000" b="1" dirty="0" err="1">
                <a:sym typeface="+mn-ea"/>
              </a:rPr>
              <a:t>Hnefatafl</a:t>
            </a:r>
            <a:r>
              <a:rPr lang="en-US" sz="2000" b="1" dirty="0">
                <a:sym typeface="+mn-ea"/>
              </a:rPr>
              <a:t>.</a:t>
            </a:r>
          </a:p>
          <a:p>
            <a:pPr marL="0" indent="0">
              <a:buNone/>
            </a:pPr>
            <a:endParaRPr lang="en-US" sz="2000" b="1" dirty="0"/>
          </a:p>
          <a:p>
            <a:pPr marL="0" indent="0">
              <a:buNone/>
            </a:pPr>
            <a:r>
              <a:rPr lang="en-US" sz="2000" b="1" dirty="0">
                <a:sym typeface="+mn-ea"/>
              </a:rPr>
              <a:t>4. As a user, I want to know when it is my turn.</a:t>
            </a:r>
          </a:p>
          <a:p>
            <a:pPr marL="0" indent="0">
              <a:buNone/>
            </a:pPr>
            <a:endParaRPr lang="en-US" sz="2000" b="1" dirty="0"/>
          </a:p>
          <a:p>
            <a:pPr marL="0" indent="0">
              <a:buNone/>
            </a:pPr>
            <a:r>
              <a:rPr lang="en-US" sz="2000" b="1" dirty="0">
                <a:sym typeface="+mn-ea"/>
              </a:rPr>
              <a:t>5. As a user, I want to be able to logout from my account when I do not want to play, and receive a prompt before it exits.</a:t>
            </a:r>
            <a:endParaRPr lang="en-US" sz="1400" dirty="0"/>
          </a:p>
          <a:p>
            <a:pPr marL="0" indent="0">
              <a:buNone/>
            </a:pPr>
            <a:endParaRPr lang="en-US" altLang="zh-CN" sz="1050" b="1">
              <a:solidFill>
                <a:srgbClr val="23283E"/>
              </a:solidFill>
              <a:ea typeface="微软雅黑" panose="020B0503020204020204" pitchFamily="34" charset="-122"/>
              <a:cs typeface="Arial" panose="020B0604020202020204" pitchFamily="34" charset="0"/>
              <a:sym typeface="Calibri" panose="020F0502020204030204" pitchFamily="34" charset="0"/>
            </a:endParaRPr>
          </a:p>
        </p:txBody>
      </p:sp>
      <p:sp>
        <p:nvSpPr>
          <p:cNvPr id="12"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400">
                <a:solidFill>
                  <a:srgbClr val="FBDED3"/>
                </a:solidFill>
                <a:latin typeface="+mj-lt"/>
                <a:ea typeface="+mj-ea"/>
                <a:sym typeface="Calibri" panose="020F0502020204030204" pitchFamily="34" charset="0"/>
              </a:rPr>
              <a:t>User Stories</a:t>
            </a:r>
          </a:p>
        </p:txBody>
      </p:sp>
      <p:cxnSp>
        <p:nvCxnSpPr>
          <p:cNvPr id="13" name="直接连接符 12"/>
          <p:cNvCxnSpPr/>
          <p:nvPr/>
        </p:nvCxnSpPr>
        <p:spPr>
          <a:xfrm>
            <a:off x="4412609" y="630667"/>
            <a:ext cx="3187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30810" t="14101" r="28645" b="15835"/>
          <a:stretch>
            <a:fillRect/>
          </a:stretch>
        </p:blipFill>
        <p:spPr>
          <a:xfrm>
            <a:off x="-19685" y="748030"/>
            <a:ext cx="2533650" cy="44126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sz="2400" dirty="0">
                <a:solidFill>
                  <a:srgbClr val="FBDED3"/>
                </a:solidFill>
                <a:sym typeface="+mn-ea"/>
              </a:rPr>
              <a:t>Move methods</a:t>
            </a:r>
            <a:endParaRPr lang="en-US" altLang="zh-CN" sz="2400" dirty="0">
              <a:solidFill>
                <a:srgbClr val="FBDED3"/>
              </a:solidFill>
              <a:latin typeface="+mj-lt"/>
              <a:ea typeface="+mj-ea"/>
              <a:sym typeface="+mn-ea"/>
            </a:endParaRPr>
          </a:p>
        </p:txBody>
      </p:sp>
      <p:cxnSp>
        <p:nvCxnSpPr>
          <p:cNvPr id="3" name="直接连接符 2"/>
          <p:cNvCxnSpPr/>
          <p:nvPr/>
        </p:nvCxnSpPr>
        <p:spPr>
          <a:xfrm>
            <a:off x="4412609" y="73861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934540" y="459740"/>
            <a:ext cx="6000115" cy="4524315"/>
          </a:xfrm>
          <a:prstGeom prst="rect">
            <a:avLst/>
          </a:prstGeom>
          <a:noFill/>
        </p:spPr>
        <p:txBody>
          <a:bodyPr wrap="square" rtlCol="0">
            <a:spAutoFit/>
          </a:bodyPr>
          <a:lstStyle/>
          <a:p>
            <a:pPr algn="l">
              <a:buClrTx/>
              <a:buSzTx/>
              <a:buFontTx/>
            </a:pPr>
            <a:r>
              <a:rPr lang="en-US" sz="2400" b="1" dirty="0">
                <a:solidFill>
                  <a:srgbClr val="FBDED3"/>
                </a:solidFill>
                <a:sym typeface="+mn-ea"/>
              </a:rPr>
              <a:t>Gameboard </a:t>
            </a:r>
            <a:endParaRPr lang="en-US" sz="2400" dirty="0">
              <a:solidFill>
                <a:srgbClr val="FBDED3"/>
              </a:solidFill>
            </a:endParaRPr>
          </a:p>
          <a:p>
            <a:pPr lvl="1" algn="l"/>
            <a:r>
              <a:rPr lang="en-US" sz="2400" dirty="0">
                <a:solidFill>
                  <a:srgbClr val="FBDED3"/>
                </a:solidFill>
                <a:sym typeface="+mn-ea"/>
              </a:rPr>
              <a:t>void initialize()</a:t>
            </a:r>
            <a:endParaRPr lang="en-US" sz="2400" dirty="0">
              <a:solidFill>
                <a:srgbClr val="FBDED3"/>
              </a:solidFill>
            </a:endParaRPr>
          </a:p>
          <a:p>
            <a:pPr lvl="1" algn="l"/>
            <a:r>
              <a:rPr lang="en-US" sz="2400" dirty="0">
                <a:solidFill>
                  <a:srgbClr val="FBDED3"/>
                </a:solidFill>
                <a:sym typeface="+mn-ea"/>
              </a:rPr>
              <a:t>Piece </a:t>
            </a:r>
            <a:r>
              <a:rPr lang="en-US" sz="2400" dirty="0" err="1">
                <a:solidFill>
                  <a:srgbClr val="FBDED3"/>
                </a:solidFill>
                <a:sym typeface="+mn-ea"/>
              </a:rPr>
              <a:t>getPiece</a:t>
            </a:r>
            <a:r>
              <a:rPr lang="en-US" sz="2400" dirty="0">
                <a:solidFill>
                  <a:srgbClr val="FBDED3"/>
                </a:solidFill>
                <a:sym typeface="+mn-ea"/>
              </a:rPr>
              <a:t>()</a:t>
            </a:r>
          </a:p>
          <a:p>
            <a:pPr lvl="1" algn="l"/>
            <a:r>
              <a:rPr lang="en-US" sz="2400" dirty="0" err="1">
                <a:solidFill>
                  <a:srgbClr val="FBDED3"/>
                </a:solidFill>
                <a:sym typeface="+mn-ea"/>
              </a:rPr>
              <a:t>boolean</a:t>
            </a:r>
            <a:r>
              <a:rPr lang="en-US" sz="2400" dirty="0">
                <a:solidFill>
                  <a:srgbClr val="FBDED3"/>
                </a:solidFill>
                <a:sym typeface="+mn-ea"/>
              </a:rPr>
              <a:t> </a:t>
            </a:r>
            <a:r>
              <a:rPr lang="en-US" sz="2400" dirty="0" err="1">
                <a:solidFill>
                  <a:srgbClr val="FBDED3"/>
                </a:solidFill>
                <a:sym typeface="+mn-ea"/>
              </a:rPr>
              <a:t>placePiece</a:t>
            </a:r>
            <a:r>
              <a:rPr lang="en-US" sz="2400" dirty="0">
                <a:solidFill>
                  <a:srgbClr val="FBDED3"/>
                </a:solidFill>
                <a:sym typeface="+mn-ea"/>
              </a:rPr>
              <a:t>() </a:t>
            </a:r>
            <a:endParaRPr lang="en-US" sz="2400" dirty="0">
              <a:solidFill>
                <a:srgbClr val="FBDED3"/>
              </a:solidFill>
            </a:endParaRPr>
          </a:p>
          <a:p>
            <a:pPr lvl="1" algn="l"/>
            <a:r>
              <a:rPr lang="en-US" sz="2400" dirty="0">
                <a:solidFill>
                  <a:srgbClr val="FBDED3"/>
                </a:solidFill>
                <a:sym typeface="+mn-ea"/>
              </a:rPr>
              <a:t>int move() </a:t>
            </a:r>
          </a:p>
          <a:p>
            <a:pPr lvl="1" algn="l"/>
            <a:r>
              <a:rPr lang="en-US" sz="2400" dirty="0">
                <a:solidFill>
                  <a:srgbClr val="FBDED3"/>
                </a:solidFill>
                <a:sym typeface="+mn-ea"/>
              </a:rPr>
              <a:t>int </a:t>
            </a:r>
            <a:r>
              <a:rPr lang="en-US" sz="2400" dirty="0" err="1">
                <a:solidFill>
                  <a:srgbClr val="FBDED3"/>
                </a:solidFill>
                <a:sym typeface="+mn-ea"/>
              </a:rPr>
              <a:t>getWhoseTurn</a:t>
            </a:r>
            <a:r>
              <a:rPr lang="en-US" sz="2400" dirty="0">
                <a:solidFill>
                  <a:srgbClr val="FBDED3"/>
                </a:solidFill>
                <a:sym typeface="+mn-ea"/>
              </a:rPr>
              <a:t>()</a:t>
            </a:r>
          </a:p>
          <a:p>
            <a:pPr lvl="1" algn="l"/>
            <a:r>
              <a:rPr lang="en-US" sz="2400" dirty="0">
                <a:solidFill>
                  <a:srgbClr val="FBDED3"/>
                </a:solidFill>
                <a:sym typeface="+mn-ea"/>
              </a:rPr>
              <a:t>int </a:t>
            </a:r>
            <a:r>
              <a:rPr lang="en-US" sz="2400" dirty="0" err="1">
                <a:solidFill>
                  <a:srgbClr val="FBDED3"/>
                </a:solidFill>
                <a:sym typeface="+mn-ea"/>
              </a:rPr>
              <a:t>checkStatus</a:t>
            </a:r>
            <a:r>
              <a:rPr lang="en-US" sz="2400" dirty="0">
                <a:solidFill>
                  <a:srgbClr val="FBDED3"/>
                </a:solidFill>
                <a:sym typeface="+mn-ea"/>
              </a:rPr>
              <a:t>() </a:t>
            </a:r>
            <a:endParaRPr lang="en-US" sz="2400" dirty="0">
              <a:solidFill>
                <a:srgbClr val="FBDED3"/>
              </a:solidFill>
            </a:endParaRPr>
          </a:p>
          <a:p>
            <a:pPr algn="l">
              <a:buClrTx/>
              <a:buSzTx/>
              <a:buFontTx/>
            </a:pPr>
            <a:r>
              <a:rPr lang="en-US" sz="2400" b="1" dirty="0">
                <a:solidFill>
                  <a:srgbClr val="FBDED3"/>
                </a:solidFill>
                <a:sym typeface="+mn-ea"/>
              </a:rPr>
              <a:t>Piece </a:t>
            </a:r>
            <a:endParaRPr lang="en-US" sz="2400" dirty="0">
              <a:solidFill>
                <a:srgbClr val="FBDED3"/>
              </a:solidFill>
            </a:endParaRPr>
          </a:p>
          <a:p>
            <a:pPr lvl="1" algn="l"/>
            <a:r>
              <a:rPr lang="en-US" sz="2400" dirty="0">
                <a:solidFill>
                  <a:srgbClr val="FBDED3"/>
                </a:solidFill>
                <a:sym typeface="+mn-ea"/>
              </a:rPr>
              <a:t>String </a:t>
            </a:r>
            <a:r>
              <a:rPr lang="en-US" sz="2400" dirty="0" err="1">
                <a:solidFill>
                  <a:srgbClr val="FBDED3"/>
                </a:solidFill>
                <a:sym typeface="+mn-ea"/>
              </a:rPr>
              <a:t>getColor</a:t>
            </a:r>
            <a:r>
              <a:rPr lang="en-US" sz="2400" dirty="0">
                <a:solidFill>
                  <a:srgbClr val="FBDED3"/>
                </a:solidFill>
                <a:sym typeface="+mn-ea"/>
              </a:rPr>
              <a:t>()</a:t>
            </a:r>
            <a:endParaRPr lang="en-US" sz="2400" dirty="0">
              <a:solidFill>
                <a:srgbClr val="FBDED3"/>
              </a:solidFill>
            </a:endParaRPr>
          </a:p>
          <a:p>
            <a:pPr lvl="1" algn="l"/>
            <a:r>
              <a:rPr lang="en-US" sz="2400" dirty="0">
                <a:solidFill>
                  <a:srgbClr val="FBDED3"/>
                </a:solidFill>
                <a:sym typeface="+mn-ea"/>
              </a:rPr>
              <a:t>String </a:t>
            </a:r>
            <a:r>
              <a:rPr lang="en-US" sz="2400" dirty="0" err="1">
                <a:solidFill>
                  <a:srgbClr val="FBDED3"/>
                </a:solidFill>
                <a:sym typeface="+mn-ea"/>
              </a:rPr>
              <a:t>getPosition</a:t>
            </a:r>
            <a:r>
              <a:rPr lang="en-US" sz="2400" dirty="0">
                <a:solidFill>
                  <a:srgbClr val="FBDED3"/>
                </a:solidFill>
                <a:sym typeface="+mn-ea"/>
              </a:rPr>
              <a:t>()</a:t>
            </a:r>
            <a:endParaRPr lang="en-US" sz="2400" dirty="0">
              <a:solidFill>
                <a:srgbClr val="FBDED3"/>
              </a:solidFill>
            </a:endParaRPr>
          </a:p>
          <a:p>
            <a:pPr lvl="1" algn="l"/>
            <a:r>
              <a:rPr lang="en-US" sz="2400" dirty="0">
                <a:solidFill>
                  <a:srgbClr val="FBDED3"/>
                </a:solidFill>
                <a:sym typeface="+mn-ea"/>
              </a:rPr>
              <a:t>void </a:t>
            </a:r>
            <a:r>
              <a:rPr lang="en-US" sz="2400" dirty="0" err="1">
                <a:solidFill>
                  <a:srgbClr val="FBDED3"/>
                </a:solidFill>
                <a:sym typeface="+mn-ea"/>
              </a:rPr>
              <a:t>setPosition</a:t>
            </a:r>
            <a:r>
              <a:rPr lang="en-US" sz="2400" dirty="0">
                <a:solidFill>
                  <a:srgbClr val="FBDED3"/>
                </a:solidFill>
                <a:sym typeface="+mn-ea"/>
              </a:rPr>
              <a:t>() </a:t>
            </a:r>
            <a:endParaRPr lang="en-US" sz="2400" dirty="0">
              <a:solidFill>
                <a:srgbClr val="FBDED3"/>
              </a:solidFill>
            </a:endParaRPr>
          </a:p>
          <a:p>
            <a:pPr lvl="1" algn="l"/>
            <a:r>
              <a:rPr lang="en-US" sz="2400" dirty="0" err="1">
                <a:solidFill>
                  <a:srgbClr val="FBDED3"/>
                </a:solidFill>
                <a:sym typeface="+mn-ea"/>
              </a:rPr>
              <a:t>ArrayList</a:t>
            </a:r>
            <a:r>
              <a:rPr lang="en-US" sz="2400" dirty="0">
                <a:solidFill>
                  <a:srgbClr val="FBDED3"/>
                </a:solidFill>
                <a:sym typeface="+mn-ea"/>
              </a:rPr>
              <a:t>&lt;String&gt; </a:t>
            </a:r>
            <a:r>
              <a:rPr lang="en-US" sz="2400" dirty="0" err="1">
                <a:solidFill>
                  <a:srgbClr val="FBDED3"/>
                </a:solidFill>
                <a:sym typeface="+mn-ea"/>
              </a:rPr>
              <a:t>legalMoves</a:t>
            </a:r>
            <a:r>
              <a:rPr lang="en-US" sz="2400" dirty="0">
                <a:solidFill>
                  <a:srgbClr val="FBDED3"/>
                </a:solidFill>
                <a:sym typeface="+mn-ea"/>
              </a:rPr>
              <a:t>() </a:t>
            </a:r>
            <a:endParaRPr lang="en-US" altLang="zh-CN" sz="2400" dirty="0">
              <a:solidFill>
                <a:srgbClr val="FBDED3"/>
              </a:solidFill>
              <a:latin typeface="Arial" panose="020B0604020202020204"/>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102600" y="737976"/>
            <a:ext cx="8620017" cy="3600986"/>
          </a:xfrm>
          <a:prstGeom prst="rect">
            <a:avLst/>
          </a:prstGeom>
          <a:noFill/>
        </p:spPr>
        <p:txBody>
          <a:bodyPr wrap="square" rtlCol="0">
            <a:spAutoFit/>
          </a:bodyPr>
          <a:lstStyle/>
          <a:p>
            <a:r>
              <a:rPr lang="en-US" altLang="zh-CN" sz="2000" b="1" dirty="0">
                <a:solidFill>
                  <a:srgbClr val="FBDED3"/>
                </a:solidFill>
              </a:rPr>
              <a:t>·As a user, I want to be able to play </a:t>
            </a:r>
            <a:r>
              <a:rPr lang="en-US" altLang="zh-CN" sz="2000" b="1" dirty="0" err="1">
                <a:solidFill>
                  <a:srgbClr val="FBDED3"/>
                </a:solidFill>
              </a:rPr>
              <a:t>Hnefatafl</a:t>
            </a:r>
            <a:r>
              <a:rPr lang="en-US" altLang="zh-CN" sz="2000" b="1" dirty="0">
                <a:solidFill>
                  <a:srgbClr val="FBDED3"/>
                </a:solidFill>
              </a:rPr>
              <a:t>. 	</a:t>
            </a:r>
            <a:r>
              <a:rPr lang="en-US" altLang="zh-CN" sz="2000" b="1" dirty="0">
                <a:solidFill>
                  <a:srgbClr val="00B050"/>
                </a:solidFill>
              </a:rPr>
              <a:t>(Backend function finished)</a:t>
            </a:r>
          </a:p>
          <a:p>
            <a:r>
              <a:rPr lang="en-US" altLang="zh-CN" sz="2000" b="1" dirty="0">
                <a:solidFill>
                  <a:srgbClr val="FBDED3"/>
                </a:solidFill>
              </a:rPr>
              <a:t>Priority:1 </a:t>
            </a:r>
          </a:p>
          <a:p>
            <a:endParaRPr lang="en-US" altLang="zh-CN" sz="2000" b="1" dirty="0">
              <a:solidFill>
                <a:srgbClr val="FBDED3"/>
              </a:solidFill>
            </a:endParaRPr>
          </a:p>
          <a:p>
            <a:r>
              <a:rPr lang="en-US" altLang="zh-CN" sz="2000" b="1" dirty="0">
                <a:solidFill>
                  <a:srgbClr val="FBDED3"/>
                </a:solidFill>
              </a:rPr>
              <a:t>Task: </a:t>
            </a:r>
          </a:p>
          <a:p>
            <a:r>
              <a:rPr lang="en-US" altLang="zh-CN" sz="2000" b="1" dirty="0">
                <a:solidFill>
                  <a:srgbClr val="FBDED3"/>
                </a:solidFill>
              </a:rPr>
              <a:t>1.Implement ability to display basic game screen to the user </a:t>
            </a:r>
          </a:p>
          <a:p>
            <a:r>
              <a:rPr lang="en-US" altLang="zh-CN" sz="2000" b="1" dirty="0">
                <a:solidFill>
                  <a:srgbClr val="FBDED3"/>
                </a:solidFill>
              </a:rPr>
              <a:t>2.Write code to achieve chess movement</a:t>
            </a:r>
          </a:p>
          <a:p>
            <a:r>
              <a:rPr lang="en-US" altLang="zh-CN" sz="2000" b="1" dirty="0">
                <a:solidFill>
                  <a:srgbClr val="FBDED3"/>
                </a:solidFill>
              </a:rPr>
              <a:t>3.Write code to achieve the pieces capturing the opponent’s pieces</a:t>
            </a:r>
          </a:p>
          <a:p>
            <a:r>
              <a:rPr lang="en-US" altLang="zh-CN" sz="2000" b="1" dirty="0">
                <a:solidFill>
                  <a:srgbClr val="FBDED3"/>
                </a:solidFill>
              </a:rPr>
              <a:t>4.Write code to update game screen</a:t>
            </a:r>
          </a:p>
          <a:p>
            <a:r>
              <a:rPr lang="en-US" altLang="zh-CN" sz="2000" b="1" dirty="0">
                <a:solidFill>
                  <a:srgbClr val="FBDED3"/>
                </a:solidFill>
              </a:rPr>
              <a:t>5.Write code to add the logout button</a:t>
            </a:r>
          </a:p>
          <a:p>
            <a:endParaRPr lang="en-US" altLang="zh-CN" sz="2400" b="1" dirty="0">
              <a:solidFill>
                <a:srgbClr val="FBDED3"/>
              </a:solidFill>
            </a:endParaRPr>
          </a:p>
          <a:p>
            <a:endParaRPr lang="en-US" altLang="zh-CN" sz="2400" b="1" dirty="0">
              <a:solidFill>
                <a:srgbClr val="FBDED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1043940" y="1278890"/>
            <a:ext cx="7583170" cy="2677656"/>
          </a:xfrm>
          <a:prstGeom prst="rect">
            <a:avLst/>
          </a:prstGeom>
          <a:noFill/>
        </p:spPr>
        <p:txBody>
          <a:bodyPr wrap="square" rtlCol="0">
            <a:spAutoFit/>
          </a:bodyPr>
          <a:lstStyle/>
          <a:p>
            <a:r>
              <a:rPr lang="en-US" altLang="zh-CN" sz="2400" b="1" dirty="0">
                <a:solidFill>
                  <a:srgbClr val="FBDED3"/>
                </a:solidFill>
                <a:sym typeface="+mn-ea"/>
              </a:rPr>
              <a:t>• As a user, I want to know when it is my turn. </a:t>
            </a:r>
            <a:r>
              <a:rPr lang="en-US" altLang="zh-CN" sz="2400" b="1" dirty="0">
                <a:solidFill>
                  <a:srgbClr val="00B050"/>
                </a:solidFill>
                <a:sym typeface="+mn-ea"/>
              </a:rPr>
              <a:t>(Finished)</a:t>
            </a:r>
            <a:endParaRPr lang="en-US" altLang="zh-CN" sz="2400" b="1" dirty="0">
              <a:solidFill>
                <a:srgbClr val="00B050"/>
              </a:solidFill>
            </a:endParaRPr>
          </a:p>
          <a:p>
            <a:r>
              <a:rPr lang="en-US" altLang="zh-CN" sz="2400" b="1" dirty="0">
                <a:solidFill>
                  <a:srgbClr val="FBDED3"/>
                </a:solidFill>
                <a:sym typeface="+mn-ea"/>
              </a:rPr>
              <a:t>Priority:2 </a:t>
            </a:r>
          </a:p>
          <a:p>
            <a:endParaRPr lang="en-US" altLang="zh-CN" sz="2400" b="1" dirty="0">
              <a:solidFill>
                <a:srgbClr val="FBDED3"/>
              </a:solidFill>
            </a:endParaRPr>
          </a:p>
          <a:p>
            <a:r>
              <a:rPr lang="en-US" altLang="zh-CN" sz="2400" b="1" dirty="0">
                <a:solidFill>
                  <a:srgbClr val="FBDED3"/>
                </a:solidFill>
                <a:sym typeface="+mn-ea"/>
              </a:rPr>
              <a:t>Task: </a:t>
            </a:r>
            <a:endParaRPr lang="en-US" altLang="zh-CN" sz="2400" b="1" dirty="0">
              <a:solidFill>
                <a:srgbClr val="FBDED3"/>
              </a:solidFill>
            </a:endParaRPr>
          </a:p>
          <a:p>
            <a:r>
              <a:rPr lang="en-US" altLang="zh-CN" sz="2400" b="1" dirty="0">
                <a:solidFill>
                  <a:srgbClr val="FBDED3"/>
                </a:solidFill>
                <a:sym typeface="+mn-ea"/>
              </a:rPr>
              <a:t>1.Write code to determine which users turn it is </a:t>
            </a:r>
          </a:p>
          <a:p>
            <a:r>
              <a:rPr lang="en-US" altLang="zh-CN" sz="2400" b="1" dirty="0">
                <a:solidFill>
                  <a:srgbClr val="FBDED3"/>
                </a:solidFill>
                <a:sym typeface="+mn-ea"/>
              </a:rPr>
              <a:t>2.Add functionality to display the prompt </a:t>
            </a:r>
            <a:endParaRPr lang="en-US" altLang="zh-CN" sz="2400" b="1" dirty="0">
              <a:solidFill>
                <a:srgbClr val="FBDED3"/>
              </a:solidFill>
            </a:endParaRPr>
          </a:p>
          <a:p>
            <a:endParaRPr lang="en-US" altLang="zh-CN" sz="2400" b="1" dirty="0">
              <a:solidFill>
                <a:srgbClr val="FBDED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308366" y="750163"/>
            <a:ext cx="8846050" cy="2954655"/>
          </a:xfrm>
          <a:prstGeom prst="rect">
            <a:avLst/>
          </a:prstGeom>
          <a:noFill/>
        </p:spPr>
        <p:txBody>
          <a:bodyPr wrap="square" rtlCol="0">
            <a:spAutoFit/>
          </a:bodyPr>
          <a:lstStyle/>
          <a:p>
            <a:r>
              <a:rPr lang="en-US" altLang="zh-CN" b="1" dirty="0">
                <a:solidFill>
                  <a:srgbClr val="FBDED3"/>
                </a:solidFill>
                <a:sym typeface="+mn-ea"/>
              </a:rPr>
              <a:t>• As a user, I want to register to this platform by using an email, nickname and a password. Priority:3															</a:t>
            </a:r>
            <a:r>
              <a:rPr lang="en-US" altLang="zh-CN" b="1" dirty="0">
                <a:solidFill>
                  <a:srgbClr val="00B050"/>
                </a:solidFill>
                <a:sym typeface="+mn-ea"/>
              </a:rPr>
              <a:t>(Finished)</a:t>
            </a:r>
            <a:endParaRPr lang="en-US" altLang="zh-CN" b="1" dirty="0">
              <a:solidFill>
                <a:srgbClr val="FBDED3"/>
              </a:solidFill>
              <a:sym typeface="+mn-ea"/>
            </a:endParaRPr>
          </a:p>
          <a:p>
            <a:endParaRPr lang="en-US" altLang="zh-CN" b="1" dirty="0">
              <a:solidFill>
                <a:srgbClr val="FBDED3"/>
              </a:solidFill>
              <a:sym typeface="+mn-ea"/>
            </a:endParaRPr>
          </a:p>
          <a:p>
            <a:r>
              <a:rPr lang="en-US" altLang="zh-CN" b="1" dirty="0">
                <a:solidFill>
                  <a:srgbClr val="FBDED3"/>
                </a:solidFill>
                <a:sym typeface="+mn-ea"/>
              </a:rPr>
              <a:t>Task: </a:t>
            </a:r>
          </a:p>
          <a:p>
            <a:r>
              <a:rPr lang="en-US" altLang="zh-CN" b="1" dirty="0">
                <a:solidFill>
                  <a:srgbClr val="FBDED3"/>
                </a:solidFill>
                <a:sym typeface="+mn-ea"/>
              </a:rPr>
              <a:t>1.Write code about basic register screen</a:t>
            </a:r>
          </a:p>
          <a:p>
            <a:r>
              <a:rPr lang="en-US" altLang="zh-CN" b="1" dirty="0">
                <a:solidFill>
                  <a:srgbClr val="FBDED3"/>
                </a:solidFill>
                <a:sym typeface="+mn-ea"/>
              </a:rPr>
              <a:t>2.Write code to implement the legality of user information (such as the format of E-mail, length of password).</a:t>
            </a:r>
          </a:p>
          <a:p>
            <a:r>
              <a:rPr lang="en-US" altLang="zh-CN" b="1" dirty="0">
                <a:solidFill>
                  <a:srgbClr val="FBDED3"/>
                </a:solidFill>
                <a:sym typeface="+mn-ea"/>
              </a:rPr>
              <a:t>3.Write code to implement the registration button and the cancel button</a:t>
            </a:r>
          </a:p>
          <a:p>
            <a:r>
              <a:rPr lang="en-US" altLang="zh-CN" b="1" dirty="0">
                <a:solidFill>
                  <a:srgbClr val="FBDED3"/>
                </a:solidFill>
                <a:sym typeface="+mn-ea"/>
              </a:rPr>
              <a:t>4.Write code to achieve a successful registration screen and return to the login screen button</a:t>
            </a:r>
          </a:p>
          <a:p>
            <a:endParaRPr lang="en-US" altLang="zh-CN" sz="2400" b="1" dirty="0">
              <a:solidFill>
                <a:srgbClr val="FBDED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82194" y="619760"/>
            <a:ext cx="9061806" cy="4799965"/>
          </a:xfrm>
          <a:prstGeom prst="rect">
            <a:avLst/>
          </a:prstGeom>
          <a:noFill/>
        </p:spPr>
        <p:txBody>
          <a:bodyPr wrap="square" rtlCol="0">
            <a:spAutoFit/>
          </a:bodyPr>
          <a:lstStyle/>
          <a:p>
            <a:r>
              <a:rPr lang="en-US" altLang="zh-CN" b="1" dirty="0">
                <a:solidFill>
                  <a:srgbClr val="FBDED3"/>
                </a:solidFill>
                <a:sym typeface="+mn-ea"/>
              </a:rPr>
              <a:t>• As a user, I want to login to this platform using the account I registered. </a:t>
            </a:r>
            <a:r>
              <a:rPr lang="en-US" altLang="zh-CN" b="1" dirty="0">
                <a:solidFill>
                  <a:srgbClr val="00B050"/>
                </a:solidFill>
                <a:sym typeface="+mn-ea"/>
              </a:rPr>
              <a:t>(Finished)</a:t>
            </a:r>
          </a:p>
          <a:p>
            <a:r>
              <a:rPr lang="en-US" altLang="zh-CN" b="1" dirty="0">
                <a:solidFill>
                  <a:srgbClr val="FBDED3"/>
                </a:solidFill>
                <a:sym typeface="+mn-ea"/>
              </a:rPr>
              <a:t>Priority:4 </a:t>
            </a:r>
          </a:p>
          <a:p>
            <a:endParaRPr lang="en-US" altLang="zh-CN" b="1" dirty="0">
              <a:solidFill>
                <a:srgbClr val="FBDED3"/>
              </a:solidFill>
              <a:sym typeface="+mn-ea"/>
            </a:endParaRPr>
          </a:p>
          <a:p>
            <a:r>
              <a:rPr lang="en-US" altLang="zh-CN" b="1" dirty="0">
                <a:solidFill>
                  <a:srgbClr val="FBDED3"/>
                </a:solidFill>
                <a:sym typeface="+mn-ea"/>
              </a:rPr>
              <a:t>Task: </a:t>
            </a:r>
          </a:p>
          <a:p>
            <a:r>
              <a:rPr lang="en-US" altLang="zh-CN" b="1" dirty="0">
                <a:solidFill>
                  <a:srgbClr val="FBDED3"/>
                </a:solidFill>
                <a:sym typeface="+mn-ea"/>
              </a:rPr>
              <a:t>1.Write code to implement basic Login screen</a:t>
            </a:r>
          </a:p>
          <a:p>
            <a:r>
              <a:rPr lang="en-US" altLang="zh-CN" b="1" dirty="0">
                <a:solidFill>
                  <a:srgbClr val="FBDED3"/>
                </a:solidFill>
                <a:sym typeface="+mn-ea"/>
              </a:rPr>
              <a:t>2.Write code to implement the legality of user information (such as the format of E-mail, length of password).</a:t>
            </a:r>
          </a:p>
          <a:p>
            <a:r>
              <a:rPr lang="en-US" altLang="zh-CN" b="1" dirty="0">
                <a:solidFill>
                  <a:srgbClr val="FBDED3"/>
                </a:solidFill>
                <a:sym typeface="+mn-ea"/>
              </a:rPr>
              <a:t>3.Write code to implement the login button and the registration button</a:t>
            </a:r>
          </a:p>
          <a:p>
            <a:endParaRPr lang="en-US" altLang="zh-CN" b="1" dirty="0">
              <a:solidFill>
                <a:srgbClr val="FBDED3"/>
              </a:solidFill>
              <a:sym typeface="+mn-ea"/>
            </a:endParaRPr>
          </a:p>
          <a:p>
            <a:r>
              <a:rPr lang="en-US" altLang="zh-CN" b="1" dirty="0">
                <a:solidFill>
                  <a:srgbClr val="FBDED3"/>
                </a:solidFill>
                <a:sym typeface="+mn-ea"/>
              </a:rPr>
              <a:t>• As a user, I want to be able to logout from my account when I do not want to play, and receive a prompt before it exits.  </a:t>
            </a:r>
            <a:r>
              <a:rPr lang="en-US" altLang="zh-CN" b="1" dirty="0">
                <a:solidFill>
                  <a:srgbClr val="00B050"/>
                </a:solidFill>
                <a:sym typeface="+mn-ea"/>
              </a:rPr>
              <a:t>(Finished)</a:t>
            </a:r>
          </a:p>
          <a:p>
            <a:r>
              <a:rPr lang="en-US" altLang="zh-CN" b="1" dirty="0">
                <a:solidFill>
                  <a:srgbClr val="FBDED3"/>
                </a:solidFill>
                <a:sym typeface="+mn-ea"/>
              </a:rPr>
              <a:t>Priority:5 </a:t>
            </a:r>
          </a:p>
          <a:p>
            <a:r>
              <a:rPr lang="en-US" altLang="zh-CN" b="1" dirty="0">
                <a:solidFill>
                  <a:srgbClr val="FBDED3"/>
                </a:solidFill>
                <a:sym typeface="+mn-ea"/>
              </a:rPr>
              <a:t>Task: </a:t>
            </a:r>
          </a:p>
          <a:p>
            <a:r>
              <a:rPr lang="en-US" altLang="zh-CN" b="1" dirty="0">
                <a:solidFill>
                  <a:srgbClr val="FBDED3"/>
                </a:solidFill>
                <a:sym typeface="+mn-ea"/>
              </a:rPr>
              <a:t>1.Write code to logout prompt screen</a:t>
            </a:r>
          </a:p>
          <a:p>
            <a:r>
              <a:rPr lang="en-US" altLang="zh-CN" b="1" dirty="0">
                <a:solidFill>
                  <a:srgbClr val="FBDED3"/>
                </a:solidFill>
                <a:sym typeface="+mn-ea"/>
              </a:rPr>
              <a:t>2.Write code to implement the logout button and the return button</a:t>
            </a:r>
          </a:p>
          <a:p>
            <a:r>
              <a:rPr lang="en-US" altLang="zh-CN" b="1" dirty="0">
                <a:solidFill>
                  <a:srgbClr val="FBDED3"/>
                </a:solidFill>
                <a:sym typeface="+mn-ea"/>
              </a:rPr>
              <a:t>3.Write code to jump back to the login screen</a:t>
            </a:r>
          </a:p>
          <a:p>
            <a:endParaRPr lang="en-US" altLang="zh-CN" b="1" dirty="0">
              <a:solidFill>
                <a:srgbClr val="FBDED3"/>
              </a:solidFill>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39">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方正风雅宋简体">
      <a:majorFont>
        <a:latin typeface="Arial"/>
        <a:ea typeface="方正风雅宋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855</Words>
  <Application>Microsoft Macintosh PowerPoint</Application>
  <PresentationFormat>On-screen Show (16:9)</PresentationFormat>
  <Paragraphs>125</Paragraphs>
  <Slides>20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等线</vt:lpstr>
      <vt:lpstr>Arial</vt:lpstr>
      <vt:lpstr>Calibri</vt:lpstr>
      <vt:lpstr>Calibri Light</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Yin,Nana</cp:lastModifiedBy>
  <cp:revision>165</cp:revision>
  <dcterms:created xsi:type="dcterms:W3CDTF">2018-08-31T07:35:00Z</dcterms:created>
  <dcterms:modified xsi:type="dcterms:W3CDTF">2019-11-06T15:14:08Z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