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handoutMasterIdLst>
    <p:handoutMasterId r:id="rId27"/>
  </p:handoutMasterIdLst>
  <p:sldIdLst>
    <p:sldId id="256" r:id="rId3"/>
    <p:sldId id="259" r:id="rId4"/>
    <p:sldId id="289" r:id="rId5"/>
    <p:sldId id="265" r:id="rId6"/>
    <p:sldId id="365" r:id="rId7"/>
    <p:sldId id="331" r:id="rId8"/>
    <p:sldId id="332" r:id="rId9"/>
    <p:sldId id="367" r:id="rId10"/>
    <p:sldId id="366" r:id="rId11"/>
    <p:sldId id="368" r:id="rId12"/>
    <p:sldId id="290" r:id="rId13"/>
    <p:sldId id="307" r:id="rId14"/>
    <p:sldId id="369" r:id="rId15"/>
    <p:sldId id="355" r:id="rId16"/>
    <p:sldId id="311" r:id="rId17"/>
    <p:sldId id="372" r:id="rId18"/>
    <p:sldId id="358" r:id="rId19"/>
    <p:sldId id="370" r:id="rId20"/>
    <p:sldId id="348" r:id="rId21"/>
    <p:sldId id="314" r:id="rId22"/>
    <p:sldId id="356" r:id="rId23"/>
    <p:sldId id="371" r:id="rId24"/>
    <p:sldId id="359" r:id="rId25"/>
    <p:sldId id="294"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76">
          <p15:clr>
            <a:srgbClr val="A4A3A4"/>
          </p15:clr>
        </p15:guide>
        <p15:guide id="2" pos="1655">
          <p15:clr>
            <a:srgbClr val="A4A3A4"/>
          </p15:clr>
        </p15:guide>
        <p15:guide id="3" pos="2880">
          <p15:clr>
            <a:srgbClr val="A4A3A4"/>
          </p15:clr>
        </p15:guide>
      </p15:sldGuideLst>
    </p:ext>
    <p:ext uri="{2D200454-40CA-4A62-9FC3-DE9A4176ACB9}">
      <p15:notes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ED3"/>
    <a:srgbClr val="EEE5E6"/>
    <a:srgbClr val="FDEAE3"/>
    <a:srgbClr val="414B73"/>
    <a:srgbClr val="C4AFAB"/>
    <a:srgbClr val="1A2038"/>
    <a:srgbClr val="23283E"/>
    <a:srgbClr val="2C3046"/>
    <a:srgbClr val="09385B"/>
    <a:srgbClr val="0B42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23" autoAdjust="0"/>
    <p:restoredTop sz="94660"/>
  </p:normalViewPr>
  <p:slideViewPr>
    <p:cSldViewPr snapToGrid="0" showGuides="1">
      <p:cViewPr varScale="1">
        <p:scale>
          <a:sx n="118" d="100"/>
          <a:sy n="118" d="100"/>
        </p:scale>
        <p:origin x="756" y="108"/>
      </p:cViewPr>
      <p:guideLst>
        <p:guide orient="horz" pos="2676"/>
        <p:guide pos="1655"/>
        <p:guide pos="2880"/>
      </p:guideLst>
    </p:cSldViewPr>
  </p:slideViewPr>
  <p:notesTextViewPr>
    <p:cViewPr>
      <p:scale>
        <a:sx n="1" d="1"/>
        <a:sy n="1" d="1"/>
      </p:scale>
      <p:origin x="0" y="0"/>
    </p:cViewPr>
  </p:notesTextViewPr>
  <p:sorterViewPr>
    <p:cViewPr>
      <p:scale>
        <a:sx n="100" d="100"/>
        <a:sy n="100" d="100"/>
      </p:scale>
      <p:origin x="0" y="-1997"/>
    </p:cViewPr>
  </p:sorter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t>2019/12/8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C3DB8B4-2C49-4FA1-8C80-9F8CC676210A}"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662284E-E4CE-4A2F-8620-F19FEDCC162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t="7099" r="20228" b="11082"/>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0" y="0"/>
            <a:ext cx="9144000" cy="5143500"/>
          </a:xfrm>
          <a:prstGeom prst="rect">
            <a:avLst/>
          </a:prstGeom>
        </p:spPr>
      </p:pic>
      <p:sp>
        <p:nvSpPr>
          <p:cNvPr id="4" name="图片占位符 3"/>
          <p:cNvSpPr>
            <a:spLocks noGrp="1"/>
          </p:cNvSpPr>
          <p:nvPr>
            <p:ph type="pic" sz="quarter" idx="10"/>
          </p:nvPr>
        </p:nvSpPr>
        <p:spPr>
          <a:xfrm>
            <a:off x="320151" y="1135711"/>
            <a:ext cx="1774825" cy="2379662"/>
          </a:xfrm>
        </p:spPr>
        <p:txBody>
          <a:bodyPr/>
          <a:lstStyle/>
          <a:p>
            <a:endParaRPr lang="zh-CN" altLang="en-US"/>
          </a:p>
        </p:txBody>
      </p:sp>
      <p:sp>
        <p:nvSpPr>
          <p:cNvPr id="5" name="图片占位符 3"/>
          <p:cNvSpPr>
            <a:spLocks noGrp="1"/>
          </p:cNvSpPr>
          <p:nvPr>
            <p:ph type="pic" sz="quarter" idx="11"/>
          </p:nvPr>
        </p:nvSpPr>
        <p:spPr>
          <a:xfrm>
            <a:off x="2563057" y="1135711"/>
            <a:ext cx="1774825" cy="2379662"/>
          </a:xfrm>
        </p:spPr>
        <p:txBody>
          <a:bodyPr/>
          <a:lstStyle/>
          <a:p>
            <a:endParaRPr lang="zh-CN" altLang="en-US"/>
          </a:p>
        </p:txBody>
      </p:sp>
      <p:sp>
        <p:nvSpPr>
          <p:cNvPr id="6" name="图片占位符 3"/>
          <p:cNvSpPr>
            <a:spLocks noGrp="1"/>
          </p:cNvSpPr>
          <p:nvPr>
            <p:ph type="pic" sz="quarter" idx="12"/>
          </p:nvPr>
        </p:nvSpPr>
        <p:spPr>
          <a:xfrm>
            <a:off x="4805963" y="1135711"/>
            <a:ext cx="1774825" cy="2379662"/>
          </a:xfrm>
        </p:spPr>
        <p:txBody>
          <a:bodyPr/>
          <a:lstStyle/>
          <a:p>
            <a:endParaRPr lang="zh-CN" altLang="en-US"/>
          </a:p>
        </p:txBody>
      </p:sp>
      <p:sp>
        <p:nvSpPr>
          <p:cNvPr id="7" name="图片占位符 3"/>
          <p:cNvSpPr>
            <a:spLocks noGrp="1"/>
          </p:cNvSpPr>
          <p:nvPr>
            <p:ph type="pic" sz="quarter" idx="13"/>
          </p:nvPr>
        </p:nvSpPr>
        <p:spPr>
          <a:xfrm>
            <a:off x="7048870" y="1135711"/>
            <a:ext cx="1774825" cy="2379662"/>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216" r="3216"/>
          <a:stretch>
            <a:fillRect/>
          </a:stretch>
        </p:blipFill>
        <p:spPr>
          <a:xfrm>
            <a:off x="-1" y="-1"/>
            <a:ext cx="9144001" cy="51435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t>2019/12/8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666703-9F6B-41A9-8273-A226E2EEC7FD}" type="datetimeFigureOut">
              <a:rPr lang="zh-CN" altLang="en-US" smtClean="0"/>
              <a:t>2019/12/8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9A4CF2-39D5-471D-AEEA-44C9DDC767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t>2019/12/8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9070" y="2367915"/>
            <a:ext cx="6480175" cy="2306955"/>
          </a:xfrm>
          <a:prstGeom prst="rect">
            <a:avLst/>
          </a:prstGeom>
        </p:spPr>
        <p:txBody>
          <a:bodyPr wrap="square">
            <a:spAutoFit/>
          </a:bodyPr>
          <a:lstStyle/>
          <a:p>
            <a:pPr lvl="0" algn="l">
              <a:defRPr/>
            </a:pPr>
            <a:r>
              <a:rPr lang="en-US" altLang="zh-CN" sz="3200" b="1" noProof="0" dirty="0">
                <a:ln>
                  <a:noFill/>
                </a:ln>
                <a:solidFill>
                  <a:srgbClr val="FBDED3"/>
                </a:solidFill>
                <a:effectLst/>
                <a:uLnTx/>
                <a:uFillTx/>
                <a:latin typeface="Arial" panose="020B0604020202020204"/>
                <a:ea typeface="微软雅黑 Light" panose="020B0502040204020203" charset="-122"/>
                <a:sym typeface="+mn-ea"/>
              </a:rPr>
              <a:t> </a:t>
            </a:r>
            <a:r>
              <a:rPr lang="en-US" altLang="zh-CN" sz="2000" dirty="0">
                <a:solidFill>
                  <a:srgbClr val="FBDED3"/>
                </a:solidFill>
                <a:latin typeface="Arial" panose="020B0604020202020204"/>
              </a:rPr>
              <a:t>-Party A</a:t>
            </a: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endParaRPr lang="en-US" altLang="zh-CN" sz="2000" dirty="0">
              <a:solidFill>
                <a:srgbClr val="FBDED3"/>
              </a:solidFill>
              <a:latin typeface="Arial" panose="020B0604020202020204"/>
            </a:endParaRP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Members(A-Z):</a:t>
            </a:r>
          </a:p>
          <a:p>
            <a:pPr lvl="0" algn="l">
              <a:defRPr/>
            </a:pPr>
            <a:r>
              <a:rPr kumimoji="0" lang="en-US" altLang="zh-CN" sz="1600" b="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rPr>
              <a:t>Emmett BeAney, Jacinda Li , Nana Yin </a:t>
            </a: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77190" y="1045845"/>
            <a:ext cx="7078980" cy="1322070"/>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8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rPr>
              <a:t>P3-Hnefatafl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276225" y="770890"/>
            <a:ext cx="8810625" cy="3969385"/>
          </a:xfrm>
          <a:prstGeom prst="rect">
            <a:avLst/>
          </a:prstGeom>
          <a:noFill/>
        </p:spPr>
        <p:txBody>
          <a:bodyPr wrap="square" rtlCol="0">
            <a:spAutoFit/>
          </a:bodyPr>
          <a:lstStyle/>
          <a:p>
            <a:r>
              <a:rPr sz="2800" b="1">
                <a:solidFill>
                  <a:srgbClr val="FBDED3"/>
                </a:solidFill>
              </a:rPr>
              <a:t>• As a user, I want to be able to view the history of previous games including the result of the game and the opponent. </a:t>
            </a:r>
          </a:p>
          <a:p>
            <a:r>
              <a:rPr lang="en-US" sz="2800" b="1">
                <a:solidFill>
                  <a:schemeClr val="accent6"/>
                </a:solidFill>
              </a:rPr>
              <a:t>(finished)</a:t>
            </a:r>
          </a:p>
          <a:p>
            <a:endParaRPr sz="2800" b="1">
              <a:solidFill>
                <a:schemeClr val="accent6"/>
              </a:solidFill>
            </a:endParaRPr>
          </a:p>
          <a:p>
            <a:r>
              <a:rPr sz="2800" b="1">
                <a:solidFill>
                  <a:srgbClr val="FBDED3"/>
                </a:solidFill>
              </a:rPr>
              <a:t>Task:</a:t>
            </a:r>
          </a:p>
          <a:p>
            <a:r>
              <a:rPr sz="2800" b="1">
                <a:solidFill>
                  <a:srgbClr val="FBDED3"/>
                </a:solidFill>
              </a:rPr>
              <a:t>1.Write code to save the result into database.</a:t>
            </a:r>
          </a:p>
          <a:p>
            <a:r>
              <a:rPr sz="2800" b="1">
                <a:solidFill>
                  <a:srgbClr val="FBDED3"/>
                </a:solidFill>
              </a:rPr>
              <a:t>2.Write code to implement show the result to the front end.</a:t>
            </a:r>
          </a:p>
          <a:p>
            <a:r>
              <a:rPr sz="2800" b="1">
                <a:solidFill>
                  <a:srgbClr val="FBDED3"/>
                </a:solidFill>
              </a:rPr>
              <a:t>3.Write code to implement search the result from the database.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46400" y="1602442"/>
            <a:ext cx="5636895" cy="1938020"/>
          </a:xfrm>
          <a:prstGeom prst="rect">
            <a:avLst/>
          </a:prstGeom>
          <a:noFill/>
        </p:spPr>
        <p:txBody>
          <a:bodyPr wrap="none">
            <a:spAutoFit/>
          </a:bodyPr>
          <a:lstStyle/>
          <a:p>
            <a:pPr lvl="1">
              <a:defRPr/>
            </a:pPr>
            <a:r>
              <a:rPr lang="en-US" altLang="zh-CN" sz="6000">
                <a:solidFill>
                  <a:srgbClr val="FBDED3"/>
                </a:solidFill>
                <a:latin typeface="Arial" panose="020B0604020202020204"/>
              </a:rPr>
              <a:t>CRC Cards &amp;</a:t>
            </a:r>
          </a:p>
          <a:p>
            <a:pPr lvl="1">
              <a:defRPr/>
            </a:pPr>
            <a:r>
              <a:rPr lang="en-US" altLang="zh-CN" sz="6000">
                <a:solidFill>
                  <a:srgbClr val="FBDED3"/>
                </a:solidFill>
                <a:latin typeface="Arial" panose="020B0604020202020204"/>
              </a:rPr>
              <a:t>Class Diagram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17475" y="1511300"/>
            <a:ext cx="4372610" cy="2459990"/>
          </a:xfrm>
          <a:prstGeom prst="rect">
            <a:avLst/>
          </a:prstGeom>
        </p:spPr>
      </p:pic>
      <p:pic>
        <p:nvPicPr>
          <p:cNvPr id="5" name="图片 4"/>
          <p:cNvPicPr>
            <a:picLocks noChangeAspect="1"/>
          </p:cNvPicPr>
          <p:nvPr/>
        </p:nvPicPr>
        <p:blipFill>
          <a:blip r:embed="rId3"/>
          <a:stretch>
            <a:fillRect/>
          </a:stretch>
        </p:blipFill>
        <p:spPr>
          <a:xfrm>
            <a:off x="4514215" y="1046480"/>
            <a:ext cx="4592955" cy="3549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stretch>
            <a:fillRect/>
          </a:stretch>
        </p:blipFill>
        <p:spPr>
          <a:xfrm>
            <a:off x="118110" y="1266825"/>
            <a:ext cx="4855845" cy="3515995"/>
          </a:xfrm>
          <a:prstGeom prst="rect">
            <a:avLst/>
          </a:prstGeom>
        </p:spPr>
      </p:pic>
      <p:pic>
        <p:nvPicPr>
          <p:cNvPr id="6" name="图片 5"/>
          <p:cNvPicPr>
            <a:picLocks noChangeAspect="1"/>
          </p:cNvPicPr>
          <p:nvPr/>
        </p:nvPicPr>
        <p:blipFill>
          <a:blip r:embed="rId3"/>
          <a:stretch>
            <a:fillRect/>
          </a:stretch>
        </p:blipFill>
        <p:spPr>
          <a:xfrm>
            <a:off x="5071745" y="1583690"/>
            <a:ext cx="4003675" cy="2193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stretch>
            <a:fillRect/>
          </a:stretch>
        </p:blipFill>
        <p:spPr>
          <a:xfrm>
            <a:off x="180975" y="824865"/>
            <a:ext cx="4250055" cy="3608705"/>
          </a:xfrm>
          <a:prstGeom prst="rect">
            <a:avLst/>
          </a:prstGeom>
        </p:spPr>
      </p:pic>
      <p:pic>
        <p:nvPicPr>
          <p:cNvPr id="8" name="图片 7"/>
          <p:cNvPicPr>
            <a:picLocks noChangeAspect="1"/>
          </p:cNvPicPr>
          <p:nvPr/>
        </p:nvPicPr>
        <p:blipFill>
          <a:blip r:embed="rId3"/>
          <a:stretch>
            <a:fillRect/>
          </a:stretch>
        </p:blipFill>
        <p:spPr>
          <a:xfrm>
            <a:off x="4486275" y="946785"/>
            <a:ext cx="4653915" cy="1870710"/>
          </a:xfrm>
          <a:prstGeom prst="rect">
            <a:avLst/>
          </a:prstGeom>
        </p:spPr>
      </p:pic>
      <p:pic>
        <p:nvPicPr>
          <p:cNvPr id="9" name="图片 8"/>
          <p:cNvPicPr>
            <a:picLocks noChangeAspect="1"/>
          </p:cNvPicPr>
          <p:nvPr/>
        </p:nvPicPr>
        <p:blipFill>
          <a:blip r:embed="rId4"/>
          <a:stretch>
            <a:fillRect/>
          </a:stretch>
        </p:blipFill>
        <p:spPr>
          <a:xfrm>
            <a:off x="4486275" y="3100705"/>
            <a:ext cx="4488180" cy="1761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60933" y="165271"/>
            <a:ext cx="4223400" cy="584775"/>
          </a:xfrm>
          <a:prstGeom prst="rect">
            <a:avLst/>
          </a:prstGeom>
          <a:noFill/>
        </p:spPr>
        <p:txBody>
          <a:bodyPr wrap="none">
            <a:spAutoFit/>
          </a:bodyPr>
          <a:lstStyle/>
          <a:p>
            <a:pPr lvl="0" algn="ctr">
              <a:defRPr/>
            </a:pPr>
            <a:r>
              <a:rPr lang="en-US" altLang="zh-CN" sz="3200" dirty="0">
                <a:solidFill>
                  <a:srgbClr val="FBDED3"/>
                </a:solidFill>
                <a:latin typeface="Arial" panose="020B0604020202020204"/>
              </a:rPr>
              <a:t>Traceability link matrix</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3B12F88-A1B8-4A78-8E7F-0FBE6FAC2159}"/>
              </a:ext>
            </a:extLst>
          </p:cNvPr>
          <p:cNvGraphicFramePr>
            <a:graphicFrameLocks noGrp="1"/>
          </p:cNvGraphicFramePr>
          <p:nvPr>
            <p:extLst>
              <p:ext uri="{D42A27DB-BD31-4B8C-83A1-F6EECF244321}">
                <p14:modId xmlns:p14="http://schemas.microsoft.com/office/powerpoint/2010/main" val="1036239634"/>
              </p:ext>
            </p:extLst>
          </p:nvPr>
        </p:nvGraphicFramePr>
        <p:xfrm>
          <a:off x="628651" y="1028700"/>
          <a:ext cx="7965088" cy="3073950"/>
        </p:xfrm>
        <a:graphic>
          <a:graphicData uri="http://schemas.openxmlformats.org/drawingml/2006/table">
            <a:tbl>
              <a:tblPr>
                <a:tableStyleId>{5C22544A-7EE6-4342-B048-85BDC9FD1C3A}</a:tableStyleId>
              </a:tblPr>
              <a:tblGrid>
                <a:gridCol w="1653682">
                  <a:extLst>
                    <a:ext uri="{9D8B030D-6E8A-4147-A177-3AD203B41FA5}">
                      <a16:colId xmlns:a16="http://schemas.microsoft.com/office/drawing/2014/main" val="1496734887"/>
                    </a:ext>
                  </a:extLst>
                </a:gridCol>
                <a:gridCol w="739586">
                  <a:extLst>
                    <a:ext uri="{9D8B030D-6E8A-4147-A177-3AD203B41FA5}">
                      <a16:colId xmlns:a16="http://schemas.microsoft.com/office/drawing/2014/main" val="2272338692"/>
                    </a:ext>
                  </a:extLst>
                </a:gridCol>
                <a:gridCol w="398877">
                  <a:extLst>
                    <a:ext uri="{9D8B030D-6E8A-4147-A177-3AD203B41FA5}">
                      <a16:colId xmlns:a16="http://schemas.microsoft.com/office/drawing/2014/main" val="3162944655"/>
                    </a:ext>
                  </a:extLst>
                </a:gridCol>
                <a:gridCol w="398877">
                  <a:extLst>
                    <a:ext uri="{9D8B030D-6E8A-4147-A177-3AD203B41FA5}">
                      <a16:colId xmlns:a16="http://schemas.microsoft.com/office/drawing/2014/main" val="616789786"/>
                    </a:ext>
                  </a:extLst>
                </a:gridCol>
                <a:gridCol w="398877">
                  <a:extLst>
                    <a:ext uri="{9D8B030D-6E8A-4147-A177-3AD203B41FA5}">
                      <a16:colId xmlns:a16="http://schemas.microsoft.com/office/drawing/2014/main" val="3354507368"/>
                    </a:ext>
                  </a:extLst>
                </a:gridCol>
                <a:gridCol w="398877">
                  <a:extLst>
                    <a:ext uri="{9D8B030D-6E8A-4147-A177-3AD203B41FA5}">
                      <a16:colId xmlns:a16="http://schemas.microsoft.com/office/drawing/2014/main" val="1610435831"/>
                    </a:ext>
                  </a:extLst>
                </a:gridCol>
                <a:gridCol w="398877">
                  <a:extLst>
                    <a:ext uri="{9D8B030D-6E8A-4147-A177-3AD203B41FA5}">
                      <a16:colId xmlns:a16="http://schemas.microsoft.com/office/drawing/2014/main" val="2714353660"/>
                    </a:ext>
                  </a:extLst>
                </a:gridCol>
                <a:gridCol w="641944">
                  <a:extLst>
                    <a:ext uri="{9D8B030D-6E8A-4147-A177-3AD203B41FA5}">
                      <a16:colId xmlns:a16="http://schemas.microsoft.com/office/drawing/2014/main" val="511038765"/>
                    </a:ext>
                  </a:extLst>
                </a:gridCol>
                <a:gridCol w="698037">
                  <a:extLst>
                    <a:ext uri="{9D8B030D-6E8A-4147-A177-3AD203B41FA5}">
                      <a16:colId xmlns:a16="http://schemas.microsoft.com/office/drawing/2014/main" val="3130942555"/>
                    </a:ext>
                  </a:extLst>
                </a:gridCol>
                <a:gridCol w="872545">
                  <a:extLst>
                    <a:ext uri="{9D8B030D-6E8A-4147-A177-3AD203B41FA5}">
                      <a16:colId xmlns:a16="http://schemas.microsoft.com/office/drawing/2014/main" val="2953629173"/>
                    </a:ext>
                  </a:extLst>
                </a:gridCol>
                <a:gridCol w="567155">
                  <a:extLst>
                    <a:ext uri="{9D8B030D-6E8A-4147-A177-3AD203B41FA5}">
                      <a16:colId xmlns:a16="http://schemas.microsoft.com/office/drawing/2014/main" val="917227226"/>
                    </a:ext>
                  </a:extLst>
                </a:gridCol>
                <a:gridCol w="398877">
                  <a:extLst>
                    <a:ext uri="{9D8B030D-6E8A-4147-A177-3AD203B41FA5}">
                      <a16:colId xmlns:a16="http://schemas.microsoft.com/office/drawing/2014/main" val="2371685463"/>
                    </a:ext>
                  </a:extLst>
                </a:gridCol>
                <a:gridCol w="398877">
                  <a:extLst>
                    <a:ext uri="{9D8B030D-6E8A-4147-A177-3AD203B41FA5}">
                      <a16:colId xmlns:a16="http://schemas.microsoft.com/office/drawing/2014/main" val="1663140233"/>
                    </a:ext>
                  </a:extLst>
                </a:gridCol>
              </a:tblGrid>
              <a:tr h="122958">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GameBoard</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Piece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King</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Pawn</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Match</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User</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LoginServlet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LogoutServlet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AddUserServlet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UserService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UserDao</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DBUtil</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345321140"/>
                  </a:ext>
                </a:extLst>
              </a:tr>
              <a:tr h="122958">
                <a:tc>
                  <a:txBody>
                    <a:bodyPr/>
                    <a:lstStyle/>
                    <a:p>
                      <a:pPr algn="l" fontAlgn="b"/>
                      <a:r>
                        <a:rPr lang="en-US" sz="700" u="none" strike="noStrike">
                          <a:effectLst/>
                        </a:rPr>
                        <a:t>#16 Add registration information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892985313"/>
                  </a:ext>
                </a:extLst>
              </a:tr>
              <a:tr h="122958">
                <a:tc>
                  <a:txBody>
                    <a:bodyPr/>
                    <a:lstStyle/>
                    <a:p>
                      <a:pPr algn="l" fontAlgn="b"/>
                      <a:r>
                        <a:rPr lang="en-US" sz="700" u="none" strike="noStrike">
                          <a:effectLst/>
                        </a:rPr>
                        <a:t>#17 Submit registration information</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490205422"/>
                  </a:ext>
                </a:extLst>
              </a:tr>
              <a:tr h="122958">
                <a:tc>
                  <a:txBody>
                    <a:bodyPr/>
                    <a:lstStyle/>
                    <a:p>
                      <a:pPr algn="l" fontAlgn="b"/>
                      <a:r>
                        <a:rPr lang="en-US" sz="700" u="none" strike="noStrike">
                          <a:effectLst/>
                        </a:rPr>
                        <a:t>#18 Get login information from database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387014051"/>
                  </a:ext>
                </a:extLst>
              </a:tr>
              <a:tr h="122958">
                <a:tc>
                  <a:txBody>
                    <a:bodyPr/>
                    <a:lstStyle/>
                    <a:p>
                      <a:pPr algn="l" fontAlgn="b"/>
                      <a:r>
                        <a:rPr lang="en-US" sz="700" u="none" strike="noStrike">
                          <a:effectLst/>
                        </a:rPr>
                        <a:t>#19 Add registration field for user input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2250599082"/>
                  </a:ext>
                </a:extLst>
              </a:tr>
              <a:tr h="122958">
                <a:tc>
                  <a:txBody>
                    <a:bodyPr/>
                    <a:lstStyle/>
                    <a:p>
                      <a:pPr algn="l" fontAlgn="b"/>
                      <a:r>
                        <a:rPr lang="en-US" sz="700" u="none" strike="noStrike">
                          <a:effectLst/>
                        </a:rPr>
                        <a:t>#25 Piece movement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2255086565"/>
                  </a:ext>
                </a:extLst>
              </a:tr>
              <a:tr h="122958">
                <a:tc>
                  <a:txBody>
                    <a:bodyPr/>
                    <a:lstStyle/>
                    <a:p>
                      <a:pPr algn="l" fontAlgn="b"/>
                      <a:r>
                        <a:rPr lang="en-US" sz="700" u="none" strike="noStrike">
                          <a:effectLst/>
                        </a:rPr>
                        <a:t>#26 Add piece capture logic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219332375"/>
                  </a:ext>
                </a:extLst>
              </a:tr>
              <a:tr h="122958">
                <a:tc>
                  <a:txBody>
                    <a:bodyPr/>
                    <a:lstStyle/>
                    <a:p>
                      <a:pPr algn="l" fontAlgn="b"/>
                      <a:r>
                        <a:rPr lang="en-US" sz="700" u="none" strike="noStrike">
                          <a:effectLst/>
                        </a:rPr>
                        <a:t>#27 Determine which users turn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460649249"/>
                  </a:ext>
                </a:extLst>
              </a:tr>
              <a:tr h="122958">
                <a:tc>
                  <a:txBody>
                    <a:bodyPr/>
                    <a:lstStyle/>
                    <a:p>
                      <a:pPr algn="l" fontAlgn="b"/>
                      <a:r>
                        <a:rPr lang="en-US" sz="700" u="none" strike="noStrike">
                          <a:effectLst/>
                        </a:rPr>
                        <a:t>#31 Allow user to logout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267614501"/>
                  </a:ext>
                </a:extLst>
              </a:tr>
              <a:tr h="122958">
                <a:tc>
                  <a:txBody>
                    <a:bodyPr/>
                    <a:lstStyle/>
                    <a:p>
                      <a:pPr algn="l" fontAlgn="b"/>
                      <a:r>
                        <a:rPr lang="en-US" sz="700" u="none" strike="noStrike">
                          <a:effectLst/>
                        </a:rPr>
                        <a:t>#2 Epic: Register for platform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701958314"/>
                  </a:ext>
                </a:extLst>
              </a:tr>
              <a:tr h="122958">
                <a:tc>
                  <a:txBody>
                    <a:bodyPr/>
                    <a:lstStyle/>
                    <a:p>
                      <a:pPr algn="l" fontAlgn="b"/>
                      <a:r>
                        <a:rPr lang="en-US" sz="700" u="none" strike="noStrike">
                          <a:effectLst/>
                        </a:rPr>
                        <a:t>#3 Epic: Login to platform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713849960"/>
                  </a:ext>
                </a:extLst>
              </a:tr>
              <a:tr h="122958">
                <a:tc>
                  <a:txBody>
                    <a:bodyPr/>
                    <a:lstStyle/>
                    <a:p>
                      <a:pPr algn="l" fontAlgn="b"/>
                      <a:r>
                        <a:rPr lang="en-US" sz="700" u="none" strike="noStrike">
                          <a:effectLst/>
                        </a:rPr>
                        <a:t>#29 Display game results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481694237"/>
                  </a:ext>
                </a:extLst>
              </a:tr>
              <a:tr h="122958">
                <a:tc>
                  <a:txBody>
                    <a:bodyPr/>
                    <a:lstStyle/>
                    <a:p>
                      <a:pPr algn="l" fontAlgn="b"/>
                      <a:r>
                        <a:rPr lang="en-US" sz="700" u="none" strike="noStrike">
                          <a:effectLst/>
                        </a:rPr>
                        <a:t>#39 Search for other players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995495807"/>
                  </a:ext>
                </a:extLst>
              </a:tr>
              <a:tr h="122958">
                <a:tc>
                  <a:txBody>
                    <a:bodyPr/>
                    <a:lstStyle/>
                    <a:p>
                      <a:pPr algn="l" fontAlgn="b"/>
                      <a:r>
                        <a:rPr lang="en-US" sz="700" u="none" strike="noStrike">
                          <a:effectLst/>
                        </a:rPr>
                        <a:t>#41 Invite other players to play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ctr"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404660548"/>
                  </a:ext>
                </a:extLst>
              </a:tr>
              <a:tr h="122958">
                <a:tc>
                  <a:txBody>
                    <a:bodyPr/>
                    <a:lstStyle/>
                    <a:p>
                      <a:pPr algn="l" fontAlgn="b"/>
                      <a:r>
                        <a:rPr lang="en-US" sz="700" u="none" strike="noStrike">
                          <a:effectLst/>
                        </a:rPr>
                        <a:t>#42 Accept invite and jump to gameboard</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dirty="0">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270717365"/>
                  </a:ext>
                </a:extLst>
              </a:tr>
              <a:tr h="122958">
                <a:tc>
                  <a:txBody>
                    <a:bodyPr/>
                    <a:lstStyle/>
                    <a:p>
                      <a:pPr algn="l" fontAlgn="b"/>
                      <a:r>
                        <a:rPr lang="en-US" sz="700" u="none" strike="noStrike">
                          <a:effectLst/>
                        </a:rPr>
                        <a:t>#45 Save game result to database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200677587"/>
                  </a:ext>
                </a:extLst>
              </a:tr>
              <a:tr h="122958">
                <a:tc>
                  <a:txBody>
                    <a:bodyPr/>
                    <a:lstStyle/>
                    <a:p>
                      <a:pPr algn="l" fontAlgn="b"/>
                      <a:r>
                        <a:rPr lang="en-US" sz="700" u="none" strike="noStrike">
                          <a:effectLst/>
                        </a:rPr>
                        <a:t>#46 Show the result to user</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979057341"/>
                  </a:ext>
                </a:extLst>
              </a:tr>
              <a:tr h="122958">
                <a:tc>
                  <a:txBody>
                    <a:bodyPr/>
                    <a:lstStyle/>
                    <a:p>
                      <a:pPr algn="l" fontAlgn="b"/>
                      <a:r>
                        <a:rPr lang="en-US" sz="700" u="none" strike="noStrike">
                          <a:effectLst/>
                        </a:rPr>
                        <a:t>#47 Search result from database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946124570"/>
                  </a:ext>
                </a:extLst>
              </a:tr>
              <a:tr h="122958">
                <a:tc>
                  <a:txBody>
                    <a:bodyPr/>
                    <a:lstStyle/>
                    <a:p>
                      <a:pPr algn="l" fontAlgn="b"/>
                      <a:r>
                        <a:rPr lang="en-US" sz="700" u="none" strike="noStrike">
                          <a:effectLst/>
                        </a:rPr>
                        <a:t>#48 Search invitation from database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4198447684"/>
                  </a:ext>
                </a:extLst>
              </a:tr>
              <a:tr h="122958">
                <a:tc>
                  <a:txBody>
                    <a:bodyPr/>
                    <a:lstStyle/>
                    <a:p>
                      <a:pPr algn="l" fontAlgn="b"/>
                      <a:r>
                        <a:rPr lang="en-US" sz="700" u="none" strike="noStrike">
                          <a:effectLst/>
                        </a:rPr>
                        <a:t>#49 Send invitation to gameboard</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1648383486"/>
                  </a:ext>
                </a:extLst>
              </a:tr>
              <a:tr h="122958">
                <a:tc>
                  <a:txBody>
                    <a:bodyPr/>
                    <a:lstStyle/>
                    <a:p>
                      <a:pPr algn="l" fontAlgn="b"/>
                      <a:r>
                        <a:rPr lang="en-US" sz="700" u="none" strike="noStrike">
                          <a:effectLst/>
                        </a:rPr>
                        <a:t>#4 Epic: I want to play Hnefatafl</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467764901"/>
                  </a:ext>
                </a:extLst>
              </a:tr>
              <a:tr h="122958">
                <a:tc>
                  <a:txBody>
                    <a:bodyPr/>
                    <a:lstStyle/>
                    <a:p>
                      <a:pPr algn="l" fontAlgn="b"/>
                      <a:r>
                        <a:rPr lang="en-US" sz="700" u="none" strike="noStrike">
                          <a:effectLst/>
                        </a:rPr>
                        <a:t>#5 Epic: I want to invite others</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4051308921"/>
                  </a:ext>
                </a:extLst>
              </a:tr>
              <a:tr h="122958">
                <a:tc>
                  <a:txBody>
                    <a:bodyPr/>
                    <a:lstStyle/>
                    <a:p>
                      <a:pPr algn="l" fontAlgn="b"/>
                      <a:r>
                        <a:rPr lang="en-US" sz="700" u="none" strike="noStrike">
                          <a:effectLst/>
                        </a:rPr>
                        <a:t>#6 Epic: Accept or ignore an invite</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3939300906"/>
                  </a:ext>
                </a:extLst>
              </a:tr>
              <a:tr h="122958">
                <a:tc>
                  <a:txBody>
                    <a:bodyPr/>
                    <a:lstStyle/>
                    <a:p>
                      <a:pPr algn="l" fontAlgn="b"/>
                      <a:r>
                        <a:rPr lang="en-US" sz="700" u="none" strike="noStrike">
                          <a:effectLst/>
                        </a:rPr>
                        <a:t>#8 Epic: Send more than one invitation </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2920995860"/>
                  </a:ext>
                </a:extLst>
              </a:tr>
              <a:tr h="122958">
                <a:tc>
                  <a:txBody>
                    <a:bodyPr/>
                    <a:lstStyle/>
                    <a:p>
                      <a:pPr algn="l" fontAlgn="b"/>
                      <a:r>
                        <a:rPr lang="en-US" sz="700" u="none" strike="noStrike">
                          <a:effectLst/>
                        </a:rPr>
                        <a:t>#14 Epic: I want to be able to logout</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a:effectLst/>
                        </a:rPr>
                        <a:t>x</a:t>
                      </a:r>
                      <a:endParaRPr lang="en-US" sz="700" b="0" i="0" u="none" strike="noStrike">
                        <a:solidFill>
                          <a:srgbClr val="000000"/>
                        </a:solidFill>
                        <a:effectLst/>
                        <a:latin typeface="Calibri" panose="020F0502020204030204" pitchFamily="34" charset="0"/>
                      </a:endParaRPr>
                    </a:p>
                  </a:txBody>
                  <a:tcPr marL="6174" marR="6174" marT="6174" marB="0" anchor="b"/>
                </a:tc>
                <a:tc>
                  <a:txBody>
                    <a:bodyPr/>
                    <a:lstStyle/>
                    <a:p>
                      <a:pPr algn="l" fontAlgn="b"/>
                      <a:r>
                        <a:rPr lang="en-US" sz="700" u="none" strike="noStrike" dirty="0">
                          <a:effectLst/>
                        </a:rPr>
                        <a:t>x</a:t>
                      </a:r>
                      <a:endParaRPr lang="en-US" sz="700" b="0" i="0" u="none" strike="noStrike" dirty="0">
                        <a:solidFill>
                          <a:srgbClr val="000000"/>
                        </a:solidFill>
                        <a:effectLst/>
                        <a:latin typeface="Calibri" panose="020F0502020204030204" pitchFamily="34" charset="0"/>
                      </a:endParaRPr>
                    </a:p>
                  </a:txBody>
                  <a:tcPr marL="6174" marR="6174" marT="6174" marB="0" anchor="b"/>
                </a:tc>
                <a:extLst>
                  <a:ext uri="{0D108BD9-81ED-4DB2-BD59-A6C34878D82A}">
                    <a16:rowId xmlns:a16="http://schemas.microsoft.com/office/drawing/2014/main" val="66889568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053C1C-0E3E-4C33-BA01-172B34AB218F}"/>
              </a:ext>
            </a:extLst>
          </p:cNvPr>
          <p:cNvGraphicFramePr>
            <a:graphicFrameLocks noGrp="1"/>
          </p:cNvGraphicFramePr>
          <p:nvPr>
            <p:extLst>
              <p:ext uri="{D42A27DB-BD31-4B8C-83A1-F6EECF244321}">
                <p14:modId xmlns:p14="http://schemas.microsoft.com/office/powerpoint/2010/main" val="775214691"/>
              </p:ext>
            </p:extLst>
          </p:nvPr>
        </p:nvGraphicFramePr>
        <p:xfrm>
          <a:off x="2160305" y="940600"/>
          <a:ext cx="6811707" cy="3262300"/>
        </p:xfrm>
        <a:graphic>
          <a:graphicData uri="http://schemas.openxmlformats.org/drawingml/2006/table">
            <a:tbl>
              <a:tblPr>
                <a:tableStyleId>{5C22544A-7EE6-4342-B048-85BDC9FD1C3A}</a:tableStyleId>
              </a:tblPr>
              <a:tblGrid>
                <a:gridCol w="463100">
                  <a:extLst>
                    <a:ext uri="{9D8B030D-6E8A-4147-A177-3AD203B41FA5}">
                      <a16:colId xmlns:a16="http://schemas.microsoft.com/office/drawing/2014/main" val="1540771038"/>
                    </a:ext>
                  </a:extLst>
                </a:gridCol>
                <a:gridCol w="591377">
                  <a:extLst>
                    <a:ext uri="{9D8B030D-6E8A-4147-A177-3AD203B41FA5}">
                      <a16:colId xmlns:a16="http://schemas.microsoft.com/office/drawing/2014/main" val="658584545"/>
                    </a:ext>
                  </a:extLst>
                </a:gridCol>
                <a:gridCol w="556590">
                  <a:extLst>
                    <a:ext uri="{9D8B030D-6E8A-4147-A177-3AD203B41FA5}">
                      <a16:colId xmlns:a16="http://schemas.microsoft.com/office/drawing/2014/main" val="2241108297"/>
                    </a:ext>
                  </a:extLst>
                </a:gridCol>
                <a:gridCol w="1000123">
                  <a:extLst>
                    <a:ext uri="{9D8B030D-6E8A-4147-A177-3AD203B41FA5}">
                      <a16:colId xmlns:a16="http://schemas.microsoft.com/office/drawing/2014/main" val="4065907990"/>
                    </a:ext>
                  </a:extLst>
                </a:gridCol>
                <a:gridCol w="747918">
                  <a:extLst>
                    <a:ext uri="{9D8B030D-6E8A-4147-A177-3AD203B41FA5}">
                      <a16:colId xmlns:a16="http://schemas.microsoft.com/office/drawing/2014/main" val="2228048656"/>
                    </a:ext>
                  </a:extLst>
                </a:gridCol>
                <a:gridCol w="669648">
                  <a:extLst>
                    <a:ext uri="{9D8B030D-6E8A-4147-A177-3AD203B41FA5}">
                      <a16:colId xmlns:a16="http://schemas.microsoft.com/office/drawing/2014/main" val="4212063350"/>
                    </a:ext>
                  </a:extLst>
                </a:gridCol>
                <a:gridCol w="513107">
                  <a:extLst>
                    <a:ext uri="{9D8B030D-6E8A-4147-A177-3AD203B41FA5}">
                      <a16:colId xmlns:a16="http://schemas.microsoft.com/office/drawing/2014/main" val="352265870"/>
                    </a:ext>
                  </a:extLst>
                </a:gridCol>
                <a:gridCol w="791402">
                  <a:extLst>
                    <a:ext uri="{9D8B030D-6E8A-4147-A177-3AD203B41FA5}">
                      <a16:colId xmlns:a16="http://schemas.microsoft.com/office/drawing/2014/main" val="2502831517"/>
                    </a:ext>
                  </a:extLst>
                </a:gridCol>
                <a:gridCol w="573983">
                  <a:extLst>
                    <a:ext uri="{9D8B030D-6E8A-4147-A177-3AD203B41FA5}">
                      <a16:colId xmlns:a16="http://schemas.microsoft.com/office/drawing/2014/main" val="1301369327"/>
                    </a:ext>
                  </a:extLst>
                </a:gridCol>
                <a:gridCol w="904459">
                  <a:extLst>
                    <a:ext uri="{9D8B030D-6E8A-4147-A177-3AD203B41FA5}">
                      <a16:colId xmlns:a16="http://schemas.microsoft.com/office/drawing/2014/main" val="468348607"/>
                    </a:ext>
                  </a:extLst>
                </a:gridCol>
              </a:tblGrid>
              <a:tr h="130492">
                <a:tc>
                  <a:txBody>
                    <a:bodyPr/>
                    <a:lstStyle/>
                    <a:p>
                      <a:pPr algn="l" fontAlgn="b"/>
                      <a:r>
                        <a:rPr lang="en-US" sz="800" u="none" strike="noStrike">
                          <a:effectLst/>
                        </a:rPr>
                        <a:t>Invitation</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InviteServlet</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MoveServlet</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SelectInvitationServlet</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SelectUserServlet</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InvitationDao</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MatchDao</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InvitationService</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MatchService</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SelectHistoryServlet</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150459890"/>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061639822"/>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620104751"/>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124163773"/>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182738693"/>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938151355"/>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71540917"/>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323806948"/>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760502265"/>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29225617"/>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372584475"/>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95194283"/>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799079761"/>
                  </a:ext>
                </a:extLst>
              </a:tr>
              <a:tr h="130492">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4072477941"/>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676021504"/>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421276464"/>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580887461"/>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4082984996"/>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350441514"/>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874227887"/>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352509232"/>
                  </a:ext>
                </a:extLst>
              </a:tr>
              <a:tr h="130492">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743761453"/>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893019651"/>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r>
                        <a:rPr lang="en-US" sz="800" u="none" strike="noStrike">
                          <a:effectLst/>
                        </a:rPr>
                        <a:t>x</a:t>
                      </a:r>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750818891"/>
                  </a:ext>
                </a:extLst>
              </a:tr>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4202405043"/>
                  </a:ext>
                </a:extLst>
              </a:tr>
            </a:tbl>
          </a:graphicData>
        </a:graphic>
      </p:graphicFrame>
      <p:graphicFrame>
        <p:nvGraphicFramePr>
          <p:cNvPr id="3" name="Table 2">
            <a:extLst>
              <a:ext uri="{FF2B5EF4-FFF2-40B4-BE49-F238E27FC236}">
                <a16:creationId xmlns:a16="http://schemas.microsoft.com/office/drawing/2014/main" id="{00BCAF0E-B4CE-48F7-911E-3C44E3E74B37}"/>
              </a:ext>
            </a:extLst>
          </p:cNvPr>
          <p:cNvGraphicFramePr>
            <a:graphicFrameLocks noGrp="1"/>
          </p:cNvGraphicFramePr>
          <p:nvPr>
            <p:extLst>
              <p:ext uri="{D42A27DB-BD31-4B8C-83A1-F6EECF244321}">
                <p14:modId xmlns:p14="http://schemas.microsoft.com/office/powerpoint/2010/main" val="2354140912"/>
              </p:ext>
            </p:extLst>
          </p:nvPr>
        </p:nvGraphicFramePr>
        <p:xfrm>
          <a:off x="333829" y="940600"/>
          <a:ext cx="1731200" cy="3262300"/>
        </p:xfrm>
        <a:graphic>
          <a:graphicData uri="http://schemas.openxmlformats.org/drawingml/2006/table">
            <a:tbl>
              <a:tblPr>
                <a:tableStyleId>{5C22544A-7EE6-4342-B048-85BDC9FD1C3A}</a:tableStyleId>
              </a:tblPr>
              <a:tblGrid>
                <a:gridCol w="1731200">
                  <a:extLst>
                    <a:ext uri="{9D8B030D-6E8A-4147-A177-3AD203B41FA5}">
                      <a16:colId xmlns:a16="http://schemas.microsoft.com/office/drawing/2014/main" val="424103012"/>
                    </a:ext>
                  </a:extLst>
                </a:gridCol>
              </a:tblGrid>
              <a:tr h="130492">
                <a:tc>
                  <a:txBody>
                    <a:bodyPr/>
                    <a:lstStyle/>
                    <a:p>
                      <a:pPr algn="l" fontAlgn="b"/>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642124824"/>
                  </a:ext>
                </a:extLst>
              </a:tr>
              <a:tr h="130492">
                <a:tc>
                  <a:txBody>
                    <a:bodyPr/>
                    <a:lstStyle/>
                    <a:p>
                      <a:pPr algn="l" fontAlgn="b"/>
                      <a:r>
                        <a:rPr lang="en-US" sz="800" u="none" strike="noStrike">
                          <a:effectLst/>
                        </a:rPr>
                        <a:t>#16 Add registration information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327983"/>
                  </a:ext>
                </a:extLst>
              </a:tr>
              <a:tr h="130492">
                <a:tc>
                  <a:txBody>
                    <a:bodyPr/>
                    <a:lstStyle/>
                    <a:p>
                      <a:pPr algn="l" fontAlgn="b"/>
                      <a:r>
                        <a:rPr lang="en-US" sz="800" u="none" strike="noStrike" dirty="0">
                          <a:effectLst/>
                        </a:rPr>
                        <a:t>#17 Submit registration information</a:t>
                      </a:r>
                      <a:endParaRPr lang="en-US" sz="800" b="0" i="0" u="none" strike="noStrike" dirty="0">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4069297157"/>
                  </a:ext>
                </a:extLst>
              </a:tr>
              <a:tr h="130492">
                <a:tc>
                  <a:txBody>
                    <a:bodyPr/>
                    <a:lstStyle/>
                    <a:p>
                      <a:pPr algn="l" fontAlgn="b"/>
                      <a:r>
                        <a:rPr lang="en-US" sz="800" u="none" strike="noStrike">
                          <a:effectLst/>
                        </a:rPr>
                        <a:t>#18 Get login information from database</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412925366"/>
                  </a:ext>
                </a:extLst>
              </a:tr>
              <a:tr h="130492">
                <a:tc>
                  <a:txBody>
                    <a:bodyPr/>
                    <a:lstStyle/>
                    <a:p>
                      <a:pPr algn="l" fontAlgn="b"/>
                      <a:r>
                        <a:rPr lang="en-US" sz="800" u="none" strike="noStrike">
                          <a:effectLst/>
                        </a:rPr>
                        <a:t>#19 Add registration field for user input</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924587638"/>
                  </a:ext>
                </a:extLst>
              </a:tr>
              <a:tr h="130492">
                <a:tc>
                  <a:txBody>
                    <a:bodyPr/>
                    <a:lstStyle/>
                    <a:p>
                      <a:pPr algn="l" fontAlgn="b"/>
                      <a:r>
                        <a:rPr lang="en-US" sz="800" u="none" strike="noStrike">
                          <a:effectLst/>
                        </a:rPr>
                        <a:t>#25 Piece movement</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391564742"/>
                  </a:ext>
                </a:extLst>
              </a:tr>
              <a:tr h="130492">
                <a:tc>
                  <a:txBody>
                    <a:bodyPr/>
                    <a:lstStyle/>
                    <a:p>
                      <a:pPr algn="l" fontAlgn="b"/>
                      <a:r>
                        <a:rPr lang="en-US" sz="800" u="none" strike="noStrike">
                          <a:effectLst/>
                        </a:rPr>
                        <a:t>#26 Add piece capture logic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57930491"/>
                  </a:ext>
                </a:extLst>
              </a:tr>
              <a:tr h="130492">
                <a:tc>
                  <a:txBody>
                    <a:bodyPr/>
                    <a:lstStyle/>
                    <a:p>
                      <a:pPr algn="l" fontAlgn="b"/>
                      <a:r>
                        <a:rPr lang="en-US" sz="800" u="none" strike="noStrike">
                          <a:effectLst/>
                        </a:rPr>
                        <a:t>#27 Determine which users turn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410503318"/>
                  </a:ext>
                </a:extLst>
              </a:tr>
              <a:tr h="130492">
                <a:tc>
                  <a:txBody>
                    <a:bodyPr/>
                    <a:lstStyle/>
                    <a:p>
                      <a:pPr algn="l" fontAlgn="b"/>
                      <a:r>
                        <a:rPr lang="en-US" sz="800" u="none" strike="noStrike">
                          <a:effectLst/>
                        </a:rPr>
                        <a:t>#31 Allow user to logout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295104041"/>
                  </a:ext>
                </a:extLst>
              </a:tr>
              <a:tr h="130492">
                <a:tc>
                  <a:txBody>
                    <a:bodyPr/>
                    <a:lstStyle/>
                    <a:p>
                      <a:pPr algn="l" fontAlgn="b"/>
                      <a:r>
                        <a:rPr lang="en-US" sz="800" u="none" strike="noStrike">
                          <a:effectLst/>
                        </a:rPr>
                        <a:t>#2 Epic: Register for platform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803446467"/>
                  </a:ext>
                </a:extLst>
              </a:tr>
              <a:tr h="130492">
                <a:tc>
                  <a:txBody>
                    <a:bodyPr/>
                    <a:lstStyle/>
                    <a:p>
                      <a:pPr algn="l" fontAlgn="b"/>
                      <a:r>
                        <a:rPr lang="en-US" sz="800" u="none" strike="noStrike">
                          <a:effectLst/>
                        </a:rPr>
                        <a:t>#3 Epic: Login to platform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019970024"/>
                  </a:ext>
                </a:extLst>
              </a:tr>
              <a:tr h="130492">
                <a:tc>
                  <a:txBody>
                    <a:bodyPr/>
                    <a:lstStyle/>
                    <a:p>
                      <a:pPr algn="l" fontAlgn="b"/>
                      <a:r>
                        <a:rPr lang="en-US" sz="800" u="none" strike="noStrike">
                          <a:effectLst/>
                        </a:rPr>
                        <a:t>#29 Display game results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427690942"/>
                  </a:ext>
                </a:extLst>
              </a:tr>
              <a:tr h="130492">
                <a:tc>
                  <a:txBody>
                    <a:bodyPr/>
                    <a:lstStyle/>
                    <a:p>
                      <a:pPr algn="l" fontAlgn="b"/>
                      <a:r>
                        <a:rPr lang="en-US" sz="800" u="none" strike="noStrike">
                          <a:effectLst/>
                        </a:rPr>
                        <a:t>#39 Search for other players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200608181"/>
                  </a:ext>
                </a:extLst>
              </a:tr>
              <a:tr h="130492">
                <a:tc>
                  <a:txBody>
                    <a:bodyPr/>
                    <a:lstStyle/>
                    <a:p>
                      <a:pPr algn="l" fontAlgn="b"/>
                      <a:r>
                        <a:rPr lang="en-US" sz="800" u="none" strike="noStrike">
                          <a:effectLst/>
                        </a:rPr>
                        <a:t>#41 Invite other players to play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074274949"/>
                  </a:ext>
                </a:extLst>
              </a:tr>
              <a:tr h="130492">
                <a:tc>
                  <a:txBody>
                    <a:bodyPr/>
                    <a:lstStyle/>
                    <a:p>
                      <a:pPr algn="l" fontAlgn="b"/>
                      <a:r>
                        <a:rPr lang="en-US" sz="800" u="none" strike="noStrike">
                          <a:effectLst/>
                        </a:rPr>
                        <a:t>#42 Accept invite and jump to gameboard</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79244565"/>
                  </a:ext>
                </a:extLst>
              </a:tr>
              <a:tr h="130492">
                <a:tc>
                  <a:txBody>
                    <a:bodyPr/>
                    <a:lstStyle/>
                    <a:p>
                      <a:pPr algn="l" fontAlgn="b"/>
                      <a:r>
                        <a:rPr lang="en-US" sz="800" u="none" strike="noStrike">
                          <a:effectLst/>
                        </a:rPr>
                        <a:t>#45 Save game result to database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800191858"/>
                  </a:ext>
                </a:extLst>
              </a:tr>
              <a:tr h="130492">
                <a:tc>
                  <a:txBody>
                    <a:bodyPr/>
                    <a:lstStyle/>
                    <a:p>
                      <a:pPr algn="l" fontAlgn="b"/>
                      <a:r>
                        <a:rPr lang="en-US" sz="800" u="none" strike="noStrike">
                          <a:effectLst/>
                        </a:rPr>
                        <a:t>#46 Show the result to user</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294372317"/>
                  </a:ext>
                </a:extLst>
              </a:tr>
              <a:tr h="130492">
                <a:tc>
                  <a:txBody>
                    <a:bodyPr/>
                    <a:lstStyle/>
                    <a:p>
                      <a:pPr algn="l" fontAlgn="b"/>
                      <a:r>
                        <a:rPr lang="en-US" sz="800" u="none" strike="noStrike">
                          <a:effectLst/>
                        </a:rPr>
                        <a:t>#47 Search result from database</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370494537"/>
                  </a:ext>
                </a:extLst>
              </a:tr>
              <a:tr h="130492">
                <a:tc>
                  <a:txBody>
                    <a:bodyPr/>
                    <a:lstStyle/>
                    <a:p>
                      <a:pPr algn="l" fontAlgn="b"/>
                      <a:r>
                        <a:rPr lang="en-US" sz="800" u="none" strike="noStrike">
                          <a:effectLst/>
                        </a:rPr>
                        <a:t>#48 Search invitation from database</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099831760"/>
                  </a:ext>
                </a:extLst>
              </a:tr>
              <a:tr h="130492">
                <a:tc>
                  <a:txBody>
                    <a:bodyPr/>
                    <a:lstStyle/>
                    <a:p>
                      <a:pPr algn="l" fontAlgn="b"/>
                      <a:r>
                        <a:rPr lang="en-US" sz="800" u="none" strike="noStrike">
                          <a:effectLst/>
                        </a:rPr>
                        <a:t>#49 Send invitation to gameboard</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080981494"/>
                  </a:ext>
                </a:extLst>
              </a:tr>
              <a:tr h="130492">
                <a:tc>
                  <a:txBody>
                    <a:bodyPr/>
                    <a:lstStyle/>
                    <a:p>
                      <a:pPr algn="l" fontAlgn="b"/>
                      <a:r>
                        <a:rPr lang="en-US" sz="800" u="none" strike="noStrike">
                          <a:effectLst/>
                        </a:rPr>
                        <a:t>#4 Epic: I want to play Hnefatafl</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485102487"/>
                  </a:ext>
                </a:extLst>
              </a:tr>
              <a:tr h="130492">
                <a:tc>
                  <a:txBody>
                    <a:bodyPr/>
                    <a:lstStyle/>
                    <a:p>
                      <a:pPr algn="l" fontAlgn="b"/>
                      <a:r>
                        <a:rPr lang="en-US" sz="800" u="none" strike="noStrike">
                          <a:effectLst/>
                        </a:rPr>
                        <a:t>#5 Epic: I want to invite others</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507905821"/>
                  </a:ext>
                </a:extLst>
              </a:tr>
              <a:tr h="130492">
                <a:tc>
                  <a:txBody>
                    <a:bodyPr/>
                    <a:lstStyle/>
                    <a:p>
                      <a:pPr algn="l" fontAlgn="b"/>
                      <a:r>
                        <a:rPr lang="en-US" sz="800" u="none" strike="noStrike">
                          <a:effectLst/>
                        </a:rPr>
                        <a:t>#6 Epic: Accept or ignore an invite</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2425480007"/>
                  </a:ext>
                </a:extLst>
              </a:tr>
              <a:tr h="130492">
                <a:tc>
                  <a:txBody>
                    <a:bodyPr/>
                    <a:lstStyle/>
                    <a:p>
                      <a:pPr algn="l" fontAlgn="b"/>
                      <a:r>
                        <a:rPr lang="en-US" sz="800" u="none" strike="noStrike">
                          <a:effectLst/>
                        </a:rPr>
                        <a:t>#8 Epic: Send more than one invitation </a:t>
                      </a:r>
                      <a:endParaRPr lang="en-US" sz="800" b="0" i="0" u="none" strike="noStrike">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198619487"/>
                  </a:ext>
                </a:extLst>
              </a:tr>
              <a:tr h="130492">
                <a:tc>
                  <a:txBody>
                    <a:bodyPr/>
                    <a:lstStyle/>
                    <a:p>
                      <a:pPr algn="l" fontAlgn="b"/>
                      <a:r>
                        <a:rPr lang="en-US" sz="800" u="none" strike="noStrike" dirty="0">
                          <a:effectLst/>
                        </a:rPr>
                        <a:t>#14 Epic: I want to be able to logout</a:t>
                      </a:r>
                      <a:endParaRPr lang="en-US" sz="800" b="0" i="0" u="none" strike="noStrike" dirty="0">
                        <a:solidFill>
                          <a:srgbClr val="000000"/>
                        </a:solidFill>
                        <a:effectLst/>
                        <a:latin typeface="Calibri" panose="020F0502020204030204" pitchFamily="34" charset="0"/>
                      </a:endParaRPr>
                    </a:p>
                  </a:txBody>
                  <a:tcPr marL="6525" marR="6525" marT="6525" marB="0" anchor="b"/>
                </a:tc>
                <a:extLst>
                  <a:ext uri="{0D108BD9-81ED-4DB2-BD59-A6C34878D82A}">
                    <a16:rowId xmlns:a16="http://schemas.microsoft.com/office/drawing/2014/main" val="3827292349"/>
                  </a:ext>
                </a:extLst>
              </a:tr>
            </a:tbl>
          </a:graphicData>
        </a:graphic>
      </p:graphicFrame>
    </p:spTree>
    <p:extLst>
      <p:ext uri="{BB962C8B-B14F-4D97-AF65-F5344CB8AC3E}">
        <p14:creationId xmlns:p14="http://schemas.microsoft.com/office/powerpoint/2010/main" val="2255857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2"/>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123439" y="241471"/>
            <a:ext cx="5308600"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CRC Cards &amp;Class Diagram</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5" name="图片 4" descr="Class_Diagram.vpd"/>
          <p:cNvPicPr>
            <a:picLocks noChangeAspect="1"/>
          </p:cNvPicPr>
          <p:nvPr/>
        </p:nvPicPr>
        <p:blipFill>
          <a:blip r:embed="rId2"/>
          <a:stretch>
            <a:fillRect/>
          </a:stretch>
        </p:blipFill>
        <p:spPr>
          <a:xfrm>
            <a:off x="53975" y="824230"/>
            <a:ext cx="9036685" cy="3495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3985576" y="241471"/>
            <a:ext cx="1584325" cy="583565"/>
          </a:xfrm>
          <a:prstGeom prst="rect">
            <a:avLst/>
          </a:prstGeom>
          <a:noFill/>
        </p:spPr>
        <p:txBody>
          <a:bodyPr wrap="none">
            <a:spAutoFit/>
          </a:bodyPr>
          <a:lstStyle/>
          <a:p>
            <a:pPr lvl="0" algn="ctr">
              <a:defRPr/>
            </a:pPr>
            <a:r>
              <a:rPr lang="en-US" altLang="zh-CN" sz="3200">
                <a:solidFill>
                  <a:srgbClr val="FBDED3"/>
                </a:solidFill>
                <a:latin typeface="Arial" panose="020B0604020202020204"/>
              </a:rPr>
              <a:t>Kanban</a:t>
            </a:r>
          </a:p>
        </p:txBody>
      </p:sp>
      <p:cxnSp>
        <p:nvCxnSpPr>
          <p:cNvPr id="3" name="直接连接符 2"/>
          <p:cNvCxnSpPr/>
          <p:nvPr/>
        </p:nvCxnSpPr>
        <p:spPr>
          <a:xfrm>
            <a:off x="4412609" y="82497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1414780" y="1593215"/>
            <a:ext cx="6582410" cy="247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032970" y="140686"/>
            <a:ext cx="3078480" cy="368300"/>
          </a:xfrm>
          <a:prstGeom prst="rect">
            <a:avLst/>
          </a:prstGeom>
          <a:noFill/>
        </p:spPr>
        <p:txBody>
          <a:bodyPr wrap="none" rtlCol="0">
            <a:spAutoFit/>
          </a:bodyPr>
          <a:lstStyle/>
          <a:p>
            <a:pPr lvl="0" algn="l">
              <a:defRPr/>
            </a:pPr>
            <a:r>
              <a:rPr lang="en-US" altLang="zh-CN">
                <a:solidFill>
                  <a:srgbClr val="FBDED3"/>
                </a:solidFill>
                <a:latin typeface="Arial" panose="020B0604020202020204"/>
              </a:rPr>
              <a:t>The perfection of documents  </a:t>
            </a:r>
          </a:p>
        </p:txBody>
      </p:sp>
      <p:sp>
        <p:nvSpPr>
          <p:cNvPr id="4" name="文本框 3"/>
          <p:cNvSpPr txBox="1"/>
          <p:nvPr/>
        </p:nvSpPr>
        <p:spPr>
          <a:xfrm>
            <a:off x="962660" y="988695"/>
            <a:ext cx="4901565" cy="3415030"/>
          </a:xfrm>
          <a:prstGeom prst="rect">
            <a:avLst/>
          </a:prstGeom>
          <a:noFill/>
        </p:spPr>
        <p:txBody>
          <a:bodyPr wrap="square" rtlCol="0">
            <a:spAutoFit/>
          </a:bodyPr>
          <a:lstStyle/>
          <a:p>
            <a:r>
              <a:rPr lang="en-US" altLang="zh-CN" sz="2400" b="1">
                <a:solidFill>
                  <a:srgbClr val="FBDED3"/>
                </a:solidFill>
              </a:rPr>
              <a:t>1. User stories</a:t>
            </a:r>
          </a:p>
          <a:p>
            <a:endParaRPr lang="en-US" altLang="zh-CN" sz="2400" b="1">
              <a:solidFill>
                <a:srgbClr val="FBDED3"/>
              </a:solidFill>
            </a:endParaRPr>
          </a:p>
          <a:p>
            <a:r>
              <a:rPr lang="en-US" altLang="zh-CN" sz="2400" b="1">
                <a:solidFill>
                  <a:srgbClr val="FBDED3"/>
                </a:solidFill>
              </a:rPr>
              <a:t>2.CRC card &amp; class diagram</a:t>
            </a:r>
          </a:p>
          <a:p>
            <a:endParaRPr lang="en-US" altLang="zh-CN" sz="2400" b="1">
              <a:solidFill>
                <a:srgbClr val="FBDED3"/>
              </a:solidFill>
            </a:endParaRPr>
          </a:p>
          <a:p>
            <a:r>
              <a:rPr lang="en-US" altLang="zh-CN" sz="2400" b="1">
                <a:solidFill>
                  <a:srgbClr val="FBDED3"/>
                </a:solidFill>
              </a:rPr>
              <a:t>3.Acceptance Criteria</a:t>
            </a:r>
          </a:p>
          <a:p>
            <a:endParaRPr lang="en-US" altLang="zh-CN" sz="2400" b="1">
              <a:solidFill>
                <a:srgbClr val="FBDED3"/>
              </a:solidFill>
            </a:endParaRPr>
          </a:p>
          <a:p>
            <a:r>
              <a:rPr lang="en-US" altLang="zh-CN" sz="2400" b="1">
                <a:solidFill>
                  <a:srgbClr val="FBDED3"/>
                </a:solidFill>
              </a:rPr>
              <a:t>4. Task for User stories</a:t>
            </a:r>
          </a:p>
          <a:p>
            <a:endParaRPr lang="en-US" altLang="zh-CN" sz="2400" b="1">
              <a:solidFill>
                <a:srgbClr val="FBDED3"/>
              </a:solidFill>
            </a:endParaRPr>
          </a:p>
          <a:p>
            <a:r>
              <a:rPr lang="en-US" altLang="zh-CN" sz="2400" b="1">
                <a:solidFill>
                  <a:srgbClr val="FBDED3"/>
                </a:solidFill>
              </a:rPr>
              <a:t>5. Development Manual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40075" y="1602442"/>
            <a:ext cx="6322695" cy="1938020"/>
          </a:xfrm>
          <a:prstGeom prst="rect">
            <a:avLst/>
          </a:prstGeom>
          <a:noFill/>
        </p:spPr>
        <p:txBody>
          <a:bodyPr wrap="none">
            <a:spAutoFit/>
          </a:bodyPr>
          <a:lstStyle/>
          <a:p>
            <a:pPr lvl="0" algn="l">
              <a:buClrTx/>
              <a:buSzTx/>
              <a:buFontTx/>
              <a:defRPr/>
            </a:pPr>
            <a:r>
              <a:rPr lang="en-US" altLang="zh-CN" sz="6000">
                <a:solidFill>
                  <a:srgbClr val="FBDED3"/>
                </a:solidFill>
                <a:latin typeface="Arial" panose="020B0604020202020204"/>
                <a:sym typeface="+mn-ea"/>
              </a:rPr>
              <a:t>Sprint Review </a:t>
            </a:r>
          </a:p>
          <a:p>
            <a:pPr lvl="0" algn="l">
              <a:buClrTx/>
              <a:buSzTx/>
              <a:buFontTx/>
              <a:defRPr/>
            </a:pPr>
            <a:r>
              <a:rPr lang="en-US" altLang="zh-CN" sz="6000">
                <a:solidFill>
                  <a:srgbClr val="FBDED3"/>
                </a:solidFill>
                <a:latin typeface="Arial" panose="020B0604020202020204"/>
              </a:rPr>
              <a:t>and Retrospective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p:nvPr>
            <p:custDataLst>
              <p:tags r:id="rId1"/>
            </p:custDataLst>
          </p:nvPr>
        </p:nvGraphicFramePr>
        <p:xfrm>
          <a:off x="325755" y="596265"/>
          <a:ext cx="8420100" cy="4559935"/>
        </p:xfrm>
        <a:graphic>
          <a:graphicData uri="http://schemas.openxmlformats.org/drawingml/2006/table">
            <a:tbl>
              <a:tblPr firstRow="1" bandRow="1">
                <a:tableStyleId>{5940675A-B579-460E-94D1-54222C63F5DA}</a:tableStyleId>
              </a:tblPr>
              <a:tblGrid>
                <a:gridCol w="856615">
                  <a:extLst>
                    <a:ext uri="{9D8B030D-6E8A-4147-A177-3AD203B41FA5}">
                      <a16:colId xmlns:a16="http://schemas.microsoft.com/office/drawing/2014/main" val="20000"/>
                    </a:ext>
                  </a:extLst>
                </a:gridCol>
                <a:gridCol w="6181725">
                  <a:extLst>
                    <a:ext uri="{9D8B030D-6E8A-4147-A177-3AD203B41FA5}">
                      <a16:colId xmlns:a16="http://schemas.microsoft.com/office/drawing/2014/main" val="20001"/>
                    </a:ext>
                  </a:extLst>
                </a:gridCol>
                <a:gridCol w="1381760">
                  <a:extLst>
                    <a:ext uri="{9D8B030D-6E8A-4147-A177-3AD203B41FA5}">
                      <a16:colId xmlns:a16="http://schemas.microsoft.com/office/drawing/2014/main" val="20002"/>
                    </a:ext>
                  </a:extLst>
                </a:gridCol>
              </a:tblGrid>
              <a:tr h="513715">
                <a:tc gridSpan="3">
                  <a:txBody>
                    <a:bodyPr/>
                    <a:lstStyle/>
                    <a:p>
                      <a:pPr indent="0">
                        <a:buNone/>
                      </a:pPr>
                      <a:r>
                        <a:rPr lang="en-US" sz="2800" b="1">
                          <a:solidFill>
                            <a:srgbClr val="FFFFFF"/>
                          </a:solidFill>
                          <a:latin typeface="宋体" panose="02010600030101010101" pitchFamily="2" charset="-122"/>
                          <a:ea typeface="宋体" panose="02010600030101010101" pitchFamily="2" charset="-122"/>
                          <a:cs typeface="宋体" panose="02010600030101010101" pitchFamily="2" charset="-122"/>
                        </a:rPr>
                        <a:t>P3 (Only three people work)</a:t>
                      </a:r>
                      <a:endParaRPr lang="en-US" altLang="en-US" sz="2800" b="1">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9BBB59"/>
                    </a:solidFill>
                  </a:tcPr>
                </a:tc>
                <a:tc hMerge="1">
                  <a:txBody>
                    <a:bodyPr/>
                    <a:lstStyle/>
                    <a:p>
                      <a:endParaRPr lang="en-US"/>
                    </a:p>
                  </a:txBody>
                  <a:tcP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tcPr>
                </a:tc>
                <a:tc hMerge="1">
                  <a:txBody>
                    <a:bodyPr/>
                    <a:lstStyle/>
                    <a:p>
                      <a:endParaRPr lang="en-US"/>
                    </a:p>
                  </a:txBody>
                  <a:tcPr>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tcPr>
                </a:tc>
                <a:extLst>
                  <a:ext uri="{0D108BD9-81ED-4DB2-BD59-A6C34878D82A}">
                    <a16:rowId xmlns:a16="http://schemas.microsoft.com/office/drawing/2014/main" val="10000"/>
                  </a:ext>
                </a:extLst>
              </a:tr>
              <a:tr h="836930">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11/13</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solidFill>
                            <a:srgbClr val="000000"/>
                          </a:solidFill>
                          <a:latin typeface="Arial" panose="020B0604020202020204" pitchFamily="34" charset="0"/>
                          <a:cs typeface="Arial" panose="020B0604020202020204" pitchFamily="34" charset="0"/>
                        </a:rPr>
                        <a:t>During this scrum,we went to the professor to discuss the group member problem of P2 and discussed the new task of P3. </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3 members</a:t>
                      </a:r>
                      <a:r>
                        <a:rPr lang="en-US" sz="1400" b="0">
                          <a:latin typeface="宋体" panose="02010600030101010101" pitchFamily="2" charset="-122"/>
                          <a:ea typeface="宋体" panose="02010600030101010101" pitchFamily="2" charset="-122"/>
                          <a:cs typeface="宋体" panose="02010600030101010101" pitchFamily="2" charset="-122"/>
                        </a:rPr>
                        <a:t>(Nana, Emmett, Jacinda)</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840105">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11/14</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solidFill>
                            <a:srgbClr val="000000"/>
                          </a:solidFill>
                          <a:latin typeface="Arial" panose="020B0604020202020204" pitchFamily="34" charset="0"/>
                          <a:cs typeface="Arial" panose="020B0604020202020204" pitchFamily="34" charset="0"/>
                        </a:rPr>
                        <a:t>During this scrum,we analyze small unfinished problems on the project, simplify them and assign them to members.</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3 members</a:t>
                      </a:r>
                      <a:r>
                        <a:rPr lang="en-US" sz="1400" b="0">
                          <a:latin typeface="宋体" panose="02010600030101010101" pitchFamily="2" charset="-122"/>
                          <a:ea typeface="宋体" panose="02010600030101010101" pitchFamily="2" charset="-122"/>
                          <a:cs typeface="宋体" panose="02010600030101010101" pitchFamily="2" charset="-122"/>
                        </a:rPr>
                        <a:t>(Nana, Emmett, Jacinda)</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37565">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11/27</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solidFill>
                            <a:srgbClr val="000000"/>
                          </a:solidFill>
                          <a:latin typeface="Arial" panose="020B0604020202020204" pitchFamily="34" charset="0"/>
                          <a:cs typeface="Arial" panose="020B0604020202020204" pitchFamily="34" charset="0"/>
                        </a:rPr>
                        <a:t>During this scrum,we adjusted the code and the project to complete the connection on the code.</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2 members</a:t>
                      </a:r>
                      <a:r>
                        <a:rPr lang="en-US" sz="1400" b="0">
                          <a:latin typeface="宋体" panose="02010600030101010101" pitchFamily="2" charset="-122"/>
                          <a:ea typeface="宋体" panose="02010600030101010101" pitchFamily="2" charset="-122"/>
                          <a:cs typeface="宋体" panose="02010600030101010101" pitchFamily="2" charset="-122"/>
                        </a:rPr>
                        <a:t>(Nana, Emmett)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257935">
                <a:tc>
                  <a:txBody>
                    <a:bodyPr/>
                    <a:lstStyle/>
                    <a:p>
                      <a:pPr algn="l">
                        <a:buClrTx/>
                        <a:buSzTx/>
                        <a:buFontTx/>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12/2</a:t>
                      </a: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solidFill>
                            <a:srgbClr val="000000"/>
                          </a:solidFill>
                          <a:latin typeface="Arial" panose="020B0604020202020204" pitchFamily="34" charset="0"/>
                          <a:cs typeface="Arial" panose="020B0604020202020204" pitchFamily="34" charset="0"/>
                        </a:rPr>
                        <a:t>During this scrum,we update the progress of the project and make a plan. Emmett and Nana work together to complete functions such as chess</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3 members</a:t>
                      </a:r>
                      <a:r>
                        <a:rPr lang="en-US" sz="1400" b="0">
                          <a:latin typeface="宋体" panose="02010600030101010101" pitchFamily="2" charset="-122"/>
                          <a:ea typeface="宋体" panose="02010600030101010101" pitchFamily="2" charset="-122"/>
                          <a:cs typeface="宋体" panose="02010600030101010101" pitchFamily="2" charset="-122"/>
                        </a:rPr>
                        <a:t>(Jacinda, Nana, Emmett)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custDataLst>
              <p:tags r:id="rId1"/>
            </p:custDataLst>
          </p:nvPr>
        </p:nvGraphicFramePr>
        <p:xfrm>
          <a:off x="372110" y="219075"/>
          <a:ext cx="8527415" cy="4700905"/>
        </p:xfrm>
        <a:graphic>
          <a:graphicData uri="http://schemas.openxmlformats.org/drawingml/2006/table">
            <a:tbl>
              <a:tblPr firstRow="1" bandRow="1">
                <a:tableStyleId>{5940675A-B579-460E-94D1-54222C63F5DA}</a:tableStyleId>
              </a:tblPr>
              <a:tblGrid>
                <a:gridCol w="941705">
                  <a:extLst>
                    <a:ext uri="{9D8B030D-6E8A-4147-A177-3AD203B41FA5}">
                      <a16:colId xmlns:a16="http://schemas.microsoft.com/office/drawing/2014/main" val="20000"/>
                    </a:ext>
                  </a:extLst>
                </a:gridCol>
                <a:gridCol w="6186805">
                  <a:extLst>
                    <a:ext uri="{9D8B030D-6E8A-4147-A177-3AD203B41FA5}">
                      <a16:colId xmlns:a16="http://schemas.microsoft.com/office/drawing/2014/main" val="20001"/>
                    </a:ext>
                  </a:extLst>
                </a:gridCol>
                <a:gridCol w="1398905">
                  <a:extLst>
                    <a:ext uri="{9D8B030D-6E8A-4147-A177-3AD203B41FA5}">
                      <a16:colId xmlns:a16="http://schemas.microsoft.com/office/drawing/2014/main" val="20002"/>
                    </a:ext>
                  </a:extLst>
                </a:gridCol>
              </a:tblGrid>
              <a:tr h="1097280">
                <a:tc>
                  <a:txBody>
                    <a:bodyPr/>
                    <a:lstStyle/>
                    <a:p>
                      <a:pPr indent="0">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12/3</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latin typeface="Arial" panose="020B0604020202020204" pitchFamily="34" charset="0"/>
                          <a:cs typeface="Arial" panose="020B0604020202020204" pitchFamily="34" charset="0"/>
                        </a:rPr>
                        <a:t>During this scrum, Jacinda worked with Emmett to complete the invitation function.</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2 members</a:t>
                      </a:r>
                      <a:r>
                        <a:rPr lang="en-US" sz="1600" b="0">
                          <a:latin typeface="宋体" panose="02010600030101010101" pitchFamily="2" charset="-122"/>
                          <a:ea typeface="宋体" panose="02010600030101010101" pitchFamily="2" charset="-122"/>
                          <a:cs typeface="宋体" panose="02010600030101010101" pitchFamily="2" charset="-122"/>
                        </a:rPr>
                        <a:t>(Jacinda, Emmett)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1253490">
                <a:tc>
                  <a:txBody>
                    <a:bodyPr/>
                    <a:lstStyle/>
                    <a:p>
                      <a:pPr indent="0">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12/4</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latin typeface="Arial" panose="020B0604020202020204" pitchFamily="34" charset="0"/>
                          <a:cs typeface="Arial" panose="020B0604020202020204" pitchFamily="34" charset="0"/>
                        </a:rPr>
                        <a:t>During this scrum,we went to the professor's office to show the demo of P3 and explained the problem that there were only three people in the team.</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 members</a:t>
                      </a:r>
                      <a:r>
                        <a:rPr lang="en-US" sz="1600" b="0">
                          <a:latin typeface="宋体" panose="02010600030101010101" pitchFamily="2" charset="-122"/>
                          <a:ea typeface="宋体" panose="02010600030101010101" pitchFamily="2" charset="-122"/>
                          <a:cs typeface="宋体" panose="02010600030101010101" pitchFamily="2" charset="-122"/>
                        </a:rPr>
                        <a:t>(Nana, Emmett, Jacinda)</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097280">
                <a:tc>
                  <a:txBody>
                    <a:bodyPr/>
                    <a:lstStyle/>
                    <a:p>
                      <a:pPr indent="0">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12/8</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algn="l">
                        <a:buClrTx/>
                        <a:buSzTx/>
                        <a:buFontTx/>
                        <a:buNone/>
                      </a:pPr>
                      <a:r>
                        <a:rPr lang="en-US" sz="2000" b="0">
                          <a:latin typeface="Arial" panose="020B0604020202020204" pitchFamily="34" charset="0"/>
                          <a:cs typeface="Arial" panose="020B0604020202020204" pitchFamily="34" charset="0"/>
                        </a:rPr>
                        <a:t>During this scrum,we integrate the project, adjust the normal operation of the project</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3 members</a:t>
                      </a:r>
                      <a:r>
                        <a:rPr lang="en-US" sz="1600" b="0">
                          <a:latin typeface="宋体" panose="02010600030101010101" pitchFamily="2" charset="-122"/>
                          <a:ea typeface="宋体" panose="02010600030101010101" pitchFamily="2" charset="-122"/>
                          <a:cs typeface="宋体" panose="02010600030101010101" pitchFamily="2" charset="-122"/>
                        </a:rPr>
                        <a:t>(Nana, Emmett, Jacinda)</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252855">
                <a:tc>
                  <a:txBody>
                    <a:bodyPr/>
                    <a:lstStyle/>
                    <a:p>
                      <a:pPr indent="0">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P3</a:t>
                      </a:r>
                    </a:p>
                    <a:p>
                      <a:pPr indent="0">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Review</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9BBB59"/>
                      </a:solidFill>
                      <a:prstDash val="solid"/>
                      <a:headEnd type="none" w="med" len="med"/>
                      <a:tailEnd type="none" w="med" len="med"/>
                    </a:lnL>
                    <a:lnR w="12700" cap="flat" cmpd="sng">
                      <a:solidFill>
                        <a:srgbClr val="080000"/>
                      </a:solidFill>
                      <a:prstDash val="dot"/>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gridSpan="2">
                  <a:txBody>
                    <a:bodyPr/>
                    <a:lstStyle/>
                    <a:p>
                      <a:pPr algn="l">
                        <a:buClrTx/>
                        <a:buSzTx/>
                        <a:buFontTx/>
                        <a:buNone/>
                      </a:pPr>
                      <a:r>
                        <a:rPr lang="en-US" sz="2000" b="0">
                          <a:latin typeface="Arial" panose="020B0604020202020204" pitchFamily="34" charset="0"/>
                          <a:cs typeface="Arial" panose="020B0604020202020204" pitchFamily="34" charset="0"/>
                        </a:rPr>
                        <a:t>During the whole process of 3, the group of five became a group of three, and we gradually finished the rest of the task. At the end, I showed the demo of the game to the professor and used the last time to perfect the game.</a:t>
                      </a:r>
                    </a:p>
                  </a:txBody>
                  <a:tcPr marL="68580" marR="68580" marT="0" marB="0">
                    <a:lnL w="12700" cap="flat" cmpd="sng">
                      <a:solidFill>
                        <a:srgbClr val="080000"/>
                      </a:solidFill>
                      <a:prstDash val="dot"/>
                      <a:headEnd type="none" w="med" len="med"/>
                      <a:tailEnd type="none" w="med" len="med"/>
                    </a:lnL>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lnTlToBr>
                      <a:noFill/>
                    </a:lnTlToBr>
                    <a:lnBlToTr>
                      <a:noFill/>
                    </a:lnBlToTr>
                    <a:solidFill>
                      <a:srgbClr val="FFFFFF"/>
                    </a:solidFill>
                  </a:tcPr>
                </a:tc>
                <a:tc hMerge="1">
                  <a:txBody>
                    <a:bodyPr/>
                    <a:lstStyle/>
                    <a:p>
                      <a:endParaRPr lang="en-US"/>
                    </a:p>
                  </a:txBody>
                  <a:tcPr>
                    <a:lnR w="12700" cap="flat" cmpd="sng">
                      <a:solidFill>
                        <a:srgbClr val="9BBB59"/>
                      </a:solidFill>
                      <a:prstDash val="solid"/>
                      <a:headEnd type="none" w="med" len="med"/>
                      <a:tailEnd type="none" w="med" len="med"/>
                    </a:lnR>
                    <a:lnT w="12700" cap="flat" cmpd="sng">
                      <a:solidFill>
                        <a:srgbClr val="9BBB59"/>
                      </a:solidFill>
                      <a:prstDash val="solid"/>
                      <a:headEnd type="none" w="med" len="med"/>
                      <a:tailEnd type="none" w="med" len="med"/>
                    </a:lnT>
                    <a:lnB w="12700" cap="flat" cmpd="sng">
                      <a:solidFill>
                        <a:srgbClr val="9BBB59"/>
                      </a:solidFill>
                      <a:prstDash val="soli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2239010" y="135890"/>
            <a:ext cx="46666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lvl="0" algn="l">
              <a:buClrTx/>
              <a:buSzTx/>
              <a:buFontTx/>
              <a:defRPr/>
            </a:pPr>
            <a:r>
              <a:rPr lang="en-US" altLang="zh-CN" sz="2400">
                <a:solidFill>
                  <a:srgbClr val="FBDED3"/>
                </a:solidFill>
                <a:latin typeface="Arial" panose="020B0604020202020204"/>
                <a:sym typeface="+mn-ea"/>
              </a:rPr>
              <a:t>Sprint Review and Retrospective</a:t>
            </a:r>
            <a:endParaRPr lang="en-US" altLang="zh-CN" sz="2400">
              <a:solidFill>
                <a:srgbClr val="FBDED3"/>
              </a:solidFill>
              <a:latin typeface="+mj-lt"/>
              <a:ea typeface="+mj-ea"/>
              <a:sym typeface="Calibri" panose="020F0502020204030204" pitchFamily="34" charset="0"/>
            </a:endParaRPr>
          </a:p>
        </p:txBody>
      </p:sp>
      <p:cxnSp>
        <p:nvCxnSpPr>
          <p:cNvPr id="3" name="直接连接符 2"/>
          <p:cNvCxnSpPr/>
          <p:nvPr/>
        </p:nvCxnSpPr>
        <p:spPr>
          <a:xfrm>
            <a:off x="4412609" y="717027"/>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46430" y="596265"/>
            <a:ext cx="7595235" cy="3784600"/>
          </a:xfrm>
          <a:prstGeom prst="rect">
            <a:avLst/>
          </a:prstGeom>
          <a:noFill/>
        </p:spPr>
        <p:txBody>
          <a:bodyPr wrap="square" rtlCol="0">
            <a:spAutoFit/>
          </a:bodyPr>
          <a:lstStyle/>
          <a:p>
            <a:pPr indent="0" algn="l">
              <a:buClrTx/>
              <a:buSzTx/>
              <a:buFont typeface="Wingdings" panose="05000000000000000000" charset="0"/>
              <a:buNone/>
            </a:pPr>
            <a:r>
              <a:rPr lang="en-US" altLang="zh-CN" sz="2000" b="1" u="sng">
                <a:solidFill>
                  <a:srgbClr val="EEE5E6"/>
                </a:solidFill>
                <a:sym typeface="+mn-ea"/>
              </a:rPr>
              <a:t>What went well:</a:t>
            </a:r>
          </a:p>
          <a:p>
            <a:pPr indent="0" algn="l">
              <a:buClrTx/>
              <a:buSzTx/>
              <a:buFont typeface="Wingdings" panose="05000000000000000000" charset="0"/>
              <a:buNone/>
            </a:pPr>
            <a:r>
              <a:rPr lang="en-US" altLang="zh-CN" sz="2000" b="1">
                <a:solidFill>
                  <a:srgbClr val="EEE5E6"/>
                </a:solidFill>
                <a:sym typeface="+mn-ea"/>
              </a:rPr>
              <a:t>We improved the efficiency of the meeting, and actively responded to the professor when we found the members' problems.</a:t>
            </a:r>
          </a:p>
          <a:p>
            <a:pPr indent="0" algn="l">
              <a:buClrTx/>
              <a:buSzTx/>
              <a:buFont typeface="Wingdings" panose="05000000000000000000" charset="0"/>
              <a:buNone/>
            </a:pPr>
            <a:r>
              <a:rPr lang="en-US" altLang="zh-CN" sz="2000" b="1">
                <a:solidFill>
                  <a:srgbClr val="EEE5E6"/>
                </a:solidFill>
                <a:sym typeface="+mn-ea"/>
              </a:rPr>
              <a:t>Properly allocate your time and tasks.Try to finish the project. We strive to complete the project to the best of our ability.</a:t>
            </a:r>
          </a:p>
          <a:p>
            <a:pPr indent="0" algn="l">
              <a:buClrTx/>
              <a:buSzTx/>
              <a:buFont typeface="Wingdings" panose="05000000000000000000" charset="0"/>
              <a:buNone/>
            </a:pPr>
            <a:endParaRPr lang="en-US" altLang="zh-CN" sz="2000" b="1">
              <a:solidFill>
                <a:srgbClr val="EEE5E6"/>
              </a:solidFill>
              <a:sym typeface="+mn-ea"/>
            </a:endParaRPr>
          </a:p>
          <a:p>
            <a:pPr indent="0" algn="l">
              <a:buClrTx/>
              <a:buSzTx/>
              <a:buFont typeface="Wingdings" panose="05000000000000000000" charset="0"/>
              <a:buNone/>
            </a:pPr>
            <a:r>
              <a:rPr lang="en-US" altLang="zh-CN" sz="2000" b="1" u="sng">
                <a:solidFill>
                  <a:srgbClr val="EEE5E6"/>
                </a:solidFill>
                <a:sym typeface="+mn-ea"/>
              </a:rPr>
              <a:t>What could improve:</a:t>
            </a:r>
          </a:p>
          <a:p>
            <a:pPr indent="0" algn="l">
              <a:buClrTx/>
              <a:buSzTx/>
              <a:buFont typeface="Wingdings" panose="05000000000000000000" charset="0"/>
              <a:buNone/>
            </a:pPr>
            <a:r>
              <a:rPr lang="en-US" altLang="zh-CN" sz="2000" b="1">
                <a:solidFill>
                  <a:srgbClr val="EEE5E6"/>
                </a:solidFill>
                <a:sym typeface="+mn-ea"/>
              </a:rPr>
              <a:t>Staff changes are too large, some members are not actively involved in the project, resulting in the project is not completed well.Early detection of personnel issues allows for better scheduling and allocation of time. </a:t>
            </a:r>
          </a:p>
          <a:p>
            <a:pPr indent="0" algn="l">
              <a:buClrTx/>
              <a:buSzTx/>
              <a:buFont typeface="Wingdings" panose="05000000000000000000" charset="0"/>
              <a:buNone/>
            </a:pPr>
            <a:endParaRPr lang="en-US" altLang="zh-CN" sz="2000" b="1">
              <a:solidFill>
                <a:srgbClr val="EEE5E6"/>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91705" y="2279516"/>
            <a:ext cx="5796915" cy="583565"/>
          </a:xfrm>
          <a:prstGeom prst="rect">
            <a:avLst/>
          </a:prstGeom>
        </p:spPr>
        <p:txBody>
          <a:bodyPr wrap="none">
            <a:spAutoFit/>
          </a:bodyPr>
          <a:lstStyle/>
          <a:p>
            <a:pPr lvl="0">
              <a:defRPr/>
            </a:pPr>
            <a:r>
              <a:rPr lang="en-US" altLang="zh-CN" sz="3200">
                <a:solidFill>
                  <a:srgbClr val="FBDED3"/>
                </a:solidFill>
                <a:latin typeface="Arial" panose="020B0604020202020204"/>
              </a:rPr>
              <a:t>THANK YOU FOR WATCHING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171495" y="2064087"/>
            <a:ext cx="4374515" cy="1014730"/>
          </a:xfrm>
          <a:prstGeom prst="rect">
            <a:avLst/>
          </a:prstGeom>
          <a:noFill/>
        </p:spPr>
        <p:txBody>
          <a:bodyPr wrap="none">
            <a:spAutoFit/>
          </a:bodyPr>
          <a:lstStyle/>
          <a:p>
            <a:pPr marL="0" marR="0" lvl="0" indent="0" defTabSz="4572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a:ln>
                  <a:noFill/>
                </a:ln>
                <a:solidFill>
                  <a:srgbClr val="FBDED3"/>
                </a:solidFill>
                <a:effectLst/>
                <a:uLnTx/>
                <a:uFillTx/>
                <a:latin typeface="Arial" panose="020B0604020202020204"/>
                <a:ea typeface="微软雅黑 Light" panose="020B0502040204020203" charset="-122"/>
                <a:cs typeface="+mn-cs"/>
              </a:rPr>
              <a:t>User Stories</a:t>
            </a:r>
            <a:endParaRPr kumimoji="0" lang="en-US" altLang="zh-CN" sz="6000" i="0" u="none" strike="noStrike" kern="1200" cap="none" spc="0" normalizeH="0" baseline="0" noProof="0" dirty="0">
              <a:ln>
                <a:noFill/>
              </a:ln>
              <a:solidFill>
                <a:srgbClr val="FBDED3"/>
              </a:solidFill>
              <a:effectLst/>
              <a:uLnTx/>
              <a:uFillTx/>
              <a:latin typeface="Arial" panose="020B0604020202020204"/>
              <a:ea typeface="微软雅黑 Light" panose="020B0502040204020203"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79040" y="749300"/>
            <a:ext cx="667829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800" b="1">
              <a:solidFill>
                <a:schemeClr val="tx1"/>
              </a:solidFill>
            </a:endParaRPr>
          </a:p>
          <a:p>
            <a:pPr algn="l"/>
            <a:r>
              <a:rPr lang="zh-CN" altLang="en-US" sz="2800" b="1">
                <a:solidFill>
                  <a:schemeClr val="tx1"/>
                </a:solidFill>
              </a:rPr>
              <a:t>• As a user, I want to invite another user who is online to start a game. </a:t>
            </a:r>
          </a:p>
          <a:p>
            <a:pPr algn="l"/>
            <a:r>
              <a:rPr lang="zh-CN" altLang="en-US" sz="2800">
                <a:solidFill>
                  <a:schemeClr val="tx1"/>
                </a:solidFill>
              </a:rPr>
              <a:t>Priority:6 </a:t>
            </a:r>
          </a:p>
          <a:p>
            <a:pPr algn="l"/>
            <a:r>
              <a:rPr lang="zh-CN" altLang="en-US" sz="2800" b="1">
                <a:solidFill>
                  <a:schemeClr val="tx1"/>
                </a:solidFill>
              </a:rPr>
              <a:t>• As a user, I want the user who is invited to a game to be able to either accept or ignore. </a:t>
            </a:r>
          </a:p>
          <a:p>
            <a:pPr algn="l"/>
            <a:r>
              <a:rPr lang="zh-CN" altLang="en-US" sz="2800">
                <a:solidFill>
                  <a:schemeClr val="tx1"/>
                </a:solidFill>
              </a:rPr>
              <a:t>Priority:7 </a:t>
            </a:r>
          </a:p>
          <a:p>
            <a:pPr algn="l"/>
            <a:r>
              <a:rPr lang="zh-CN" altLang="en-US" sz="2800" b="1">
                <a:solidFill>
                  <a:schemeClr val="tx1"/>
                </a:solidFill>
              </a:rPr>
              <a:t>• As a user, I want to have rules and tutorials before I start playing the game for the first time. </a:t>
            </a:r>
          </a:p>
          <a:p>
            <a:pPr algn="l"/>
            <a:r>
              <a:rPr lang="zh-CN" altLang="en-US" sz="2800">
                <a:solidFill>
                  <a:schemeClr val="tx1"/>
                </a:solidFill>
              </a:rPr>
              <a:t>Priority:8</a:t>
            </a:r>
          </a:p>
          <a:p>
            <a:pPr algn="l"/>
            <a:endParaRPr lang="zh-CN" altLang="en-US" sz="2800">
              <a:solidFill>
                <a:schemeClr val="tx1"/>
              </a:solidFill>
            </a:endParaRP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79040" y="749300"/>
            <a:ext cx="6678295" cy="4411345"/>
          </a:xfrm>
          <a:prstGeom prst="rect">
            <a:avLst/>
          </a:prstGeom>
          <a:solidFill>
            <a:srgbClr val="FBD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a:solidFill>
                  <a:schemeClr val="tx1"/>
                </a:solidFill>
              </a:rPr>
              <a:t>• As a user, I want to be able to quit from any game of Hnefatafl at any time. </a:t>
            </a:r>
          </a:p>
          <a:p>
            <a:pPr algn="l"/>
            <a:r>
              <a:rPr lang="zh-CN" altLang="en-US" sz="2800">
                <a:solidFill>
                  <a:schemeClr val="tx1"/>
                </a:solidFill>
              </a:rPr>
              <a:t>Priority:9 </a:t>
            </a:r>
          </a:p>
          <a:p>
            <a:pPr algn="l"/>
            <a:endParaRPr lang="zh-CN" altLang="en-US" sz="2800" b="1">
              <a:solidFill>
                <a:schemeClr val="tx1"/>
              </a:solidFill>
            </a:endParaRPr>
          </a:p>
          <a:p>
            <a:pPr algn="l"/>
            <a:r>
              <a:rPr lang="zh-CN" altLang="en-US" sz="2800" b="1">
                <a:solidFill>
                  <a:schemeClr val="tx1"/>
                </a:solidFill>
              </a:rPr>
              <a:t>• As a user, I want to be able to view the history of previous games including </a:t>
            </a:r>
          </a:p>
          <a:p>
            <a:pPr algn="l"/>
            <a:r>
              <a:rPr lang="zh-CN" altLang="en-US" sz="2800" b="1">
                <a:solidFill>
                  <a:schemeClr val="tx1"/>
                </a:solidFill>
              </a:rPr>
              <a:t>the result of the game and the opponent. </a:t>
            </a:r>
          </a:p>
          <a:p>
            <a:pPr algn="l"/>
            <a:r>
              <a:rPr lang="zh-CN" altLang="en-US" sz="2800">
                <a:solidFill>
                  <a:schemeClr val="tx1"/>
                </a:solidFill>
              </a:rPr>
              <a:t>Priority:10</a:t>
            </a:r>
          </a:p>
        </p:txBody>
      </p:sp>
      <p:sp>
        <p:nvSpPr>
          <p:cNvPr id="12"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3366434" y="170331"/>
            <a:ext cx="2411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400">
                <a:solidFill>
                  <a:srgbClr val="FBDED3"/>
                </a:solidFill>
                <a:latin typeface="+mj-lt"/>
                <a:ea typeface="+mj-ea"/>
                <a:sym typeface="Calibri" panose="020F0502020204030204" pitchFamily="34" charset="0"/>
              </a:rPr>
              <a:t>User Stories</a:t>
            </a:r>
          </a:p>
        </p:txBody>
      </p:sp>
      <p:cxnSp>
        <p:nvCxnSpPr>
          <p:cNvPr id="13" name="直接连接符 12"/>
          <p:cNvCxnSpPr/>
          <p:nvPr/>
        </p:nvCxnSpPr>
        <p:spPr>
          <a:xfrm>
            <a:off x="4412609" y="630667"/>
            <a:ext cx="31878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30810" t="14101" r="28645" b="15835"/>
          <a:stretch>
            <a:fillRect/>
          </a:stretch>
        </p:blipFill>
        <p:spPr>
          <a:xfrm>
            <a:off x="-19685" y="748030"/>
            <a:ext cx="2533650" cy="44126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276225" y="770890"/>
            <a:ext cx="8810625" cy="4399915"/>
          </a:xfrm>
          <a:prstGeom prst="rect">
            <a:avLst/>
          </a:prstGeom>
          <a:noFill/>
        </p:spPr>
        <p:txBody>
          <a:bodyPr wrap="square" rtlCol="0">
            <a:spAutoFit/>
          </a:bodyPr>
          <a:lstStyle/>
          <a:p>
            <a:r>
              <a:rPr lang="en-US" altLang="zh-CN" sz="2800" b="1">
                <a:solidFill>
                  <a:srgbClr val="FBDED3"/>
                </a:solidFill>
              </a:rPr>
              <a:t>•As a user, I want to invite another user who is online to start a game. </a:t>
            </a:r>
            <a:r>
              <a:rPr lang="zh-CN" altLang="en-US" sz="2800" b="1">
                <a:solidFill>
                  <a:schemeClr val="accent6"/>
                </a:solidFill>
              </a:rPr>
              <a:t>（</a:t>
            </a:r>
            <a:r>
              <a:rPr lang="en-US" altLang="zh-CN" sz="2800" b="1">
                <a:solidFill>
                  <a:schemeClr val="accent6"/>
                </a:solidFill>
              </a:rPr>
              <a:t>Finished</a:t>
            </a:r>
            <a:r>
              <a:rPr lang="zh-CN" altLang="en-US" sz="2800" b="1">
                <a:solidFill>
                  <a:schemeClr val="accent6"/>
                </a:solidFill>
              </a:rPr>
              <a:t>）</a:t>
            </a:r>
            <a:endParaRPr lang="en-US" altLang="zh-CN" sz="2800" b="1">
              <a:solidFill>
                <a:srgbClr val="FBDED3"/>
              </a:solidFill>
            </a:endParaRPr>
          </a:p>
          <a:p>
            <a:endParaRPr lang="en-US" altLang="zh-CN" sz="2800" b="1">
              <a:solidFill>
                <a:srgbClr val="FBDED3"/>
              </a:solidFill>
            </a:endParaRPr>
          </a:p>
          <a:p>
            <a:r>
              <a:rPr lang="en-US" altLang="zh-CN" sz="2800" b="1">
                <a:solidFill>
                  <a:srgbClr val="FBDED3"/>
                </a:solidFill>
              </a:rPr>
              <a:t>Task: </a:t>
            </a:r>
          </a:p>
          <a:p>
            <a:r>
              <a:rPr lang="en-US" altLang="zh-CN" sz="2800" b="1">
                <a:solidFill>
                  <a:srgbClr val="FBDED3"/>
                </a:solidFill>
              </a:rPr>
              <a:t>1.Write code to search players in the front end </a:t>
            </a:r>
          </a:p>
          <a:p>
            <a:r>
              <a:rPr lang="en-US" altLang="zh-CN" sz="2800" b="1">
                <a:solidFill>
                  <a:srgbClr val="FBDED3"/>
                </a:solidFill>
              </a:rPr>
              <a:t>2.Write code to implement find users in the back end </a:t>
            </a:r>
          </a:p>
          <a:p>
            <a:r>
              <a:rPr lang="en-US" altLang="zh-CN" sz="2800" b="1">
                <a:solidFill>
                  <a:srgbClr val="FBDED3"/>
                </a:solidFill>
              </a:rPr>
              <a:t>3.Write code to implement the invitation sending screen </a:t>
            </a:r>
          </a:p>
          <a:p>
            <a:r>
              <a:rPr lang="en-US" altLang="zh-CN" sz="2800" b="1">
                <a:solidFill>
                  <a:srgbClr val="FBDED3"/>
                </a:solidFill>
              </a:rPr>
              <a:t>4.Write code to implement the function of add invitation in the back end </a:t>
            </a:r>
          </a:p>
          <a:p>
            <a:endParaRPr lang="en-US" altLang="zh-CN" sz="2800" b="1">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39370" y="587375"/>
            <a:ext cx="9191625" cy="4892675"/>
          </a:xfrm>
          <a:prstGeom prst="rect">
            <a:avLst/>
          </a:prstGeom>
          <a:noFill/>
        </p:spPr>
        <p:txBody>
          <a:bodyPr wrap="square" rtlCol="0">
            <a:spAutoFit/>
          </a:bodyPr>
          <a:lstStyle/>
          <a:p>
            <a:r>
              <a:rPr lang="en-US" altLang="zh-CN" sz="2400" b="1">
                <a:solidFill>
                  <a:srgbClr val="FBDED3"/>
                </a:solidFill>
                <a:sym typeface="+mn-ea"/>
              </a:rPr>
              <a:t>• As a user, I want the user who is invited to a game to be able to either </a:t>
            </a:r>
          </a:p>
          <a:p>
            <a:r>
              <a:rPr lang="en-US" altLang="zh-CN" sz="2400" b="1">
                <a:solidFill>
                  <a:srgbClr val="FBDED3"/>
                </a:solidFill>
                <a:sym typeface="+mn-ea"/>
              </a:rPr>
              <a:t>accept or ignore. </a:t>
            </a:r>
            <a:r>
              <a:rPr lang="zh-CN" altLang="en-US" sz="2400" b="1">
                <a:solidFill>
                  <a:schemeClr val="accent6"/>
                </a:solidFill>
                <a:sym typeface="+mn-ea"/>
              </a:rPr>
              <a:t>（</a:t>
            </a:r>
            <a:r>
              <a:rPr lang="en-US" altLang="zh-CN" sz="2400" b="1">
                <a:solidFill>
                  <a:schemeClr val="accent6"/>
                </a:solidFill>
                <a:sym typeface="+mn-ea"/>
              </a:rPr>
              <a:t>Finished</a:t>
            </a:r>
            <a:r>
              <a:rPr lang="zh-CN" altLang="en-US" sz="2400" b="1">
                <a:solidFill>
                  <a:schemeClr val="accent6"/>
                </a:solidFill>
                <a:sym typeface="+mn-ea"/>
              </a:rPr>
              <a:t>）</a:t>
            </a:r>
            <a:endParaRPr lang="en-US" altLang="zh-CN" sz="2400" b="1">
              <a:solidFill>
                <a:srgbClr val="FBDED3"/>
              </a:solidFill>
              <a:sym typeface="+mn-ea"/>
            </a:endParaRPr>
          </a:p>
          <a:p>
            <a:endParaRPr lang="en-US" altLang="zh-CN" sz="2400" b="1">
              <a:solidFill>
                <a:srgbClr val="FBDED3"/>
              </a:solidFill>
              <a:sym typeface="+mn-ea"/>
            </a:endParaRPr>
          </a:p>
          <a:p>
            <a:r>
              <a:rPr lang="en-US" altLang="zh-CN" sz="2400" b="1">
                <a:solidFill>
                  <a:srgbClr val="FBDED3"/>
                </a:solidFill>
                <a:sym typeface="+mn-ea"/>
              </a:rPr>
              <a:t>Task: </a:t>
            </a:r>
          </a:p>
          <a:p>
            <a:r>
              <a:rPr lang="en-US" altLang="zh-CN" sz="2400" b="1">
                <a:solidFill>
                  <a:srgbClr val="FBDED3"/>
                </a:solidFill>
                <a:sym typeface="+mn-ea"/>
              </a:rPr>
              <a:t>1.Write code to implement invited prompt screen</a:t>
            </a:r>
          </a:p>
          <a:p>
            <a:r>
              <a:rPr lang="en-US" altLang="zh-CN" sz="2400" b="1">
                <a:solidFill>
                  <a:srgbClr val="FBDED3"/>
                </a:solidFill>
                <a:sym typeface="+mn-ea"/>
              </a:rPr>
              <a:t>2.Write code to search the invitation from database </a:t>
            </a:r>
          </a:p>
          <a:p>
            <a:r>
              <a:rPr lang="en-US" altLang="zh-CN" sz="2400" b="1">
                <a:solidFill>
                  <a:srgbClr val="FBDED3"/>
                </a:solidFill>
                <a:sym typeface="+mn-ea"/>
              </a:rPr>
              <a:t>3.Write code to send the information about inviter and invitee to the game board</a:t>
            </a:r>
          </a:p>
          <a:p>
            <a:r>
              <a:rPr lang="en-US" altLang="zh-CN" sz="2400" b="1">
                <a:solidFill>
                  <a:srgbClr val="FBDED3"/>
                </a:solidFill>
                <a:sym typeface="+mn-ea"/>
              </a:rPr>
              <a:t>4.Write code to implement when player accept an invitation, jump to the game board </a:t>
            </a:r>
          </a:p>
          <a:p>
            <a:r>
              <a:rPr lang="en-US" altLang="zh-CN" sz="2400" b="1">
                <a:solidFill>
                  <a:srgbClr val="FBDED3"/>
                </a:solidFill>
                <a:sym typeface="+mn-ea"/>
              </a:rPr>
              <a:t>5.Write code to remove the invitation information after rejecting the invitation in the back end </a:t>
            </a:r>
          </a:p>
          <a:p>
            <a:endParaRPr lang="en-US" altLang="zh-CN" sz="2400" b="1">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233680" y="1056640"/>
            <a:ext cx="8810625" cy="2245360"/>
          </a:xfrm>
          <a:prstGeom prst="rect">
            <a:avLst/>
          </a:prstGeom>
          <a:noFill/>
        </p:spPr>
        <p:txBody>
          <a:bodyPr wrap="square" rtlCol="0">
            <a:spAutoFit/>
          </a:bodyPr>
          <a:lstStyle/>
          <a:p>
            <a:r>
              <a:rPr lang="en-US" altLang="zh-CN" sz="2800" b="1">
                <a:solidFill>
                  <a:srgbClr val="FBDED3"/>
                </a:solidFill>
              </a:rPr>
              <a:t>• As a user, I want to have rules and tutorials before I start playing the game for the first time. </a:t>
            </a:r>
            <a:r>
              <a:rPr lang="zh-CN" altLang="en-US" sz="2800" b="1">
                <a:solidFill>
                  <a:schemeClr val="accent6"/>
                </a:solidFill>
                <a:sym typeface="+mn-ea"/>
              </a:rPr>
              <a:t>（</a:t>
            </a:r>
            <a:r>
              <a:rPr lang="en-US" altLang="zh-CN" sz="2800" b="1">
                <a:solidFill>
                  <a:schemeClr val="accent6"/>
                </a:solidFill>
                <a:sym typeface="+mn-ea"/>
              </a:rPr>
              <a:t>Finished</a:t>
            </a:r>
            <a:r>
              <a:rPr lang="zh-CN" altLang="en-US" sz="2800" b="1">
                <a:solidFill>
                  <a:schemeClr val="accent6"/>
                </a:solidFill>
                <a:sym typeface="+mn-ea"/>
              </a:rPr>
              <a:t>）</a:t>
            </a:r>
            <a:endParaRPr lang="en-US" altLang="zh-CN" sz="2800" b="1">
              <a:solidFill>
                <a:srgbClr val="FBDED3"/>
              </a:solidFill>
            </a:endParaRPr>
          </a:p>
          <a:p>
            <a:r>
              <a:rPr lang="en-US" altLang="zh-CN" sz="2800" b="1">
                <a:solidFill>
                  <a:srgbClr val="FBDED3"/>
                </a:solidFill>
              </a:rPr>
              <a:t>Task:</a:t>
            </a:r>
          </a:p>
          <a:p>
            <a:r>
              <a:rPr lang="en-US" altLang="zh-CN" sz="2800" b="1">
                <a:solidFill>
                  <a:srgbClr val="FBDED3"/>
                </a:solidFill>
              </a:rPr>
              <a:t>1.Write code to implement tutorial screen </a:t>
            </a:r>
          </a:p>
          <a:p>
            <a:endParaRPr lang="en-US" altLang="zh-CN" sz="2800" b="1">
              <a:solidFill>
                <a:srgbClr val="FBDED3"/>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412609" y="619872"/>
            <a:ext cx="318782" cy="0"/>
          </a:xfrm>
          <a:prstGeom prst="line">
            <a:avLst/>
          </a:prstGeom>
          <a:ln w="19050">
            <a:solidFill>
              <a:srgbClr val="FBDED3"/>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822785" y="35911"/>
            <a:ext cx="3498215" cy="583565"/>
          </a:xfrm>
          <a:prstGeom prst="rect">
            <a:avLst/>
          </a:prstGeom>
          <a:noFill/>
        </p:spPr>
        <p:txBody>
          <a:bodyPr wrap="none" rtlCol="0">
            <a:spAutoFit/>
          </a:bodyPr>
          <a:lstStyle/>
          <a:p>
            <a:pPr lvl="0" algn="l">
              <a:defRPr/>
            </a:pPr>
            <a:r>
              <a:rPr lang="en-US" altLang="zh-CN" sz="3200" b="1">
                <a:solidFill>
                  <a:srgbClr val="FBDED3"/>
                </a:solidFill>
                <a:sym typeface="+mn-ea"/>
              </a:rPr>
              <a:t>Task for User Stories</a:t>
            </a:r>
            <a:r>
              <a:rPr lang="en-US" altLang="zh-CN">
                <a:solidFill>
                  <a:srgbClr val="FBDED3"/>
                </a:solidFill>
                <a:latin typeface="Arial" panose="020B0604020202020204"/>
              </a:rPr>
              <a:t>  </a:t>
            </a:r>
          </a:p>
        </p:txBody>
      </p:sp>
      <p:sp>
        <p:nvSpPr>
          <p:cNvPr id="4" name="文本框 3"/>
          <p:cNvSpPr txBox="1"/>
          <p:nvPr/>
        </p:nvSpPr>
        <p:spPr>
          <a:xfrm>
            <a:off x="276225" y="770890"/>
            <a:ext cx="8810625" cy="3538220"/>
          </a:xfrm>
          <a:prstGeom prst="rect">
            <a:avLst/>
          </a:prstGeom>
          <a:noFill/>
        </p:spPr>
        <p:txBody>
          <a:bodyPr wrap="square" rtlCol="0">
            <a:spAutoFit/>
          </a:bodyPr>
          <a:lstStyle/>
          <a:p>
            <a:r>
              <a:rPr lang="en-US" altLang="zh-CN" sz="2800" b="1">
                <a:solidFill>
                  <a:srgbClr val="FBDED3"/>
                </a:solidFill>
              </a:rPr>
              <a:t>• As a user, I want to be able to quit from any game of Hnefatafl at any time.</a:t>
            </a:r>
            <a:r>
              <a:rPr lang="zh-CN" altLang="en-US" sz="2800" b="1">
                <a:solidFill>
                  <a:schemeClr val="accent6"/>
                </a:solidFill>
                <a:sym typeface="+mn-ea"/>
              </a:rPr>
              <a:t>（</a:t>
            </a:r>
            <a:r>
              <a:rPr lang="en-US" altLang="zh-CN" sz="2800" b="1">
                <a:solidFill>
                  <a:schemeClr val="accent6"/>
                </a:solidFill>
                <a:sym typeface="+mn-ea"/>
              </a:rPr>
              <a:t>Finished</a:t>
            </a:r>
            <a:r>
              <a:rPr lang="zh-CN" altLang="en-US" sz="2800" b="1">
                <a:solidFill>
                  <a:schemeClr val="accent6"/>
                </a:solidFill>
                <a:sym typeface="+mn-ea"/>
              </a:rPr>
              <a:t>）</a:t>
            </a:r>
          </a:p>
          <a:p>
            <a:endParaRPr lang="en-US" altLang="zh-CN" sz="2800" b="1">
              <a:solidFill>
                <a:srgbClr val="FBDED3"/>
              </a:solidFill>
            </a:endParaRPr>
          </a:p>
          <a:p>
            <a:r>
              <a:rPr lang="en-US" altLang="zh-CN" sz="2800" b="1">
                <a:solidFill>
                  <a:srgbClr val="FBDED3"/>
                </a:solidFill>
              </a:rPr>
              <a:t>Task:</a:t>
            </a:r>
          </a:p>
          <a:p>
            <a:r>
              <a:rPr lang="en-US" altLang="zh-CN" sz="2800" b="1">
                <a:solidFill>
                  <a:srgbClr val="FBDED3"/>
                </a:solidFill>
              </a:rPr>
              <a:t>1.Write code to quit prompt screen </a:t>
            </a:r>
          </a:p>
          <a:p>
            <a:r>
              <a:rPr lang="en-US" altLang="zh-CN" sz="2800" b="1">
                <a:solidFill>
                  <a:srgbClr val="FBDED3"/>
                </a:solidFill>
              </a:rPr>
              <a:t>2.Write code to implement the quit button and the return button </a:t>
            </a:r>
          </a:p>
          <a:p>
            <a:r>
              <a:rPr lang="en-US" altLang="zh-CN" sz="2800" b="1">
                <a:solidFill>
                  <a:srgbClr val="FBDED3"/>
                </a:solidFill>
              </a:rPr>
              <a:t>3.Write code to jump back to the login screen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39b0554-a524-44ed-a49d-dd62387b705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41a3b48-5ee1-45c6-a68f-b2cea43d9dff}"/>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1693</Words>
  <Application>Microsoft Office PowerPoint</Application>
  <PresentationFormat>On-screen Show (16:9)</PresentationFormat>
  <Paragraphs>283</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等线</vt:lpstr>
      <vt:lpstr>宋体</vt:lpstr>
      <vt:lpstr>Arial</vt:lpstr>
      <vt:lpstr>Calibri</vt:lpstr>
      <vt:lpstr>Calibri Light</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BEANEY .</cp:lastModifiedBy>
  <cp:revision>166</cp:revision>
  <dcterms:created xsi:type="dcterms:W3CDTF">2018-08-31T07:35:00Z</dcterms:created>
  <dcterms:modified xsi:type="dcterms:W3CDTF">2019-12-09T01:34:35Z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