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351" r:id="rId4"/>
    <p:sldId id="365" r:id="rId5"/>
    <p:sldId id="354" r:id="rId6"/>
    <p:sldId id="355" r:id="rId7"/>
    <p:sldId id="357" r:id="rId8"/>
    <p:sldId id="360" r:id="rId9"/>
    <p:sldId id="361" r:id="rId10"/>
    <p:sldId id="362" r:id="rId11"/>
    <p:sldId id="363" r:id="rId12"/>
    <p:sldId id="364" r:id="rId13"/>
    <p:sldId id="373" r:id="rId14"/>
    <p:sldId id="374" r:id="rId15"/>
    <p:sldId id="375" r:id="rId16"/>
    <p:sldId id="369" r:id="rId17"/>
    <p:sldId id="370" r:id="rId18"/>
    <p:sldId id="376" r:id="rId19"/>
    <p:sldId id="377" r:id="rId20"/>
    <p:sldId id="372" r:id="rId21"/>
    <p:sldId id="378" r:id="rId22"/>
    <p:sldId id="381" r:id="rId23"/>
    <p:sldId id="379" r:id="rId24"/>
    <p:sldId id="388" r:id="rId25"/>
    <p:sldId id="389" r:id="rId26"/>
    <p:sldId id="390" r:id="rId27"/>
    <p:sldId id="392" r:id="rId28"/>
    <p:sldId id="38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94660"/>
  </p:normalViewPr>
  <p:slideViewPr>
    <p:cSldViewPr>
      <p:cViewPr varScale="1">
        <p:scale>
          <a:sx n="69" d="100"/>
          <a:sy n="69" d="100"/>
        </p:scale>
        <p:origin x="1212"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69545D-BD5A-4CD8-A0D5-16777741FC2F}" type="datetimeFigureOut">
              <a:rPr lang="en-IN" smtClean="0"/>
              <a:t>11-05-2022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FAB7DF-C163-40FC-A189-D0ADD61CD0C1}" type="slidenum">
              <a:rPr lang="en-IN" smtClean="0"/>
              <a:t>‹#›</a:t>
            </a:fld>
            <a:endParaRPr lang="en-IN"/>
          </a:p>
        </p:txBody>
      </p:sp>
    </p:spTree>
    <p:extLst>
      <p:ext uri="{BB962C8B-B14F-4D97-AF65-F5344CB8AC3E}">
        <p14:creationId xmlns:p14="http://schemas.microsoft.com/office/powerpoint/2010/main" val="782121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 more image </a:t>
            </a:r>
            <a:r>
              <a:rPr lang="en-US" dirty="0" err="1"/>
              <a:t>css</a:t>
            </a:r>
            <a:r>
              <a:rPr lang="en-US" dirty="0"/>
              <a:t> properties :   https://www.w3schools.com/css/css3_images.asp</a:t>
            </a:r>
          </a:p>
          <a:p>
            <a:endParaRPr lang="en-US" dirty="0"/>
          </a:p>
        </p:txBody>
      </p:sp>
      <p:sp>
        <p:nvSpPr>
          <p:cNvPr id="4" name="Slide Number Placeholder 3"/>
          <p:cNvSpPr>
            <a:spLocks noGrp="1"/>
          </p:cNvSpPr>
          <p:nvPr>
            <p:ph type="sldNum" sz="quarter" idx="5"/>
          </p:nvPr>
        </p:nvSpPr>
        <p:spPr/>
        <p:txBody>
          <a:bodyPr/>
          <a:lstStyle/>
          <a:p>
            <a:fld id="{C5FAB7DF-C163-40FC-A189-D0ADD61CD0C1}" type="slidenum">
              <a:rPr lang="en-IN" smtClean="0"/>
              <a:t>21</a:t>
            </a:fld>
            <a:endParaRPr lang="en-IN"/>
          </a:p>
        </p:txBody>
      </p:sp>
    </p:spTree>
    <p:extLst>
      <p:ext uri="{BB962C8B-B14F-4D97-AF65-F5344CB8AC3E}">
        <p14:creationId xmlns:p14="http://schemas.microsoft.com/office/powerpoint/2010/main" val="1034005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25D602-728C-4A9E-BC26-9875ED4878F7}" type="datetimeFigureOut">
              <a:rPr lang="en-US" smtClean="0"/>
              <a:pPr/>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F040B1-CE13-42AA-8261-9C9726D6681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25D602-728C-4A9E-BC26-9875ED4878F7}" type="datetimeFigureOut">
              <a:rPr lang="en-US" smtClean="0"/>
              <a:pPr/>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F040B1-CE13-42AA-8261-9C9726D6681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25D602-728C-4A9E-BC26-9875ED4878F7}" type="datetimeFigureOut">
              <a:rPr lang="en-US" smtClean="0"/>
              <a:pPr/>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F040B1-CE13-42AA-8261-9C9726D6681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25D602-728C-4A9E-BC26-9875ED4878F7}" type="datetimeFigureOut">
              <a:rPr lang="en-US" smtClean="0"/>
              <a:pPr/>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F040B1-CE13-42AA-8261-9C9726D6681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25D602-728C-4A9E-BC26-9875ED4878F7}" type="datetimeFigureOut">
              <a:rPr lang="en-US" smtClean="0"/>
              <a:pPr/>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F040B1-CE13-42AA-8261-9C9726D6681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25D602-728C-4A9E-BC26-9875ED4878F7}" type="datetimeFigureOut">
              <a:rPr lang="en-US" smtClean="0"/>
              <a:pPr/>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F040B1-CE13-42AA-8261-9C9726D6681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25D602-728C-4A9E-BC26-9875ED4878F7}" type="datetimeFigureOut">
              <a:rPr lang="en-US" smtClean="0"/>
              <a:pPr/>
              <a:t>5/11/2022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F040B1-CE13-42AA-8261-9C9726D6681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25D602-728C-4A9E-BC26-9875ED4878F7}" type="datetimeFigureOut">
              <a:rPr lang="en-US" smtClean="0"/>
              <a:pPr/>
              <a:t>5/11/2022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F040B1-CE13-42AA-8261-9C9726D6681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25D602-728C-4A9E-BC26-9875ED4878F7}" type="datetimeFigureOut">
              <a:rPr lang="en-US" smtClean="0"/>
              <a:pPr/>
              <a:t>5/11/2022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F040B1-CE13-42AA-8261-9C9726D6681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25D602-728C-4A9E-BC26-9875ED4878F7}" type="datetimeFigureOut">
              <a:rPr lang="en-US" smtClean="0"/>
              <a:pPr/>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F040B1-CE13-42AA-8261-9C9726D6681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25D602-728C-4A9E-BC26-9875ED4878F7}" type="datetimeFigureOut">
              <a:rPr lang="en-US" smtClean="0"/>
              <a:pPr/>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F040B1-CE13-42AA-8261-9C9726D6681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25D602-728C-4A9E-BC26-9875ED4878F7}" type="datetimeFigureOut">
              <a:rPr lang="en-US" smtClean="0"/>
              <a:pPr/>
              <a:t>5/11/2022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F040B1-CE13-42AA-8261-9C9726D6681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Interface part 4</a:t>
            </a:r>
            <a:endParaRPr lang="en-US" dirty="0"/>
          </a:p>
        </p:txBody>
      </p:sp>
      <p:sp>
        <p:nvSpPr>
          <p:cNvPr id="3" name="Subtitle 2"/>
          <p:cNvSpPr>
            <a:spLocks noGrp="1"/>
          </p:cNvSpPr>
          <p:nvPr>
            <p:ph type="subTitle" idx="1"/>
          </p:nvPr>
        </p:nvSpPr>
        <p:spPr/>
        <p:txBody>
          <a:bodyPr/>
          <a:lstStyle/>
          <a:p>
            <a:r>
              <a:rPr lang="en-US" dirty="0"/>
              <a:t>Complied by -- Ms. </a:t>
            </a:r>
            <a:r>
              <a:rPr lang="en-US" dirty="0" err="1"/>
              <a:t>Rushita</a:t>
            </a:r>
            <a:r>
              <a:rPr lang="en-US" dirty="0"/>
              <a:t> </a:t>
            </a:r>
            <a:r>
              <a:rPr lang="en-US" dirty="0" err="1"/>
              <a:t>Verlekar</a:t>
            </a:r>
            <a:endParaRPr lang="en-US" dirty="0"/>
          </a:p>
          <a:p>
            <a:r>
              <a:rPr lang="en-US" dirty="0"/>
              <a:t>BCA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a:extLst>
              <a:ext uri="{FF2B5EF4-FFF2-40B4-BE49-F238E27FC236}">
                <a16:creationId xmlns:a16="http://schemas.microsoft.com/office/drawing/2014/main" id="{87AB2418-F55F-49A6-BB87-DEC47D85D8AC}"/>
              </a:ext>
            </a:extLst>
          </p:cNvPr>
          <p:cNvSpPr>
            <a:spLocks noGrp="1"/>
          </p:cNvSpPr>
          <p:nvPr>
            <p:ph type="title" idx="4294967295"/>
          </p:nvPr>
        </p:nvSpPr>
        <p:spPr/>
        <p:txBody>
          <a:bodyPr/>
          <a:lstStyle/>
          <a:p>
            <a:r>
              <a:rPr lang="en-US" altLang="en-US" sz="4000"/>
              <a:t>Example – Borders...</a:t>
            </a:r>
            <a:r>
              <a:rPr lang="en-US" altLang="en-US" sz="4000" b="1"/>
              <a:t> </a:t>
            </a:r>
            <a:endParaRPr lang="en-US" altLang="en-US" sz="4000"/>
          </a:p>
        </p:txBody>
      </p:sp>
      <p:sp>
        <p:nvSpPr>
          <p:cNvPr id="6" name="Rectangle 5">
            <a:extLst>
              <a:ext uri="{FF2B5EF4-FFF2-40B4-BE49-F238E27FC236}">
                <a16:creationId xmlns:a16="http://schemas.microsoft.com/office/drawing/2014/main" id="{B7C02AA3-1786-4094-BC22-90B26525DEB8}"/>
              </a:ext>
            </a:extLst>
          </p:cNvPr>
          <p:cNvSpPr/>
          <p:nvPr/>
        </p:nvSpPr>
        <p:spPr>
          <a:xfrm>
            <a:off x="609600" y="2133600"/>
            <a:ext cx="3200400" cy="3694113"/>
          </a:xfrm>
          <a:prstGeom prst="rect">
            <a:avLst/>
          </a:prstGeom>
          <a:ln>
            <a:solidFill>
              <a:srgbClr val="FF0000"/>
            </a:solidFill>
          </a:ln>
        </p:spPr>
        <p:txBody>
          <a:bodyPr>
            <a:spAutoFit/>
          </a:bodyPr>
          <a:lstStyle/>
          <a:p>
            <a:pPr marL="342900" indent="-342900" algn="l">
              <a:spcBef>
                <a:spcPct val="20000"/>
              </a:spcBef>
              <a:defRPr/>
            </a:pPr>
            <a:r>
              <a:rPr lang="en-US" sz="1800" kern="0" dirty="0">
                <a:latin typeface="Arial" charset="0"/>
              </a:rPr>
              <a:t>h1 {</a:t>
            </a:r>
          </a:p>
          <a:p>
            <a:pPr marL="342900" indent="-342900" algn="l">
              <a:spcBef>
                <a:spcPct val="20000"/>
              </a:spcBef>
              <a:defRPr/>
            </a:pPr>
            <a:r>
              <a:rPr lang="en-US" sz="1800" kern="0" dirty="0">
                <a:latin typeface="Arial" charset="0"/>
              </a:rPr>
              <a:t>	border-width: thick;</a:t>
            </a:r>
          </a:p>
          <a:p>
            <a:pPr marL="342900" indent="-342900" algn="l">
              <a:spcBef>
                <a:spcPct val="20000"/>
              </a:spcBef>
              <a:defRPr/>
            </a:pPr>
            <a:r>
              <a:rPr lang="en-US" sz="1800" kern="0" dirty="0">
                <a:latin typeface="Arial" charset="0"/>
              </a:rPr>
              <a:t>	border-style: double;</a:t>
            </a:r>
          </a:p>
          <a:p>
            <a:pPr marL="342900" indent="-342900" algn="l">
              <a:spcBef>
                <a:spcPct val="20000"/>
              </a:spcBef>
              <a:defRPr/>
            </a:pPr>
            <a:r>
              <a:rPr lang="en-US" sz="1800" kern="0" dirty="0">
                <a:latin typeface="Arial" charset="0"/>
              </a:rPr>
              <a:t>	border-color: gold;</a:t>
            </a:r>
          </a:p>
          <a:p>
            <a:pPr marL="342900" indent="-342900" algn="l">
              <a:spcBef>
                <a:spcPct val="20000"/>
              </a:spcBef>
              <a:defRPr/>
            </a:pPr>
            <a:r>
              <a:rPr lang="en-US" sz="1800" kern="0" dirty="0">
                <a:latin typeface="Arial" charset="0"/>
              </a:rPr>
              <a:t>}</a:t>
            </a:r>
          </a:p>
          <a:p>
            <a:pPr marL="342900" indent="-342900" algn="l">
              <a:spcBef>
                <a:spcPct val="20000"/>
              </a:spcBef>
              <a:defRPr/>
            </a:pPr>
            <a:endParaRPr lang="en-US" sz="1800" kern="0" dirty="0">
              <a:latin typeface="Arial" charset="0"/>
            </a:endParaRPr>
          </a:p>
          <a:p>
            <a:pPr marL="342900" indent="-342900" algn="l">
              <a:spcBef>
                <a:spcPct val="20000"/>
              </a:spcBef>
              <a:defRPr/>
            </a:pPr>
            <a:r>
              <a:rPr lang="en-US" sz="1800" kern="0" dirty="0">
                <a:latin typeface="Arial" charset="0"/>
              </a:rPr>
              <a:t>h2 {</a:t>
            </a:r>
          </a:p>
          <a:p>
            <a:pPr marL="342900" indent="-342900" algn="l">
              <a:spcBef>
                <a:spcPct val="20000"/>
              </a:spcBef>
              <a:defRPr/>
            </a:pPr>
            <a:r>
              <a:rPr lang="en-US" sz="1800" kern="0" dirty="0">
                <a:latin typeface="Arial" charset="0"/>
              </a:rPr>
              <a:t>	border-width: 20px;</a:t>
            </a:r>
          </a:p>
          <a:p>
            <a:pPr marL="342900" indent="-342900" algn="l">
              <a:spcBef>
                <a:spcPct val="20000"/>
              </a:spcBef>
              <a:defRPr/>
            </a:pPr>
            <a:r>
              <a:rPr lang="en-US" sz="1800" kern="0" dirty="0">
                <a:latin typeface="Arial" charset="0"/>
              </a:rPr>
              <a:t>	border-style: outset ;</a:t>
            </a:r>
          </a:p>
          <a:p>
            <a:pPr marL="342900" indent="-342900" algn="l">
              <a:spcBef>
                <a:spcPct val="20000"/>
              </a:spcBef>
              <a:defRPr/>
            </a:pPr>
            <a:r>
              <a:rPr lang="en-US" sz="1800" kern="0" dirty="0">
                <a:latin typeface="Arial" charset="0"/>
              </a:rPr>
              <a:t>	border-color: red;</a:t>
            </a:r>
          </a:p>
          <a:p>
            <a:pPr marL="342900" indent="-342900" algn="l">
              <a:spcBef>
                <a:spcPct val="20000"/>
              </a:spcBef>
              <a:defRPr/>
            </a:pPr>
            <a:r>
              <a:rPr lang="en-US" sz="1800" kern="0" dirty="0">
                <a:latin typeface="Arial" charset="0"/>
              </a:rPr>
              <a:t>}</a:t>
            </a:r>
          </a:p>
        </p:txBody>
      </p:sp>
      <p:sp>
        <p:nvSpPr>
          <p:cNvPr id="7" name="Rectangle 6">
            <a:extLst>
              <a:ext uri="{FF2B5EF4-FFF2-40B4-BE49-F238E27FC236}">
                <a16:creationId xmlns:a16="http://schemas.microsoft.com/office/drawing/2014/main" id="{544FAFF6-3519-4F81-95C3-C92FCED6CCF1}"/>
              </a:ext>
            </a:extLst>
          </p:cNvPr>
          <p:cNvSpPr/>
          <p:nvPr/>
        </p:nvSpPr>
        <p:spPr>
          <a:xfrm>
            <a:off x="3352800" y="1676400"/>
            <a:ext cx="1600200" cy="400050"/>
          </a:xfrm>
          <a:prstGeom prst="rect">
            <a:avLst/>
          </a:prstGeom>
        </p:spPr>
        <p:txBody>
          <a:bodyPr>
            <a:spAutoFit/>
          </a:bodyPr>
          <a:lstStyle/>
          <a:p>
            <a:pPr marL="342900" indent="-342900" algn="l">
              <a:spcBef>
                <a:spcPct val="20000"/>
              </a:spcBef>
              <a:defRPr/>
            </a:pPr>
            <a:r>
              <a:rPr lang="en-US" sz="2000" b="1" kern="0" dirty="0">
                <a:latin typeface="Arial" charset="0"/>
              </a:rPr>
              <a:t>Style1.css</a:t>
            </a:r>
          </a:p>
        </p:txBody>
      </p:sp>
      <p:sp>
        <p:nvSpPr>
          <p:cNvPr id="8" name="Rectangle 7">
            <a:extLst>
              <a:ext uri="{FF2B5EF4-FFF2-40B4-BE49-F238E27FC236}">
                <a16:creationId xmlns:a16="http://schemas.microsoft.com/office/drawing/2014/main" id="{EF13B3A1-9434-4240-B542-9B3DA17DBA0B}"/>
              </a:ext>
            </a:extLst>
          </p:cNvPr>
          <p:cNvSpPr/>
          <p:nvPr/>
        </p:nvSpPr>
        <p:spPr>
          <a:xfrm>
            <a:off x="4267200" y="2133600"/>
            <a:ext cx="3276600" cy="3694113"/>
          </a:xfrm>
          <a:prstGeom prst="rect">
            <a:avLst/>
          </a:prstGeom>
          <a:ln>
            <a:solidFill>
              <a:srgbClr val="FF0000"/>
            </a:solidFill>
          </a:ln>
        </p:spPr>
        <p:txBody>
          <a:bodyPr>
            <a:spAutoFit/>
          </a:bodyPr>
          <a:lstStyle/>
          <a:p>
            <a:pPr marL="342900" indent="-342900" algn="l">
              <a:spcBef>
                <a:spcPct val="20000"/>
              </a:spcBef>
              <a:defRPr/>
            </a:pPr>
            <a:r>
              <a:rPr lang="en-US" sz="1800" kern="0" dirty="0">
                <a:latin typeface="Arial" charset="0"/>
              </a:rPr>
              <a:t>p {</a:t>
            </a:r>
          </a:p>
          <a:p>
            <a:pPr marL="342900" indent="-342900" algn="l">
              <a:spcBef>
                <a:spcPct val="20000"/>
              </a:spcBef>
              <a:defRPr/>
            </a:pPr>
            <a:r>
              <a:rPr lang="en-US" sz="1800" kern="0" dirty="0">
                <a:latin typeface="Arial" charset="0"/>
              </a:rPr>
              <a:t>	border-width: 1px;</a:t>
            </a:r>
          </a:p>
          <a:p>
            <a:pPr marL="342900" indent="-342900" algn="l">
              <a:spcBef>
                <a:spcPct val="20000"/>
              </a:spcBef>
              <a:defRPr/>
            </a:pPr>
            <a:r>
              <a:rPr lang="en-US" sz="1800" kern="0" dirty="0">
                <a:latin typeface="Arial" charset="0"/>
              </a:rPr>
              <a:t>	border-style: dashed;</a:t>
            </a:r>
          </a:p>
          <a:p>
            <a:pPr marL="342900" indent="-342900" algn="l">
              <a:spcBef>
                <a:spcPct val="20000"/>
              </a:spcBef>
              <a:defRPr/>
            </a:pPr>
            <a:r>
              <a:rPr lang="en-US" sz="1800" kern="0" dirty="0">
                <a:latin typeface="Arial" charset="0"/>
              </a:rPr>
              <a:t>	border-color: blue;</a:t>
            </a:r>
          </a:p>
          <a:p>
            <a:pPr marL="342900" indent="-342900" algn="l">
              <a:spcBef>
                <a:spcPct val="20000"/>
              </a:spcBef>
              <a:defRPr/>
            </a:pPr>
            <a:r>
              <a:rPr lang="en-US" sz="1800" kern="0" dirty="0">
                <a:latin typeface="Arial" charset="0"/>
              </a:rPr>
              <a:t>}</a:t>
            </a:r>
          </a:p>
          <a:p>
            <a:pPr marL="342900" indent="-342900" algn="l">
              <a:spcBef>
                <a:spcPct val="20000"/>
              </a:spcBef>
              <a:defRPr/>
            </a:pPr>
            <a:endParaRPr lang="en-US" sz="1800" kern="0" dirty="0">
              <a:latin typeface="Arial" charset="0"/>
            </a:endParaRPr>
          </a:p>
          <a:p>
            <a:pPr marL="342900" indent="-342900" algn="l">
              <a:spcBef>
                <a:spcPct val="20000"/>
              </a:spcBef>
              <a:defRPr/>
            </a:pPr>
            <a:r>
              <a:rPr lang="en-US" sz="1800" kern="0" dirty="0" err="1">
                <a:latin typeface="Arial" charset="0"/>
              </a:rPr>
              <a:t>ul</a:t>
            </a:r>
            <a:r>
              <a:rPr lang="en-US" sz="1800" kern="0" dirty="0">
                <a:latin typeface="Arial" charset="0"/>
              </a:rPr>
              <a:t> {</a:t>
            </a:r>
          </a:p>
          <a:p>
            <a:pPr marL="342900" indent="-342900" algn="l">
              <a:spcBef>
                <a:spcPct val="20000"/>
              </a:spcBef>
              <a:defRPr/>
            </a:pPr>
            <a:r>
              <a:rPr lang="en-US" sz="1800" kern="0" dirty="0">
                <a:latin typeface="Arial" charset="0"/>
              </a:rPr>
              <a:t>	border-width: thin;</a:t>
            </a:r>
          </a:p>
          <a:p>
            <a:pPr marL="342900" indent="-342900" algn="l">
              <a:spcBef>
                <a:spcPct val="20000"/>
              </a:spcBef>
              <a:defRPr/>
            </a:pPr>
            <a:r>
              <a:rPr lang="en-US" sz="1800" kern="0" dirty="0">
                <a:latin typeface="Arial" charset="0"/>
              </a:rPr>
              <a:t>	border-style: solid;</a:t>
            </a:r>
          </a:p>
          <a:p>
            <a:pPr marL="342900" indent="-342900" algn="l">
              <a:spcBef>
                <a:spcPct val="20000"/>
              </a:spcBef>
              <a:defRPr/>
            </a:pPr>
            <a:r>
              <a:rPr lang="en-US" sz="1800" kern="0" dirty="0">
                <a:latin typeface="Arial" charset="0"/>
              </a:rPr>
              <a:t>	border-color: orange;</a:t>
            </a:r>
          </a:p>
          <a:p>
            <a:pPr marL="342900" indent="-342900" algn="l">
              <a:spcBef>
                <a:spcPct val="20000"/>
              </a:spcBef>
              <a:defRPr/>
            </a:pPr>
            <a:r>
              <a:rPr lang="en-US" sz="1800" kern="0" dirty="0">
                <a:latin typeface="Arial" charset="0"/>
              </a:rPr>
              <a:t>}</a:t>
            </a:r>
            <a:endParaRPr lang="en-US" sz="1800" dirty="0">
              <a:latin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836C7506-0FA8-4914-98B8-D50A7CEFAA61}"/>
              </a:ext>
            </a:extLst>
          </p:cNvPr>
          <p:cNvSpPr>
            <a:spLocks noGrp="1"/>
          </p:cNvSpPr>
          <p:nvPr>
            <p:ph type="title" idx="4294967295"/>
          </p:nvPr>
        </p:nvSpPr>
        <p:spPr/>
        <p:txBody>
          <a:bodyPr/>
          <a:lstStyle/>
          <a:p>
            <a:r>
              <a:rPr lang="en-US" altLang="en-US" sz="4000"/>
              <a:t>Borders…</a:t>
            </a:r>
          </a:p>
        </p:txBody>
      </p:sp>
      <p:pic>
        <p:nvPicPr>
          <p:cNvPr id="93189" name="Picture 6" descr="Different types of borders">
            <a:extLst>
              <a:ext uri="{FF2B5EF4-FFF2-40B4-BE49-F238E27FC236}">
                <a16:creationId xmlns:a16="http://schemas.microsoft.com/office/drawing/2014/main" id="{918A2EE0-3F21-4E67-B861-DFEBED72C4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9475" y="1447800"/>
            <a:ext cx="191452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0" name="Picture 7" descr="Examples of border-width">
            <a:extLst>
              <a:ext uri="{FF2B5EF4-FFF2-40B4-BE49-F238E27FC236}">
                <a16:creationId xmlns:a16="http://schemas.microsoft.com/office/drawing/2014/main" id="{F4D15233-C0A8-4A00-875C-C1DCCBF733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5029200"/>
            <a:ext cx="3838575"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1" name="Picture 7">
            <a:extLst>
              <a:ext uri="{FF2B5EF4-FFF2-40B4-BE49-F238E27FC236}">
                <a16:creationId xmlns:a16="http://schemas.microsoft.com/office/drawing/2014/main" id="{9E9553A3-DF4D-4DA4-8010-F35C014995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600200"/>
            <a:ext cx="4876800" cy="3505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3044D88C-3713-4F4F-B21C-7C93EA8F1DE9}"/>
              </a:ext>
            </a:extLst>
          </p:cNvPr>
          <p:cNvSpPr>
            <a:spLocks noGrp="1"/>
          </p:cNvSpPr>
          <p:nvPr>
            <p:ph type="title" idx="4294967295"/>
          </p:nvPr>
        </p:nvSpPr>
        <p:spPr/>
        <p:txBody>
          <a:bodyPr/>
          <a:lstStyle/>
          <a:p>
            <a:r>
              <a:rPr lang="en-US" altLang="en-US" sz="4000"/>
              <a:t>Height and Width</a:t>
            </a:r>
          </a:p>
        </p:txBody>
      </p:sp>
      <p:graphicFrame>
        <p:nvGraphicFramePr>
          <p:cNvPr id="6" name="Table 5">
            <a:extLst>
              <a:ext uri="{FF2B5EF4-FFF2-40B4-BE49-F238E27FC236}">
                <a16:creationId xmlns:a16="http://schemas.microsoft.com/office/drawing/2014/main" id="{946A4BEB-4CAE-4BC1-AB7A-E60C9557B424}"/>
              </a:ext>
            </a:extLst>
          </p:cNvPr>
          <p:cNvGraphicFramePr>
            <a:graphicFrameLocks noGrp="1"/>
          </p:cNvGraphicFramePr>
          <p:nvPr/>
        </p:nvGraphicFramePr>
        <p:xfrm>
          <a:off x="304800" y="2362200"/>
          <a:ext cx="8610600" cy="1401888"/>
        </p:xfrm>
        <a:graphic>
          <a:graphicData uri="http://schemas.openxmlformats.org/drawingml/2006/table">
            <a:tbl>
              <a:tblPr firstRow="1" bandRow="1">
                <a:tableStyleId>{ED083AE6-46FA-4A59-8FB0-9F97EB10719F}</a:tableStyleId>
              </a:tblPr>
              <a:tblGrid>
                <a:gridCol w="19812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581400">
                  <a:extLst>
                    <a:ext uri="{9D8B030D-6E8A-4147-A177-3AD203B41FA5}">
                      <a16:colId xmlns:a16="http://schemas.microsoft.com/office/drawing/2014/main" val="20002"/>
                    </a:ext>
                  </a:extLst>
                </a:gridCol>
              </a:tblGrid>
              <a:tr h="370756">
                <a:tc>
                  <a:txBody>
                    <a:bodyPr/>
                    <a:lstStyle/>
                    <a:p>
                      <a:pPr algn="ctr"/>
                      <a:r>
                        <a:rPr lang="en-US" sz="1800" dirty="0"/>
                        <a:t> Property</a:t>
                      </a:r>
                    </a:p>
                  </a:txBody>
                  <a:tcPr marT="45710" marB="45710">
                    <a:solidFill>
                      <a:srgbClr val="EFB1F9"/>
                    </a:solidFill>
                  </a:tcPr>
                </a:tc>
                <a:tc>
                  <a:txBody>
                    <a:bodyPr/>
                    <a:lstStyle/>
                    <a:p>
                      <a:pPr algn="ctr"/>
                      <a:r>
                        <a:rPr lang="en-US" sz="1800" dirty="0"/>
                        <a:t>Valid</a:t>
                      </a:r>
                      <a:r>
                        <a:rPr lang="en-US" sz="1800" baseline="0" dirty="0"/>
                        <a:t> Values</a:t>
                      </a:r>
                      <a:endParaRPr lang="en-US" sz="1800" dirty="0"/>
                    </a:p>
                  </a:txBody>
                  <a:tcPr marT="45710" marB="45710">
                    <a:solidFill>
                      <a:srgbClr val="EFB1F9"/>
                    </a:solidFill>
                  </a:tcPr>
                </a:tc>
                <a:tc>
                  <a:txBody>
                    <a:bodyPr/>
                    <a:lstStyle/>
                    <a:p>
                      <a:pPr algn="ctr"/>
                      <a:r>
                        <a:rPr lang="en-US" sz="1800" dirty="0"/>
                        <a:t>Sample Usage</a:t>
                      </a:r>
                    </a:p>
                  </a:txBody>
                  <a:tcPr marT="45710" marB="45710">
                    <a:solidFill>
                      <a:srgbClr val="EFB1F9"/>
                    </a:solidFill>
                  </a:tcPr>
                </a:tc>
                <a:extLst>
                  <a:ext uri="{0D108BD9-81ED-4DB2-BD59-A6C34878D82A}">
                    <a16:rowId xmlns:a16="http://schemas.microsoft.com/office/drawing/2014/main" val="10000"/>
                  </a:ext>
                </a:extLst>
              </a:tr>
              <a:tr h="391072">
                <a:tc>
                  <a:txBody>
                    <a:bodyPr/>
                    <a:lstStyle/>
                    <a:p>
                      <a:pPr lvl="0"/>
                      <a:r>
                        <a:rPr lang="en-US" sz="1800" dirty="0"/>
                        <a:t>height</a:t>
                      </a:r>
                    </a:p>
                  </a:txBody>
                  <a:tcPr marT="45710" marB="45710">
                    <a:solidFill>
                      <a:srgbClr val="FBFCCC">
                        <a:alpha val="2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n-lt"/>
                          <a:ea typeface="+mn-ea"/>
                          <a:cs typeface="+mn-cs"/>
                        </a:rPr>
                        <a:t>Length | percentage | auto</a:t>
                      </a:r>
                    </a:p>
                  </a:txBody>
                  <a:tcPr marT="45710" marB="45710">
                    <a:solidFill>
                      <a:srgbClr val="FBFCCC">
                        <a:alpha val="20000"/>
                      </a:srgb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Verdana" pitchFamily="34" charset="0"/>
                          <a:ea typeface="Times New Roman" pitchFamily="18" charset="0"/>
                        </a:rPr>
                        <a:t>{height: 200px;}</a:t>
                      </a:r>
                      <a:endParaRPr kumimoji="0" lang="en-US" sz="1600" b="0" i="0" u="none" strike="noStrike" cap="none" normalizeH="0" baseline="0" dirty="0">
                        <a:ln>
                          <a:noFill/>
                        </a:ln>
                        <a:solidFill>
                          <a:schemeClr val="tx1"/>
                        </a:solidFill>
                        <a:effectLst/>
                        <a:latin typeface="Arial" pitchFamily="34" charset="0"/>
                        <a:ea typeface="Times New Roman" pitchFamily="18" charset="0"/>
                      </a:endParaRPr>
                    </a:p>
                  </a:txBody>
                  <a:tcPr marT="45710" marB="45710">
                    <a:solidFill>
                      <a:srgbClr val="FBFCCC">
                        <a:alpha val="20000"/>
                      </a:srgbClr>
                    </a:solidFill>
                  </a:tcPr>
                </a:tc>
                <a:extLst>
                  <a:ext uri="{0D108BD9-81ED-4DB2-BD59-A6C34878D82A}">
                    <a16:rowId xmlns:a16="http://schemas.microsoft.com/office/drawing/2014/main" val="10001"/>
                  </a:ext>
                </a:extLst>
              </a:tr>
              <a:tr h="6399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width</a:t>
                      </a:r>
                    </a:p>
                    <a:p>
                      <a:pPr lvl="0"/>
                      <a:endParaRPr lang="en-US" sz="1800" dirty="0"/>
                    </a:p>
                  </a:txBody>
                  <a:tcPr marT="45710" marB="45710">
                    <a:solidFill>
                      <a:srgbClr val="B4E0F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n-lt"/>
                          <a:ea typeface="+mn-ea"/>
                          <a:cs typeface="+mn-cs"/>
                        </a:rPr>
                        <a:t>Length | percentage | auto</a:t>
                      </a:r>
                    </a:p>
                  </a:txBody>
                  <a:tcPr marT="45710" marB="45710">
                    <a:solidFill>
                      <a:srgbClr val="B4E0F6"/>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Verdana" pitchFamily="34" charset="0"/>
                          <a:ea typeface="Times New Roman" pitchFamily="18" charset="0"/>
                        </a:rPr>
                        <a:t>{width: 400px;}</a:t>
                      </a:r>
                      <a:endParaRPr kumimoji="0" lang="en-US" sz="1600" b="0" i="0" u="none" strike="noStrike" cap="none" normalizeH="0" baseline="0" dirty="0">
                        <a:ln>
                          <a:noFill/>
                        </a:ln>
                        <a:solidFill>
                          <a:schemeClr val="tx1"/>
                        </a:solidFill>
                        <a:effectLst/>
                        <a:latin typeface="Arial" pitchFamily="34" charset="0"/>
                        <a:ea typeface="Times New Roman" pitchFamily="18" charset="0"/>
                      </a:endParaRPr>
                    </a:p>
                  </a:txBody>
                  <a:tcPr marT="45710" marB="45710">
                    <a:solidFill>
                      <a:srgbClr val="B4E0F6"/>
                    </a:solidFill>
                  </a:tcPr>
                </a:tc>
                <a:extLst>
                  <a:ext uri="{0D108BD9-81ED-4DB2-BD59-A6C34878D82A}">
                    <a16:rowId xmlns:a16="http://schemas.microsoft.com/office/drawing/2014/main" val="10002"/>
                  </a:ext>
                </a:extLst>
              </a:tr>
            </a:tbl>
          </a:graphicData>
        </a:graphic>
      </p:graphicFrame>
      <p:sp>
        <p:nvSpPr>
          <p:cNvPr id="94231" name="Rectangle 6">
            <a:extLst>
              <a:ext uri="{FF2B5EF4-FFF2-40B4-BE49-F238E27FC236}">
                <a16:creationId xmlns:a16="http://schemas.microsoft.com/office/drawing/2014/main" id="{FDFD1C63-B647-429A-98F1-156B260D2E17}"/>
              </a:ext>
            </a:extLst>
          </p:cNvPr>
          <p:cNvSpPr>
            <a:spLocks noChangeArrowheads="1"/>
          </p:cNvSpPr>
          <p:nvPr/>
        </p:nvSpPr>
        <p:spPr bwMode="auto">
          <a:xfrm>
            <a:off x="228600" y="1676400"/>
            <a:ext cx="70310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just"/>
            <a:r>
              <a:rPr lang="en-US" altLang="en-US">
                <a:latin typeface="Verdana" panose="020B0604030504040204" pitchFamily="34" charset="0"/>
                <a:cs typeface="Times New Roman" panose="02020603050405020304" pitchFamily="18" charset="0"/>
              </a:rPr>
              <a:t>Defines the height and width of an element.</a:t>
            </a:r>
            <a:endParaRPr lang="en-US" altLang="en-US"/>
          </a:p>
        </p:txBody>
      </p:sp>
      <p:sp>
        <p:nvSpPr>
          <p:cNvPr id="94232" name="Rectangle 7">
            <a:extLst>
              <a:ext uri="{FF2B5EF4-FFF2-40B4-BE49-F238E27FC236}">
                <a16:creationId xmlns:a16="http://schemas.microsoft.com/office/drawing/2014/main" id="{0F505682-897D-4CC8-98C6-93456C1FFE40}"/>
              </a:ext>
            </a:extLst>
          </p:cNvPr>
          <p:cNvSpPr>
            <a:spLocks noChangeArrowheads="1"/>
          </p:cNvSpPr>
          <p:nvPr/>
        </p:nvSpPr>
        <p:spPr bwMode="auto">
          <a:xfrm>
            <a:off x="2743200" y="4041775"/>
            <a:ext cx="3733800" cy="2146300"/>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sz="2000">
                <a:latin typeface="Verdana" panose="020B0604030504040204" pitchFamily="34" charset="0"/>
                <a:ea typeface="Times New Roman" panose="02020603050405020304" pitchFamily="18" charset="0"/>
                <a:cs typeface="Courier New" panose="02070309020205020404" pitchFamily="49" charset="0"/>
              </a:rPr>
              <a:t>ul </a:t>
            </a:r>
          </a:p>
          <a:p>
            <a:pPr algn="l"/>
            <a:r>
              <a:rPr lang="en-US" altLang="en-US" sz="2000">
                <a:latin typeface="Verdana" panose="020B0604030504040204" pitchFamily="34" charset="0"/>
                <a:ea typeface="Times New Roman" panose="02020603050405020304" pitchFamily="18" charset="0"/>
                <a:cs typeface="Courier New" panose="02070309020205020404" pitchFamily="49" charset="0"/>
              </a:rPr>
              <a:t>{</a:t>
            </a:r>
          </a:p>
          <a:p>
            <a:pPr algn="l"/>
            <a:r>
              <a:rPr lang="en-US" altLang="en-US" sz="2000">
                <a:latin typeface="Verdana" panose="020B0604030504040204" pitchFamily="34" charset="0"/>
                <a:ea typeface="Times New Roman" panose="02020603050405020304" pitchFamily="18" charset="0"/>
                <a:cs typeface="Courier New" panose="02070309020205020404" pitchFamily="49" charset="0"/>
              </a:rPr>
              <a:t>    height: auto;</a:t>
            </a:r>
          </a:p>
          <a:p>
            <a:pPr algn="l"/>
            <a:r>
              <a:rPr lang="en-US" altLang="en-US" sz="2000">
                <a:latin typeface="Verdana" panose="020B0604030504040204" pitchFamily="34" charset="0"/>
                <a:ea typeface="Times New Roman" panose="02020603050405020304" pitchFamily="18" charset="0"/>
                <a:cs typeface="Courier New" panose="02070309020205020404" pitchFamily="49" charset="0"/>
              </a:rPr>
              <a:t>    width: 200px;</a:t>
            </a:r>
          </a:p>
          <a:p>
            <a:pPr algn="l"/>
            <a:r>
              <a:rPr lang="en-US" altLang="en-US" sz="2000">
                <a:latin typeface="Verdana" panose="020B0604030504040204" pitchFamily="34" charset="0"/>
                <a:ea typeface="Times New Roman" panose="02020603050405020304" pitchFamily="18" charset="0"/>
                <a:cs typeface="Courier New" panose="02070309020205020404" pitchFamily="49" charset="0"/>
              </a:rPr>
              <a:t>    border: 1px solid black;</a:t>
            </a:r>
          </a:p>
          <a:p>
            <a:pPr algn="l"/>
            <a:r>
              <a:rPr lang="en-US" altLang="en-US" sz="2000">
                <a:latin typeface="Verdana" panose="020B0604030504040204" pitchFamily="34" charset="0"/>
                <a:ea typeface="Times New Roman" panose="02020603050405020304" pitchFamily="18" charset="0"/>
                <a:cs typeface="Courier New" panose="02070309020205020404" pitchFamily="49" charset="0"/>
              </a:rPr>
              <a:t>    background: orange;</a:t>
            </a:r>
          </a:p>
          <a:p>
            <a:pPr algn="l"/>
            <a:r>
              <a:rPr lang="en-US" altLang="en-US" sz="2000">
                <a:latin typeface="Verdana" panose="020B0604030504040204" pitchFamily="34" charset="0"/>
                <a:ea typeface="Times New Roman" panose="02020603050405020304" pitchFamily="18" charset="0"/>
                <a:cs typeface="Courier New" panose="02070309020205020404" pitchFamily="49" charset="0"/>
              </a:rPr>
              <a:t>}</a:t>
            </a:r>
            <a:r>
              <a:rPr lang="en-US" altLang="en-US" sz="2000">
                <a:ea typeface="Times New Roman" panose="02020603050405020304" pitchFamily="18" charset="0"/>
                <a:cs typeface="Courier New" panose="02070309020205020404" pitchFamily="49" charset="0"/>
              </a:rPr>
              <a:t> </a:t>
            </a:r>
          </a:p>
        </p:txBody>
      </p:sp>
      <p:sp>
        <p:nvSpPr>
          <p:cNvPr id="9" name="Rectangle 8">
            <a:extLst>
              <a:ext uri="{FF2B5EF4-FFF2-40B4-BE49-F238E27FC236}">
                <a16:creationId xmlns:a16="http://schemas.microsoft.com/office/drawing/2014/main" id="{F72B0360-6F58-430D-8A9C-EE8D817E6150}"/>
              </a:ext>
            </a:extLst>
          </p:cNvPr>
          <p:cNvSpPr/>
          <p:nvPr/>
        </p:nvSpPr>
        <p:spPr>
          <a:xfrm>
            <a:off x="304800" y="4038600"/>
            <a:ext cx="2133600" cy="400050"/>
          </a:xfrm>
          <a:prstGeom prst="rect">
            <a:avLst/>
          </a:prstGeom>
        </p:spPr>
        <p:txBody>
          <a:bodyPr>
            <a:spAutoFit/>
          </a:bodyPr>
          <a:lstStyle/>
          <a:p>
            <a:pPr marL="342900" indent="-342900" algn="l">
              <a:spcBef>
                <a:spcPct val="20000"/>
              </a:spcBef>
              <a:defRPr/>
            </a:pPr>
            <a:r>
              <a:rPr lang="en-US" sz="2000" b="1" kern="0" dirty="0">
                <a:latin typeface="Arial" charset="0"/>
              </a:rPr>
              <a:t>CSS example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3B0AF-71EE-479A-A5F9-33ED9656BF84}"/>
              </a:ext>
            </a:extLst>
          </p:cNvPr>
          <p:cNvSpPr>
            <a:spLocks noGrp="1"/>
          </p:cNvSpPr>
          <p:nvPr>
            <p:ph type="title"/>
          </p:nvPr>
        </p:nvSpPr>
        <p:spPr/>
        <p:txBody>
          <a:bodyPr/>
          <a:lstStyle/>
          <a:p>
            <a:r>
              <a:rPr lang="en-US" dirty="0"/>
              <a:t>Example for box model</a:t>
            </a:r>
          </a:p>
        </p:txBody>
      </p:sp>
      <p:sp>
        <p:nvSpPr>
          <p:cNvPr id="3" name="Content Placeholder 2">
            <a:extLst>
              <a:ext uri="{FF2B5EF4-FFF2-40B4-BE49-F238E27FC236}">
                <a16:creationId xmlns:a16="http://schemas.microsoft.com/office/drawing/2014/main" id="{513094EA-8749-4122-B7AB-BFA3EA573B18}"/>
              </a:ext>
            </a:extLst>
          </p:cNvPr>
          <p:cNvSpPr>
            <a:spLocks noGrp="1"/>
          </p:cNvSpPr>
          <p:nvPr>
            <p:ph idx="1"/>
          </p:nvPr>
        </p:nvSpPr>
        <p:spPr>
          <a:xfrm>
            <a:off x="179512" y="1600200"/>
            <a:ext cx="4546848" cy="5141168"/>
          </a:xfrm>
        </p:spPr>
        <p:txBody>
          <a:bodyPr>
            <a:normAutofit fontScale="92500" lnSpcReduction="20000"/>
          </a:bodyPr>
          <a:lstStyle/>
          <a:p>
            <a:pPr marL="0" indent="0">
              <a:buNone/>
            </a:pPr>
            <a:r>
              <a:rPr lang="en-US" sz="1400" dirty="0"/>
              <a:t>&lt;!DOCTYPE html&gt; &lt;html&gt;&lt;head&gt; &lt;style&gt;</a:t>
            </a:r>
          </a:p>
          <a:p>
            <a:pPr marL="0" indent="0">
              <a:buNone/>
            </a:pPr>
            <a:r>
              <a:rPr lang="en-US" sz="1700" dirty="0">
                <a:solidFill>
                  <a:srgbClr val="FF0000"/>
                </a:solidFill>
              </a:rPr>
              <a:t>div {</a:t>
            </a:r>
          </a:p>
          <a:p>
            <a:pPr marL="0" indent="0">
              <a:buNone/>
            </a:pPr>
            <a:r>
              <a:rPr lang="en-US" sz="1700" dirty="0">
                <a:solidFill>
                  <a:srgbClr val="FF0000"/>
                </a:solidFill>
              </a:rPr>
              <a:t>  background-color: </a:t>
            </a:r>
            <a:r>
              <a:rPr lang="en-US" sz="1700" dirty="0" err="1">
                <a:solidFill>
                  <a:srgbClr val="FF0000"/>
                </a:solidFill>
              </a:rPr>
              <a:t>lightgrey</a:t>
            </a:r>
            <a:r>
              <a:rPr lang="en-US" sz="1700" dirty="0">
                <a:solidFill>
                  <a:srgbClr val="FF0000"/>
                </a:solidFill>
              </a:rPr>
              <a:t>;</a:t>
            </a:r>
          </a:p>
          <a:p>
            <a:pPr marL="0" indent="0">
              <a:buNone/>
            </a:pPr>
            <a:r>
              <a:rPr lang="en-US" sz="1700" dirty="0">
                <a:solidFill>
                  <a:srgbClr val="FF0000"/>
                </a:solidFill>
              </a:rPr>
              <a:t>  width: 300px;</a:t>
            </a:r>
          </a:p>
          <a:p>
            <a:pPr marL="0" indent="0">
              <a:buNone/>
            </a:pPr>
            <a:r>
              <a:rPr lang="en-US" sz="1700" dirty="0">
                <a:solidFill>
                  <a:srgbClr val="FF0000"/>
                </a:solidFill>
              </a:rPr>
              <a:t>  border: 15px solid green;</a:t>
            </a:r>
          </a:p>
          <a:p>
            <a:pPr marL="0" indent="0">
              <a:buNone/>
            </a:pPr>
            <a:r>
              <a:rPr lang="en-US" sz="1700" dirty="0">
                <a:solidFill>
                  <a:srgbClr val="FF0000"/>
                </a:solidFill>
              </a:rPr>
              <a:t>  padding: 50px;</a:t>
            </a:r>
          </a:p>
          <a:p>
            <a:pPr marL="0" indent="0">
              <a:buNone/>
            </a:pPr>
            <a:r>
              <a:rPr lang="en-US" sz="1700" dirty="0">
                <a:solidFill>
                  <a:srgbClr val="FF0000"/>
                </a:solidFill>
              </a:rPr>
              <a:t>  margin: 20px;</a:t>
            </a:r>
          </a:p>
          <a:p>
            <a:pPr marL="0" indent="0">
              <a:buNone/>
            </a:pPr>
            <a:r>
              <a:rPr lang="en-US" sz="1700" dirty="0">
                <a:solidFill>
                  <a:srgbClr val="FF0000"/>
                </a:solidFill>
              </a:rPr>
              <a:t>}</a:t>
            </a:r>
          </a:p>
          <a:p>
            <a:pPr marL="0" indent="0">
              <a:buNone/>
            </a:pPr>
            <a:r>
              <a:rPr lang="en-US" sz="1400" dirty="0"/>
              <a:t>&lt;/style&gt;&lt;/head&gt; &lt;body&gt;</a:t>
            </a:r>
          </a:p>
          <a:p>
            <a:pPr marL="0" indent="0">
              <a:buNone/>
            </a:pPr>
            <a:endParaRPr lang="en-US" sz="1400" dirty="0"/>
          </a:p>
          <a:p>
            <a:pPr marL="0" indent="0">
              <a:buNone/>
            </a:pPr>
            <a:r>
              <a:rPr lang="en-US" sz="1400" dirty="0"/>
              <a:t>&lt;h2&gt;Demonstrating the Box Model&lt;/h2&gt;</a:t>
            </a:r>
          </a:p>
          <a:p>
            <a:pPr marL="0" indent="0">
              <a:buNone/>
            </a:pPr>
            <a:endParaRPr lang="en-US" sz="1400" dirty="0"/>
          </a:p>
          <a:p>
            <a:pPr marL="0" indent="0">
              <a:buNone/>
            </a:pPr>
            <a:r>
              <a:rPr lang="en-US" sz="1400" dirty="0"/>
              <a:t>&lt;p&gt;The CSS box model is essentially a box that wraps around every HTML element. It consists of: borders, padding, margins, and the actual content.&lt;/p&gt;</a:t>
            </a:r>
          </a:p>
          <a:p>
            <a:pPr marL="0" indent="0">
              <a:buNone/>
            </a:pPr>
            <a:endParaRPr lang="en-US" sz="1400" dirty="0"/>
          </a:p>
          <a:p>
            <a:pPr marL="0" indent="0">
              <a:buNone/>
            </a:pPr>
            <a:r>
              <a:rPr lang="en-US" sz="1400" dirty="0"/>
              <a:t>&lt;div&gt;This text is the content of the box. We have added a 50px padding, 20px margin and a 15px green border. Ut </a:t>
            </a:r>
            <a:r>
              <a:rPr lang="en-US" sz="1400" dirty="0" err="1"/>
              <a:t>enim</a:t>
            </a:r>
            <a:r>
              <a:rPr lang="en-US" sz="1400" dirty="0"/>
              <a:t> ad minim </a:t>
            </a:r>
            <a:r>
              <a:rPr lang="en-US" sz="1400" dirty="0" err="1"/>
              <a:t>veniam</a:t>
            </a:r>
            <a:r>
              <a:rPr lang="en-US" sz="1400" dirty="0"/>
              <a:t>, </a:t>
            </a:r>
            <a:r>
              <a:rPr lang="en-US" sz="1400" dirty="0" err="1"/>
              <a:t>quis</a:t>
            </a:r>
            <a:r>
              <a:rPr lang="en-US" sz="1400" dirty="0"/>
              <a:t> </a:t>
            </a:r>
            <a:r>
              <a:rPr lang="en-US" sz="1400" dirty="0" err="1"/>
              <a:t>nostrud</a:t>
            </a:r>
            <a:r>
              <a:rPr lang="en-US" sz="1400" dirty="0"/>
              <a:t> exercitation </a:t>
            </a:r>
            <a:r>
              <a:rPr lang="en-US" sz="1400" dirty="0" err="1"/>
              <a:t>ullamco</a:t>
            </a:r>
            <a:r>
              <a:rPr lang="en-US" sz="1400" dirty="0"/>
              <a:t> </a:t>
            </a:r>
            <a:r>
              <a:rPr lang="en-US" sz="1400" dirty="0" err="1"/>
              <a:t>laboris</a:t>
            </a:r>
            <a:r>
              <a:rPr lang="en-US" sz="1400" dirty="0"/>
              <a:t> nisi </a:t>
            </a:r>
            <a:r>
              <a:rPr lang="en-US" sz="1400" dirty="0" err="1"/>
              <a:t>ut</a:t>
            </a:r>
            <a:r>
              <a:rPr lang="en-US" sz="1400" dirty="0"/>
              <a:t> </a:t>
            </a:r>
            <a:r>
              <a:rPr lang="en-US" sz="1400" dirty="0" err="1"/>
              <a:t>aliquip</a:t>
            </a:r>
            <a:r>
              <a:rPr lang="en-US" sz="1400" dirty="0"/>
              <a:t> ex </a:t>
            </a:r>
            <a:r>
              <a:rPr lang="en-US" sz="1400" dirty="0" err="1"/>
              <a:t>ea</a:t>
            </a:r>
            <a:r>
              <a:rPr lang="en-US" sz="1400" dirty="0"/>
              <a:t> </a:t>
            </a:r>
            <a:r>
              <a:rPr lang="en-US" sz="1400" dirty="0" err="1"/>
              <a:t>commodo</a:t>
            </a:r>
            <a:r>
              <a:rPr lang="en-US" sz="1400" dirty="0"/>
              <a:t> </a:t>
            </a:r>
            <a:r>
              <a:rPr lang="en-US" sz="1400" dirty="0" err="1"/>
              <a:t>consequat</a:t>
            </a:r>
            <a:r>
              <a:rPr lang="en-US" sz="1400" dirty="0"/>
              <a:t>. Duis </a:t>
            </a:r>
            <a:r>
              <a:rPr lang="en-US" sz="1400" dirty="0" err="1"/>
              <a:t>aute</a:t>
            </a:r>
            <a:r>
              <a:rPr lang="en-US" sz="1400" dirty="0"/>
              <a:t> </a:t>
            </a:r>
            <a:r>
              <a:rPr lang="en-US" sz="1400" dirty="0" err="1"/>
              <a:t>irure</a:t>
            </a:r>
            <a:r>
              <a:rPr lang="en-US" sz="1400" dirty="0"/>
              <a:t> dolor in </a:t>
            </a:r>
            <a:r>
              <a:rPr lang="en-US" sz="1400" dirty="0" err="1"/>
              <a:t>reprehenderit</a:t>
            </a:r>
            <a:r>
              <a:rPr lang="en-US" sz="1400" dirty="0"/>
              <a:t> in </a:t>
            </a:r>
            <a:r>
              <a:rPr lang="en-US" sz="1400" dirty="0" err="1"/>
              <a:t>voluptate</a:t>
            </a:r>
            <a:r>
              <a:rPr lang="en-US" sz="1400" dirty="0"/>
              <a:t> </a:t>
            </a:r>
            <a:r>
              <a:rPr lang="en-US" sz="1400" dirty="0" err="1"/>
              <a:t>velit</a:t>
            </a:r>
            <a:r>
              <a:rPr lang="en-US" sz="1400" dirty="0"/>
              <a:t> </a:t>
            </a:r>
            <a:r>
              <a:rPr lang="en-US" sz="1400" dirty="0" err="1"/>
              <a:t>esse</a:t>
            </a:r>
            <a:r>
              <a:rPr lang="en-US" sz="1400" dirty="0"/>
              <a:t> </a:t>
            </a:r>
            <a:r>
              <a:rPr lang="en-US" sz="1400" dirty="0" err="1"/>
              <a:t>cillum</a:t>
            </a:r>
            <a:r>
              <a:rPr lang="en-US" sz="1400" dirty="0"/>
              <a:t> dolore </a:t>
            </a:r>
            <a:r>
              <a:rPr lang="en-US" sz="1400" dirty="0" err="1"/>
              <a:t>eu</a:t>
            </a:r>
            <a:r>
              <a:rPr lang="en-US" sz="1400" dirty="0"/>
              <a:t> </a:t>
            </a:r>
            <a:r>
              <a:rPr lang="en-US" sz="1400" dirty="0" err="1"/>
              <a:t>fugiat</a:t>
            </a:r>
            <a:r>
              <a:rPr lang="en-US" sz="1400" dirty="0"/>
              <a:t> </a:t>
            </a:r>
            <a:r>
              <a:rPr lang="en-US" sz="1400" dirty="0" err="1"/>
              <a:t>nulla</a:t>
            </a:r>
            <a:r>
              <a:rPr lang="en-US" sz="1400" dirty="0"/>
              <a:t> </a:t>
            </a:r>
            <a:r>
              <a:rPr lang="en-US" sz="1400" dirty="0" err="1"/>
              <a:t>pariatur</a:t>
            </a:r>
            <a:r>
              <a:rPr lang="en-US" sz="1400" dirty="0"/>
              <a:t>. </a:t>
            </a:r>
            <a:r>
              <a:rPr lang="en-US" sz="1400" dirty="0" err="1"/>
              <a:t>Excepteur</a:t>
            </a:r>
            <a:r>
              <a:rPr lang="en-US" sz="1400" dirty="0"/>
              <a:t> </a:t>
            </a:r>
            <a:r>
              <a:rPr lang="en-US" sz="1400" dirty="0" err="1"/>
              <a:t>sint</a:t>
            </a:r>
            <a:r>
              <a:rPr lang="en-US" sz="1400" dirty="0"/>
              <a:t> </a:t>
            </a:r>
            <a:r>
              <a:rPr lang="en-US" sz="1400" dirty="0" err="1"/>
              <a:t>occaecat</a:t>
            </a:r>
            <a:r>
              <a:rPr lang="en-US" sz="1400" dirty="0"/>
              <a:t> </a:t>
            </a:r>
            <a:r>
              <a:rPr lang="en-US" sz="1400" dirty="0" err="1"/>
              <a:t>cupidatat</a:t>
            </a:r>
            <a:r>
              <a:rPr lang="en-US" sz="1400" dirty="0"/>
              <a:t> non </a:t>
            </a:r>
            <a:r>
              <a:rPr lang="en-US" sz="1400" dirty="0" err="1"/>
              <a:t>proident</a:t>
            </a:r>
            <a:r>
              <a:rPr lang="en-US" sz="1400" dirty="0"/>
              <a:t>, sunt in culpa qui </a:t>
            </a:r>
            <a:r>
              <a:rPr lang="en-US" sz="1400" dirty="0" err="1"/>
              <a:t>officia</a:t>
            </a:r>
            <a:r>
              <a:rPr lang="en-US" sz="1400" dirty="0"/>
              <a:t> </a:t>
            </a:r>
            <a:r>
              <a:rPr lang="en-US" sz="1400" dirty="0" err="1"/>
              <a:t>deserunt</a:t>
            </a:r>
            <a:r>
              <a:rPr lang="en-US" sz="1400" dirty="0"/>
              <a:t> </a:t>
            </a:r>
            <a:r>
              <a:rPr lang="en-US" sz="1400" dirty="0" err="1"/>
              <a:t>mollit</a:t>
            </a:r>
            <a:r>
              <a:rPr lang="en-US" sz="1400" dirty="0"/>
              <a:t> </a:t>
            </a:r>
            <a:r>
              <a:rPr lang="en-US" sz="1400" dirty="0" err="1"/>
              <a:t>anim</a:t>
            </a:r>
            <a:r>
              <a:rPr lang="en-US" sz="1400" dirty="0"/>
              <a:t> id </a:t>
            </a:r>
            <a:r>
              <a:rPr lang="en-US" sz="1400" dirty="0" err="1"/>
              <a:t>est</a:t>
            </a:r>
            <a:r>
              <a:rPr lang="en-US" sz="1400" dirty="0"/>
              <a:t> </a:t>
            </a:r>
            <a:r>
              <a:rPr lang="en-US" sz="1400" dirty="0" err="1"/>
              <a:t>laborum</a:t>
            </a:r>
            <a:r>
              <a:rPr lang="en-US" sz="1400" dirty="0"/>
              <a:t>.&lt;/div&gt;</a:t>
            </a:r>
          </a:p>
          <a:p>
            <a:pPr marL="0" indent="0">
              <a:buNone/>
            </a:pPr>
            <a:endParaRPr lang="en-US" sz="1400" dirty="0"/>
          </a:p>
          <a:p>
            <a:pPr marL="0" indent="0">
              <a:buNone/>
            </a:pPr>
            <a:r>
              <a:rPr lang="en-US" sz="1400" dirty="0"/>
              <a:t>&lt;/body&gt; &lt;/html&gt;</a:t>
            </a:r>
          </a:p>
        </p:txBody>
      </p:sp>
      <p:pic>
        <p:nvPicPr>
          <p:cNvPr id="5" name="Picture 4">
            <a:extLst>
              <a:ext uri="{FF2B5EF4-FFF2-40B4-BE49-F238E27FC236}">
                <a16:creationId xmlns:a16="http://schemas.microsoft.com/office/drawing/2014/main" id="{8C1BFFBC-16CC-453D-B407-482CF6404778}"/>
              </a:ext>
            </a:extLst>
          </p:cNvPr>
          <p:cNvPicPr>
            <a:picLocks noChangeAspect="1"/>
          </p:cNvPicPr>
          <p:nvPr/>
        </p:nvPicPr>
        <p:blipFill rotWithShape="1">
          <a:blip r:embed="rId2"/>
          <a:srcRect r="24587"/>
          <a:stretch/>
        </p:blipFill>
        <p:spPr>
          <a:xfrm>
            <a:off x="4572000" y="2170534"/>
            <a:ext cx="4546849" cy="4000500"/>
          </a:xfrm>
          <a:prstGeom prst="rect">
            <a:avLst/>
          </a:prstGeom>
        </p:spPr>
      </p:pic>
    </p:spTree>
    <p:extLst>
      <p:ext uri="{BB962C8B-B14F-4D97-AF65-F5344CB8AC3E}">
        <p14:creationId xmlns:p14="http://schemas.microsoft.com/office/powerpoint/2010/main" val="3746144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3140A-F81B-4D48-AF26-5441B29DDB94}"/>
              </a:ext>
            </a:extLst>
          </p:cNvPr>
          <p:cNvSpPr>
            <a:spLocks noGrp="1"/>
          </p:cNvSpPr>
          <p:nvPr>
            <p:ph type="title"/>
          </p:nvPr>
        </p:nvSpPr>
        <p:spPr/>
        <p:txBody>
          <a:bodyPr>
            <a:normAutofit fontScale="90000"/>
          </a:bodyPr>
          <a:lstStyle/>
          <a:p>
            <a:r>
              <a:rPr lang="en-US" b="0" i="0" dirty="0">
                <a:solidFill>
                  <a:srgbClr val="000000"/>
                </a:solidFill>
                <a:effectLst/>
                <a:latin typeface="Segoe UI" panose="020B0502040204020203" pitchFamily="34" charset="0"/>
              </a:rPr>
              <a:t>CSS Layout - float</a:t>
            </a:r>
            <a:br>
              <a:rPr lang="en-US" b="0" i="0" dirty="0">
                <a:solidFill>
                  <a:srgbClr val="000000"/>
                </a:solidFill>
                <a:effectLst/>
                <a:latin typeface="Segoe UI" panose="020B0502040204020203" pitchFamily="34" charset="0"/>
              </a:rPr>
            </a:br>
            <a:endParaRPr lang="en-US" dirty="0"/>
          </a:p>
        </p:txBody>
      </p:sp>
      <p:sp>
        <p:nvSpPr>
          <p:cNvPr id="6" name="Rectangle 3">
            <a:extLst>
              <a:ext uri="{FF2B5EF4-FFF2-40B4-BE49-F238E27FC236}">
                <a16:creationId xmlns:a16="http://schemas.microsoft.com/office/drawing/2014/main" id="{8AC37898-36EA-48CD-AA84-4222BB0EC419}"/>
              </a:ext>
            </a:extLst>
          </p:cNvPr>
          <p:cNvSpPr>
            <a:spLocks noGrp="1" noChangeArrowheads="1"/>
          </p:cNvSpPr>
          <p:nvPr>
            <p:ph idx="1"/>
          </p:nvPr>
        </p:nvSpPr>
        <p:spPr bwMode="auto">
          <a:xfrm>
            <a:off x="539552" y="773563"/>
            <a:ext cx="8229600" cy="27392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The </a:t>
            </a:r>
            <a:r>
              <a:rPr kumimoji="0" lang="en-US" altLang="en-US" sz="1600" b="0" i="0" u="none" strike="noStrike" cap="none" normalizeH="0" baseline="0" dirty="0">
                <a:ln>
                  <a:noFill/>
                </a:ln>
                <a:solidFill>
                  <a:srgbClr val="DC143C"/>
                </a:solidFill>
                <a:effectLst/>
                <a:latin typeface="Consolas" panose="020B0609020204030204" pitchFamily="49" charset="0"/>
              </a:rPr>
              <a:t>float</a:t>
            </a:r>
            <a:r>
              <a:rPr kumimoji="0" lang="en-US" altLang="en-US" sz="1600" b="0" i="0" u="none" strike="noStrike" cap="none" normalizeH="0" baseline="0" dirty="0">
                <a:ln>
                  <a:noFill/>
                </a:ln>
                <a:solidFill>
                  <a:srgbClr val="000000"/>
                </a:solidFill>
                <a:effectLst/>
                <a:latin typeface="Verdana" panose="020B0604030504040204" pitchFamily="34" charset="0"/>
              </a:rPr>
              <a:t> property is used for positioning and formatting content e.g. let an image float left to the text in a container.</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Verdana" panose="020B0604030504040204" pitchFamily="34" charset="0"/>
              </a:rPr>
              <a:t>The </a:t>
            </a:r>
            <a:r>
              <a:rPr kumimoji="0" lang="en-US" altLang="en-US" sz="1600" b="0" i="0" u="none" strike="noStrike" cap="none" normalizeH="0" baseline="0" dirty="0">
                <a:ln>
                  <a:noFill/>
                </a:ln>
                <a:solidFill>
                  <a:srgbClr val="DC143C"/>
                </a:solidFill>
                <a:effectLst/>
                <a:latin typeface="Consolas" panose="020B0609020204030204" pitchFamily="49" charset="0"/>
              </a:rPr>
              <a:t>float</a:t>
            </a:r>
            <a:r>
              <a:rPr kumimoji="0" lang="en-US" altLang="en-US" sz="1600" b="0" i="0" u="none" strike="noStrike" cap="none" normalizeH="0" baseline="0" dirty="0">
                <a:ln>
                  <a:noFill/>
                </a:ln>
                <a:solidFill>
                  <a:srgbClr val="000000"/>
                </a:solidFill>
                <a:effectLst/>
                <a:latin typeface="Verdana" panose="020B0604030504040204" pitchFamily="34" charset="0"/>
              </a:rPr>
              <a:t> property can have one of the following values:</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DC143C"/>
                </a:solidFill>
                <a:effectLst/>
                <a:latin typeface="Consolas" panose="020B0609020204030204" pitchFamily="49" charset="0"/>
              </a:rPr>
              <a:t>left</a:t>
            </a:r>
            <a:r>
              <a:rPr kumimoji="0" lang="en-US" altLang="en-US" sz="1600" b="0" i="0" u="none" strike="noStrike" cap="none" normalizeH="0" baseline="0" dirty="0">
                <a:ln>
                  <a:noFill/>
                </a:ln>
                <a:solidFill>
                  <a:srgbClr val="000000"/>
                </a:solidFill>
                <a:effectLst/>
                <a:latin typeface="Verdana" panose="020B0604030504040204" pitchFamily="34" charset="0"/>
              </a:rPr>
              <a:t> - The element floats to the left of its container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DC143C"/>
                </a:solidFill>
                <a:effectLst/>
                <a:latin typeface="Consolas" panose="020B0609020204030204" pitchFamily="49" charset="0"/>
              </a:rPr>
              <a:t>right</a:t>
            </a:r>
            <a:r>
              <a:rPr kumimoji="0" lang="en-US" altLang="en-US" sz="1600" b="0" i="0" u="none" strike="noStrike" cap="none" normalizeH="0" baseline="0" dirty="0">
                <a:ln>
                  <a:noFill/>
                </a:ln>
                <a:solidFill>
                  <a:srgbClr val="000000"/>
                </a:solidFill>
                <a:effectLst/>
                <a:latin typeface="Verdana" panose="020B0604030504040204" pitchFamily="34" charset="0"/>
              </a:rPr>
              <a:t> - The element floats to the right of its container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DC143C"/>
                </a:solidFill>
                <a:effectLst/>
                <a:latin typeface="Consolas" panose="020B0609020204030204" pitchFamily="49" charset="0"/>
              </a:rPr>
              <a:t>none</a:t>
            </a:r>
            <a:r>
              <a:rPr kumimoji="0" lang="en-US" altLang="en-US" sz="1600" b="0" i="0" u="none" strike="noStrike" cap="none" normalizeH="0" baseline="0" dirty="0">
                <a:ln>
                  <a:noFill/>
                </a:ln>
                <a:solidFill>
                  <a:srgbClr val="000000"/>
                </a:solidFill>
                <a:effectLst/>
                <a:latin typeface="Verdana" panose="020B0604030504040204" pitchFamily="34" charset="0"/>
              </a:rPr>
              <a:t> - The element does not float (will be displayed just where it occurs in the text). This is default</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6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1FB75816-B94C-4ADD-A5C8-FB6AEC9F4CD3}"/>
              </a:ext>
            </a:extLst>
          </p:cNvPr>
          <p:cNvSpPr txBox="1"/>
          <p:nvPr/>
        </p:nvSpPr>
        <p:spPr>
          <a:xfrm>
            <a:off x="683568" y="2924944"/>
            <a:ext cx="6192688" cy="3693319"/>
          </a:xfrm>
          <a:prstGeom prst="rect">
            <a:avLst/>
          </a:prstGeom>
          <a:noFill/>
        </p:spPr>
        <p:txBody>
          <a:bodyPr wrap="square">
            <a:spAutoFit/>
          </a:bodyPr>
          <a:lstStyle/>
          <a:p>
            <a:r>
              <a:rPr lang="en-US" dirty="0"/>
              <a:t>&lt;!DOCTYPE html&gt; &lt;html&gt;</a:t>
            </a:r>
          </a:p>
          <a:p>
            <a:r>
              <a:rPr lang="en-US" dirty="0"/>
              <a:t>&lt;head&gt; &lt;style&gt;</a:t>
            </a:r>
          </a:p>
          <a:p>
            <a:r>
              <a:rPr lang="en-US" dirty="0" err="1"/>
              <a:t>img</a:t>
            </a:r>
            <a:r>
              <a:rPr lang="en-US" dirty="0"/>
              <a:t> {</a:t>
            </a:r>
          </a:p>
          <a:p>
            <a:r>
              <a:rPr lang="en-US" dirty="0"/>
              <a:t>  float: right;</a:t>
            </a:r>
          </a:p>
          <a:p>
            <a:r>
              <a:rPr lang="en-US" dirty="0"/>
              <a:t>}</a:t>
            </a:r>
          </a:p>
          <a:p>
            <a:r>
              <a:rPr lang="en-US" dirty="0"/>
              <a:t>&lt;/style&gt; &lt;/head&gt;&lt;body&gt;</a:t>
            </a:r>
          </a:p>
          <a:p>
            <a:r>
              <a:rPr lang="en-US" dirty="0"/>
              <a:t>&lt;</a:t>
            </a:r>
            <a:r>
              <a:rPr lang="en-US" dirty="0" err="1"/>
              <a:t>img</a:t>
            </a:r>
            <a:r>
              <a:rPr lang="en-US" dirty="0"/>
              <a:t> </a:t>
            </a:r>
            <a:r>
              <a:rPr lang="en-US" dirty="0" err="1"/>
              <a:t>src</a:t>
            </a:r>
            <a:r>
              <a:rPr lang="en-US" dirty="0"/>
              <a:t>="pineapple.jpg" alt="Pineapple" style="width:170px;height:170px;margin-left:15px;"&gt;</a:t>
            </a:r>
          </a:p>
          <a:p>
            <a:endParaRPr lang="en-US" dirty="0"/>
          </a:p>
          <a:p>
            <a:r>
              <a:rPr lang="en-US" dirty="0"/>
              <a:t> text </a:t>
            </a:r>
            <a:r>
              <a:rPr lang="en-US" dirty="0" err="1"/>
              <a:t>text</a:t>
            </a:r>
            <a:r>
              <a:rPr lang="en-US" dirty="0"/>
              <a:t> </a:t>
            </a:r>
            <a:r>
              <a:rPr lang="en-US" dirty="0" err="1"/>
              <a:t>text</a:t>
            </a:r>
            <a:r>
              <a:rPr lang="en-US" dirty="0"/>
              <a:t> </a:t>
            </a:r>
            <a:r>
              <a:rPr lang="en-US" dirty="0" err="1"/>
              <a:t>text</a:t>
            </a:r>
            <a:r>
              <a:rPr lang="en-US" dirty="0"/>
              <a:t> </a:t>
            </a:r>
            <a:r>
              <a:rPr lang="en-US" dirty="0" err="1"/>
              <a:t>text</a:t>
            </a:r>
            <a:r>
              <a:rPr lang="en-US" dirty="0"/>
              <a:t> </a:t>
            </a:r>
            <a:r>
              <a:rPr lang="en-US" dirty="0" err="1"/>
              <a:t>text</a:t>
            </a:r>
            <a:r>
              <a:rPr lang="en-US" dirty="0"/>
              <a:t> </a:t>
            </a:r>
            <a:r>
              <a:rPr lang="en-US" dirty="0" err="1"/>
              <a:t>text</a:t>
            </a:r>
            <a:r>
              <a:rPr lang="en-US" dirty="0"/>
              <a:t> </a:t>
            </a:r>
            <a:r>
              <a:rPr lang="en-US" dirty="0" err="1"/>
              <a:t>text</a:t>
            </a:r>
            <a:r>
              <a:rPr lang="en-US" dirty="0"/>
              <a:t> </a:t>
            </a:r>
            <a:r>
              <a:rPr lang="en-US" dirty="0" err="1"/>
              <a:t>text</a:t>
            </a:r>
            <a:r>
              <a:rPr lang="en-US" dirty="0"/>
              <a:t> ….. </a:t>
            </a:r>
          </a:p>
          <a:p>
            <a:r>
              <a:rPr lang="en-US" dirty="0"/>
              <a:t>…..</a:t>
            </a:r>
          </a:p>
          <a:p>
            <a:r>
              <a:rPr lang="en-US" dirty="0"/>
              <a:t>&lt;/body&gt;</a:t>
            </a:r>
          </a:p>
          <a:p>
            <a:r>
              <a:rPr lang="en-US" dirty="0"/>
              <a:t>&lt;/html&gt;</a:t>
            </a:r>
          </a:p>
        </p:txBody>
      </p:sp>
    </p:spTree>
    <p:extLst>
      <p:ext uri="{BB962C8B-B14F-4D97-AF65-F5344CB8AC3E}">
        <p14:creationId xmlns:p14="http://schemas.microsoft.com/office/powerpoint/2010/main" val="3857664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0C1A-A7AA-4470-9F52-6C02F1E0F07D}"/>
              </a:ext>
            </a:extLst>
          </p:cNvPr>
          <p:cNvSpPr>
            <a:spLocks noGrp="1"/>
          </p:cNvSpPr>
          <p:nvPr>
            <p:ph type="title"/>
          </p:nvPr>
        </p:nvSpPr>
        <p:spPr>
          <a:xfrm>
            <a:off x="457200" y="274638"/>
            <a:ext cx="8229600" cy="727912"/>
          </a:xfrm>
        </p:spPr>
        <p:txBody>
          <a:bodyPr>
            <a:normAutofit fontScale="90000"/>
          </a:bodyPr>
          <a:lstStyle/>
          <a:p>
            <a:r>
              <a:rPr lang="en-US" dirty="0"/>
              <a:t>Example of Float</a:t>
            </a:r>
          </a:p>
        </p:txBody>
      </p:sp>
      <p:pic>
        <p:nvPicPr>
          <p:cNvPr id="5" name="Picture 4">
            <a:extLst>
              <a:ext uri="{FF2B5EF4-FFF2-40B4-BE49-F238E27FC236}">
                <a16:creationId xmlns:a16="http://schemas.microsoft.com/office/drawing/2014/main" id="{AB5AE32A-A554-4C9F-903D-1C0BE9A2A59A}"/>
              </a:ext>
            </a:extLst>
          </p:cNvPr>
          <p:cNvPicPr>
            <a:picLocks noChangeAspect="1"/>
          </p:cNvPicPr>
          <p:nvPr/>
        </p:nvPicPr>
        <p:blipFill>
          <a:blip r:embed="rId2"/>
          <a:stretch>
            <a:fillRect/>
          </a:stretch>
        </p:blipFill>
        <p:spPr>
          <a:xfrm>
            <a:off x="489387" y="4706585"/>
            <a:ext cx="5529554" cy="2106791"/>
          </a:xfrm>
          <a:prstGeom prst="rect">
            <a:avLst/>
          </a:prstGeom>
        </p:spPr>
      </p:pic>
      <p:pic>
        <p:nvPicPr>
          <p:cNvPr id="6" name="Picture 5">
            <a:extLst>
              <a:ext uri="{FF2B5EF4-FFF2-40B4-BE49-F238E27FC236}">
                <a16:creationId xmlns:a16="http://schemas.microsoft.com/office/drawing/2014/main" id="{B782B30A-C98B-48AB-9809-1F957C3B4389}"/>
              </a:ext>
            </a:extLst>
          </p:cNvPr>
          <p:cNvPicPr>
            <a:picLocks noChangeAspect="1"/>
          </p:cNvPicPr>
          <p:nvPr/>
        </p:nvPicPr>
        <p:blipFill rotWithShape="1">
          <a:blip r:embed="rId3"/>
          <a:srcRect l="16926" t="26189" r="15351" b="19254"/>
          <a:stretch/>
        </p:blipFill>
        <p:spPr>
          <a:xfrm>
            <a:off x="476988" y="1002550"/>
            <a:ext cx="4651591" cy="2106791"/>
          </a:xfrm>
          <a:prstGeom prst="rect">
            <a:avLst/>
          </a:prstGeom>
        </p:spPr>
      </p:pic>
      <p:pic>
        <p:nvPicPr>
          <p:cNvPr id="4" name="Picture 3">
            <a:extLst>
              <a:ext uri="{FF2B5EF4-FFF2-40B4-BE49-F238E27FC236}">
                <a16:creationId xmlns:a16="http://schemas.microsoft.com/office/drawing/2014/main" id="{A6CE5577-6FDC-43B9-A39E-81D31EB33DF3}"/>
              </a:ext>
            </a:extLst>
          </p:cNvPr>
          <p:cNvPicPr>
            <a:picLocks noChangeAspect="1"/>
          </p:cNvPicPr>
          <p:nvPr/>
        </p:nvPicPr>
        <p:blipFill>
          <a:blip r:embed="rId4"/>
          <a:stretch>
            <a:fillRect/>
          </a:stretch>
        </p:blipFill>
        <p:spPr>
          <a:xfrm>
            <a:off x="3221020" y="3185994"/>
            <a:ext cx="5379854" cy="1971198"/>
          </a:xfrm>
          <a:prstGeom prst="rect">
            <a:avLst/>
          </a:prstGeom>
        </p:spPr>
      </p:pic>
    </p:spTree>
    <p:extLst>
      <p:ext uri="{BB962C8B-B14F-4D97-AF65-F5344CB8AC3E}">
        <p14:creationId xmlns:p14="http://schemas.microsoft.com/office/powerpoint/2010/main" val="2633969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859E4D7-7E75-4F1E-BEBC-340673EA618C}"/>
              </a:ext>
            </a:extLst>
          </p:cNvPr>
          <p:cNvPicPr>
            <a:picLocks noChangeAspect="1"/>
          </p:cNvPicPr>
          <p:nvPr/>
        </p:nvPicPr>
        <p:blipFill rotWithShape="1">
          <a:blip r:embed="rId2"/>
          <a:srcRect l="18500" t="35993" r="19288" b="45799"/>
          <a:stretch/>
        </p:blipFill>
        <p:spPr>
          <a:xfrm>
            <a:off x="5930888" y="5672127"/>
            <a:ext cx="3210542" cy="528318"/>
          </a:xfrm>
          <a:prstGeom prst="rect">
            <a:avLst/>
          </a:prstGeom>
        </p:spPr>
      </p:pic>
      <p:sp>
        <p:nvSpPr>
          <p:cNvPr id="2" name="Title 1">
            <a:extLst>
              <a:ext uri="{FF2B5EF4-FFF2-40B4-BE49-F238E27FC236}">
                <a16:creationId xmlns:a16="http://schemas.microsoft.com/office/drawing/2014/main" id="{5643A17D-4993-4775-9125-65C25A61F3FD}"/>
              </a:ext>
            </a:extLst>
          </p:cNvPr>
          <p:cNvSpPr>
            <a:spLocks noGrp="1"/>
          </p:cNvSpPr>
          <p:nvPr>
            <p:ph type="title"/>
          </p:nvPr>
        </p:nvSpPr>
        <p:spPr/>
        <p:txBody>
          <a:bodyPr>
            <a:normAutofit fontScale="90000"/>
          </a:bodyPr>
          <a:lstStyle/>
          <a:p>
            <a:r>
              <a:rPr lang="en-US" b="0" i="0" dirty="0">
                <a:solidFill>
                  <a:srgbClr val="000000"/>
                </a:solidFill>
                <a:effectLst/>
                <a:latin typeface="Segoe UI" panose="020B0502040204020203" pitchFamily="34" charset="0"/>
              </a:rPr>
              <a:t>CSS Gradients</a:t>
            </a:r>
            <a:br>
              <a:rPr lang="en-US"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8BB16CF5-C787-4196-866D-4095D4F5A11F}"/>
              </a:ext>
            </a:extLst>
          </p:cNvPr>
          <p:cNvSpPr>
            <a:spLocks noGrp="1"/>
          </p:cNvSpPr>
          <p:nvPr>
            <p:ph idx="1"/>
          </p:nvPr>
        </p:nvSpPr>
        <p:spPr>
          <a:xfrm>
            <a:off x="457200" y="908719"/>
            <a:ext cx="8229600" cy="1324745"/>
          </a:xfrm>
        </p:spPr>
        <p:txBody>
          <a:bodyPr>
            <a:normAutofit fontScale="55000" lnSpcReduction="20000"/>
          </a:bodyPr>
          <a:lstStyle/>
          <a:p>
            <a:pPr algn="l"/>
            <a:r>
              <a:rPr lang="en-US" b="0" i="0" dirty="0">
                <a:solidFill>
                  <a:srgbClr val="000000"/>
                </a:solidFill>
                <a:effectLst/>
                <a:latin typeface="Verdana" panose="020B0604030504040204" pitchFamily="34" charset="0"/>
              </a:rPr>
              <a:t>CSS gradients let you display smooth transitions between two or more specified colors.</a:t>
            </a:r>
          </a:p>
          <a:p>
            <a:pPr algn="l"/>
            <a:r>
              <a:rPr lang="en-US" b="0" i="0" dirty="0">
                <a:solidFill>
                  <a:srgbClr val="000000"/>
                </a:solidFill>
                <a:effectLst/>
                <a:latin typeface="Verdana" panose="020B0604030504040204" pitchFamily="34" charset="0"/>
              </a:rPr>
              <a:t>CSS defines two types of gradients:</a:t>
            </a:r>
          </a:p>
          <a:p>
            <a:pPr marL="914400" lvl="1" indent="-514350">
              <a:buFont typeface="+mj-lt"/>
              <a:buAutoNum type="arabicPeriod"/>
            </a:pPr>
            <a:r>
              <a:rPr lang="en-US" b="1" i="0" dirty="0">
                <a:solidFill>
                  <a:srgbClr val="000000"/>
                </a:solidFill>
                <a:effectLst/>
                <a:latin typeface="Verdana" panose="020B0604030504040204" pitchFamily="34" charset="0"/>
              </a:rPr>
              <a:t>Linear Gradients (goes down/up/left/right/diagonally)</a:t>
            </a:r>
            <a:endParaRPr lang="en-US" b="0" i="0" dirty="0">
              <a:solidFill>
                <a:srgbClr val="000000"/>
              </a:solidFill>
              <a:effectLst/>
              <a:latin typeface="Verdana" panose="020B0604030504040204" pitchFamily="34" charset="0"/>
            </a:endParaRPr>
          </a:p>
          <a:p>
            <a:pPr marL="914400" lvl="1" indent="-514350">
              <a:buFont typeface="+mj-lt"/>
              <a:buAutoNum type="arabicPeriod"/>
            </a:pPr>
            <a:r>
              <a:rPr lang="en-US" b="1" i="0" dirty="0">
                <a:solidFill>
                  <a:srgbClr val="000000"/>
                </a:solidFill>
                <a:effectLst/>
                <a:latin typeface="Verdana" panose="020B0604030504040204" pitchFamily="34" charset="0"/>
              </a:rPr>
              <a:t>Radial Gradients (defined by their center)</a:t>
            </a:r>
            <a:endParaRPr lang="en-US" b="0" i="0" dirty="0">
              <a:solidFill>
                <a:srgbClr val="000000"/>
              </a:solidFill>
              <a:effectLst/>
              <a:latin typeface="Verdana" panose="020B0604030504040204" pitchFamily="34" charset="0"/>
            </a:endParaRPr>
          </a:p>
          <a:p>
            <a:endParaRPr lang="en-US" dirty="0"/>
          </a:p>
        </p:txBody>
      </p:sp>
      <p:pic>
        <p:nvPicPr>
          <p:cNvPr id="6" name="Picture 5">
            <a:extLst>
              <a:ext uri="{FF2B5EF4-FFF2-40B4-BE49-F238E27FC236}">
                <a16:creationId xmlns:a16="http://schemas.microsoft.com/office/drawing/2014/main" id="{D106D3ED-8229-44BD-AA88-9439AE62A43B}"/>
              </a:ext>
            </a:extLst>
          </p:cNvPr>
          <p:cNvPicPr>
            <a:picLocks noChangeAspect="1"/>
          </p:cNvPicPr>
          <p:nvPr/>
        </p:nvPicPr>
        <p:blipFill rotWithShape="1">
          <a:blip r:embed="rId3"/>
          <a:srcRect l="38188" t="68208" r="34250" b="14427"/>
          <a:stretch/>
        </p:blipFill>
        <p:spPr>
          <a:xfrm>
            <a:off x="5949443" y="4528489"/>
            <a:ext cx="3210540" cy="604886"/>
          </a:xfrm>
          <a:prstGeom prst="rect">
            <a:avLst/>
          </a:prstGeom>
        </p:spPr>
      </p:pic>
      <p:pic>
        <p:nvPicPr>
          <p:cNvPr id="7" name="Picture 6">
            <a:extLst>
              <a:ext uri="{FF2B5EF4-FFF2-40B4-BE49-F238E27FC236}">
                <a16:creationId xmlns:a16="http://schemas.microsoft.com/office/drawing/2014/main" id="{DD6A7935-A12B-4D09-9196-F8FC00CD92C3}"/>
              </a:ext>
            </a:extLst>
          </p:cNvPr>
          <p:cNvPicPr>
            <a:picLocks noChangeAspect="1"/>
          </p:cNvPicPr>
          <p:nvPr/>
        </p:nvPicPr>
        <p:blipFill rotWithShape="1">
          <a:blip r:embed="rId4"/>
          <a:srcRect l="31889" t="64006" r="29525" b="17785"/>
          <a:stretch/>
        </p:blipFill>
        <p:spPr>
          <a:xfrm>
            <a:off x="5969971" y="3203630"/>
            <a:ext cx="3210541" cy="604885"/>
          </a:xfrm>
          <a:prstGeom prst="rect">
            <a:avLst/>
          </a:prstGeom>
        </p:spPr>
      </p:pic>
      <p:pic>
        <p:nvPicPr>
          <p:cNvPr id="8" name="Picture 7">
            <a:extLst>
              <a:ext uri="{FF2B5EF4-FFF2-40B4-BE49-F238E27FC236}">
                <a16:creationId xmlns:a16="http://schemas.microsoft.com/office/drawing/2014/main" id="{7D0DD45A-3D1F-4752-9913-2F85EEA9A479}"/>
              </a:ext>
            </a:extLst>
          </p:cNvPr>
          <p:cNvPicPr>
            <a:picLocks noChangeAspect="1"/>
          </p:cNvPicPr>
          <p:nvPr/>
        </p:nvPicPr>
        <p:blipFill rotWithShape="1">
          <a:blip r:embed="rId5"/>
          <a:srcRect l="27163" t="58404" r="18501" b="23388"/>
          <a:stretch/>
        </p:blipFill>
        <p:spPr>
          <a:xfrm>
            <a:off x="5949442" y="2056175"/>
            <a:ext cx="3210541" cy="604885"/>
          </a:xfrm>
          <a:prstGeom prst="rect">
            <a:avLst/>
          </a:prstGeom>
        </p:spPr>
      </p:pic>
      <p:sp>
        <p:nvSpPr>
          <p:cNvPr id="9" name="Content Placeholder 2">
            <a:extLst>
              <a:ext uri="{FF2B5EF4-FFF2-40B4-BE49-F238E27FC236}">
                <a16:creationId xmlns:a16="http://schemas.microsoft.com/office/drawing/2014/main" id="{05F2CA59-8374-48F1-9A02-56F685330C16}"/>
              </a:ext>
            </a:extLst>
          </p:cNvPr>
          <p:cNvSpPr txBox="1">
            <a:spLocks/>
          </p:cNvSpPr>
          <p:nvPr/>
        </p:nvSpPr>
        <p:spPr>
          <a:xfrm>
            <a:off x="457200" y="2233465"/>
            <a:ext cx="7499176" cy="47239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b="1" dirty="0">
                <a:latin typeface="Verdana" panose="020B0604030504040204" pitchFamily="34" charset="0"/>
              </a:rPr>
              <a:t>Direction - Left to Right</a:t>
            </a:r>
          </a:p>
          <a:p>
            <a:r>
              <a:rPr lang="en-US" sz="1600" dirty="0">
                <a:solidFill>
                  <a:schemeClr val="bg2">
                    <a:lumMod val="10000"/>
                  </a:schemeClr>
                </a:solidFill>
                <a:latin typeface="Consolas" panose="020B0609020204030204" pitchFamily="49" charset="0"/>
              </a:rPr>
              <a:t>#grad {</a:t>
            </a:r>
            <a:br>
              <a:rPr lang="en-US" sz="1600" dirty="0">
                <a:solidFill>
                  <a:schemeClr val="bg2">
                    <a:lumMod val="10000"/>
                  </a:schemeClr>
                </a:solidFill>
                <a:latin typeface="Consolas" panose="020B0609020204030204" pitchFamily="49" charset="0"/>
              </a:rPr>
            </a:br>
            <a:r>
              <a:rPr lang="en-US" sz="1600" dirty="0">
                <a:solidFill>
                  <a:schemeClr val="bg2">
                    <a:lumMod val="10000"/>
                  </a:schemeClr>
                </a:solidFill>
                <a:latin typeface="Consolas" panose="020B0609020204030204" pitchFamily="49" charset="0"/>
              </a:rPr>
              <a:t>  background-image: linear-gradient(to right, red , yellow);</a:t>
            </a:r>
            <a:br>
              <a:rPr lang="en-US" sz="1600" dirty="0">
                <a:solidFill>
                  <a:schemeClr val="bg2">
                    <a:lumMod val="10000"/>
                  </a:schemeClr>
                </a:solidFill>
                <a:latin typeface="Consolas" panose="020B0609020204030204" pitchFamily="49" charset="0"/>
              </a:rPr>
            </a:br>
            <a:r>
              <a:rPr lang="en-US" sz="1600" dirty="0">
                <a:solidFill>
                  <a:schemeClr val="bg2">
                    <a:lumMod val="10000"/>
                  </a:schemeClr>
                </a:solidFill>
                <a:latin typeface="Consolas" panose="020B0609020204030204" pitchFamily="49" charset="0"/>
              </a:rPr>
              <a:t>}</a:t>
            </a:r>
            <a:endParaRPr lang="en-US" sz="1600" dirty="0">
              <a:solidFill>
                <a:schemeClr val="bg2">
                  <a:lumMod val="10000"/>
                </a:schemeClr>
              </a:solidFill>
              <a:latin typeface="Verdana" panose="020B0604030504040204" pitchFamily="34" charset="0"/>
            </a:endParaRPr>
          </a:p>
          <a:p>
            <a:pPr marL="0" indent="0">
              <a:buNone/>
            </a:pPr>
            <a:r>
              <a:rPr lang="en-US" sz="1600" b="1" dirty="0">
                <a:latin typeface="Verdana" panose="020B0604030504040204" pitchFamily="34" charset="0"/>
              </a:rPr>
              <a:t>Direction – Diagonal</a:t>
            </a:r>
          </a:p>
          <a:p>
            <a:r>
              <a:rPr lang="en-US" sz="1600" dirty="0">
                <a:solidFill>
                  <a:schemeClr val="bg2">
                    <a:lumMod val="10000"/>
                  </a:schemeClr>
                </a:solidFill>
                <a:latin typeface="Consolas" panose="020B0609020204030204" pitchFamily="49" charset="0"/>
              </a:rPr>
              <a:t>#grad {</a:t>
            </a:r>
            <a:br>
              <a:rPr lang="en-US" sz="1600" dirty="0">
                <a:solidFill>
                  <a:schemeClr val="bg2">
                    <a:lumMod val="10000"/>
                  </a:schemeClr>
                </a:solidFill>
                <a:latin typeface="Consolas" panose="020B0609020204030204" pitchFamily="49" charset="0"/>
              </a:rPr>
            </a:br>
            <a:r>
              <a:rPr lang="en-US" sz="1600" dirty="0">
                <a:solidFill>
                  <a:schemeClr val="bg2">
                    <a:lumMod val="10000"/>
                  </a:schemeClr>
                </a:solidFill>
                <a:latin typeface="Consolas" panose="020B0609020204030204" pitchFamily="49" charset="0"/>
              </a:rPr>
              <a:t>  background-image: linear-gradient(to bottom right, red, yellow);</a:t>
            </a:r>
            <a:br>
              <a:rPr lang="en-US" sz="1600" dirty="0">
                <a:solidFill>
                  <a:schemeClr val="bg2">
                    <a:lumMod val="10000"/>
                  </a:schemeClr>
                </a:solidFill>
                <a:latin typeface="Consolas" panose="020B0609020204030204" pitchFamily="49" charset="0"/>
              </a:rPr>
            </a:br>
            <a:r>
              <a:rPr lang="en-US" sz="1600" dirty="0">
                <a:solidFill>
                  <a:schemeClr val="bg2">
                    <a:lumMod val="10000"/>
                  </a:schemeClr>
                </a:solidFill>
                <a:latin typeface="Consolas" panose="020B0609020204030204" pitchFamily="49" charset="0"/>
              </a:rPr>
              <a:t>}</a:t>
            </a:r>
          </a:p>
          <a:p>
            <a:pPr marL="0" indent="0">
              <a:buNone/>
            </a:pPr>
            <a:r>
              <a:rPr lang="en-US" sz="1600" b="1" dirty="0">
                <a:latin typeface="Verdana" panose="020B0604030504040204" pitchFamily="34" charset="0"/>
                <a:ea typeface="Verdana" panose="020B0604030504040204" pitchFamily="34" charset="0"/>
              </a:rPr>
              <a:t>Using Multiple Color Stops</a:t>
            </a:r>
          </a:p>
          <a:p>
            <a:r>
              <a:rPr lang="en-US" sz="1600" dirty="0">
                <a:solidFill>
                  <a:schemeClr val="bg2">
                    <a:lumMod val="10000"/>
                  </a:schemeClr>
                </a:solidFill>
                <a:latin typeface="Consolas" panose="020B0609020204030204" pitchFamily="49" charset="0"/>
              </a:rPr>
              <a:t>#grad {</a:t>
            </a:r>
            <a:br>
              <a:rPr lang="en-US" sz="1600" dirty="0">
                <a:solidFill>
                  <a:schemeClr val="bg2">
                    <a:lumMod val="10000"/>
                  </a:schemeClr>
                </a:solidFill>
                <a:latin typeface="Consolas" panose="020B0609020204030204" pitchFamily="49" charset="0"/>
              </a:rPr>
            </a:br>
            <a:r>
              <a:rPr lang="en-US" sz="1600" dirty="0">
                <a:solidFill>
                  <a:schemeClr val="bg2">
                    <a:lumMod val="10000"/>
                  </a:schemeClr>
                </a:solidFill>
                <a:latin typeface="Consolas" panose="020B0609020204030204" pitchFamily="49" charset="0"/>
              </a:rPr>
              <a:t>  background-image: linear-gradient(red, yellow, green);</a:t>
            </a:r>
            <a:br>
              <a:rPr lang="en-US" sz="1600" dirty="0">
                <a:solidFill>
                  <a:schemeClr val="bg2">
                    <a:lumMod val="10000"/>
                  </a:schemeClr>
                </a:solidFill>
                <a:latin typeface="Consolas" panose="020B0609020204030204" pitchFamily="49" charset="0"/>
              </a:rPr>
            </a:br>
            <a:r>
              <a:rPr lang="en-US" sz="1600" dirty="0">
                <a:solidFill>
                  <a:schemeClr val="bg2">
                    <a:lumMod val="10000"/>
                  </a:schemeClr>
                </a:solidFill>
                <a:latin typeface="Consolas" panose="020B0609020204030204" pitchFamily="49" charset="0"/>
              </a:rPr>
              <a:t>}</a:t>
            </a:r>
          </a:p>
          <a:p>
            <a:pPr marL="0" indent="0">
              <a:buNone/>
            </a:pPr>
            <a:r>
              <a:rPr lang="en-US" sz="1600" b="1" dirty="0">
                <a:latin typeface="Verdana" panose="020B0604030504040204" pitchFamily="34" charset="0"/>
                <a:ea typeface="Verdana" panose="020B0604030504040204" pitchFamily="34" charset="0"/>
              </a:rPr>
              <a:t>Using </a:t>
            </a:r>
            <a:r>
              <a:rPr lang="en-US" sz="1600" b="1" i="0" dirty="0">
                <a:effectLst/>
                <a:latin typeface="Verdana" panose="020B0604030504040204" pitchFamily="34" charset="0"/>
                <a:ea typeface="Verdana" panose="020B0604030504040204" pitchFamily="34" charset="0"/>
              </a:rPr>
              <a:t>radial-gradient</a:t>
            </a:r>
            <a:endParaRPr lang="en-US" sz="1600" b="1" dirty="0">
              <a:latin typeface="Verdana" panose="020B0604030504040204" pitchFamily="34" charset="0"/>
              <a:ea typeface="Verdana" panose="020B0604030504040204" pitchFamily="34" charset="0"/>
            </a:endParaRPr>
          </a:p>
          <a:p>
            <a:r>
              <a:rPr lang="en-US" sz="1600" i="0" dirty="0">
                <a:solidFill>
                  <a:schemeClr val="bg2">
                    <a:lumMod val="10000"/>
                  </a:schemeClr>
                </a:solidFill>
                <a:effectLst/>
                <a:latin typeface="Consolas" panose="020B0609020204030204" pitchFamily="49" charset="0"/>
              </a:rPr>
              <a:t>#grad {</a:t>
            </a:r>
            <a:br>
              <a:rPr lang="en-US" sz="1600" i="0" dirty="0">
                <a:solidFill>
                  <a:schemeClr val="bg2">
                    <a:lumMod val="10000"/>
                  </a:schemeClr>
                </a:solidFill>
                <a:effectLst/>
                <a:latin typeface="Consolas" panose="020B0609020204030204" pitchFamily="49" charset="0"/>
              </a:rPr>
            </a:br>
            <a:r>
              <a:rPr lang="en-US" sz="1600" i="0" dirty="0">
                <a:solidFill>
                  <a:schemeClr val="bg2">
                    <a:lumMod val="10000"/>
                  </a:schemeClr>
                </a:solidFill>
                <a:effectLst/>
                <a:latin typeface="Consolas" panose="020B0609020204030204" pitchFamily="49" charset="0"/>
              </a:rPr>
              <a:t>  background-image: radial-gradient(red, yellow, green);</a:t>
            </a:r>
            <a:br>
              <a:rPr lang="en-US" sz="1600" i="0" dirty="0">
                <a:solidFill>
                  <a:schemeClr val="bg2">
                    <a:lumMod val="10000"/>
                  </a:schemeClr>
                </a:solidFill>
                <a:effectLst/>
                <a:latin typeface="Consolas" panose="020B0609020204030204" pitchFamily="49" charset="0"/>
              </a:rPr>
            </a:br>
            <a:r>
              <a:rPr lang="en-US" sz="1600" i="0" dirty="0">
                <a:solidFill>
                  <a:schemeClr val="bg2">
                    <a:lumMod val="10000"/>
                  </a:schemeClr>
                </a:solidFill>
                <a:effectLst/>
                <a:latin typeface="Consolas" panose="020B0609020204030204" pitchFamily="49" charset="0"/>
              </a:rPr>
              <a:t>}</a:t>
            </a:r>
            <a:endParaRPr lang="en-US" sz="1600" dirty="0">
              <a:solidFill>
                <a:schemeClr val="bg2">
                  <a:lumMod val="10000"/>
                </a:schemeClr>
              </a:solidFill>
            </a:endParaRPr>
          </a:p>
        </p:txBody>
      </p:sp>
    </p:spTree>
    <p:extLst>
      <p:ext uri="{BB962C8B-B14F-4D97-AF65-F5344CB8AC3E}">
        <p14:creationId xmlns:p14="http://schemas.microsoft.com/office/powerpoint/2010/main" val="3486482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A38C5-FB2F-43F8-893C-0F060EFB4B53}"/>
              </a:ext>
            </a:extLst>
          </p:cNvPr>
          <p:cNvSpPr>
            <a:spLocks noGrp="1"/>
          </p:cNvSpPr>
          <p:nvPr>
            <p:ph type="title"/>
          </p:nvPr>
        </p:nvSpPr>
        <p:spPr/>
        <p:txBody>
          <a:bodyPr/>
          <a:lstStyle/>
          <a:p>
            <a:r>
              <a:rPr lang="en-US" dirty="0"/>
              <a:t>Example of Gradient</a:t>
            </a:r>
          </a:p>
        </p:txBody>
      </p:sp>
      <p:sp>
        <p:nvSpPr>
          <p:cNvPr id="5" name="TextBox 4">
            <a:extLst>
              <a:ext uri="{FF2B5EF4-FFF2-40B4-BE49-F238E27FC236}">
                <a16:creationId xmlns:a16="http://schemas.microsoft.com/office/drawing/2014/main" id="{77BF3468-5726-4861-9453-50A286F30F60}"/>
              </a:ext>
            </a:extLst>
          </p:cNvPr>
          <p:cNvSpPr txBox="1"/>
          <p:nvPr/>
        </p:nvSpPr>
        <p:spPr>
          <a:xfrm>
            <a:off x="457200" y="1386056"/>
            <a:ext cx="6400800" cy="5355312"/>
          </a:xfrm>
          <a:prstGeom prst="rect">
            <a:avLst/>
          </a:prstGeom>
          <a:noFill/>
        </p:spPr>
        <p:txBody>
          <a:bodyPr wrap="square">
            <a:spAutoFit/>
          </a:bodyPr>
          <a:lstStyle/>
          <a:p>
            <a:r>
              <a:rPr lang="en-US" dirty="0"/>
              <a:t>&lt;!DOCTYPE html&gt;</a:t>
            </a:r>
          </a:p>
          <a:p>
            <a:r>
              <a:rPr lang="en-US" dirty="0"/>
              <a:t>&lt;html&gt;</a:t>
            </a:r>
          </a:p>
          <a:p>
            <a:r>
              <a:rPr lang="en-US" dirty="0"/>
              <a:t>&lt;head&gt;</a:t>
            </a:r>
          </a:p>
          <a:p>
            <a:r>
              <a:rPr lang="en-US" dirty="0"/>
              <a:t>&lt;style&gt;</a:t>
            </a:r>
          </a:p>
          <a:p>
            <a:r>
              <a:rPr lang="en-US" dirty="0"/>
              <a:t>#grad1 {</a:t>
            </a:r>
          </a:p>
          <a:p>
            <a:r>
              <a:rPr lang="en-US" dirty="0"/>
              <a:t>  height: 200px;</a:t>
            </a:r>
          </a:p>
          <a:p>
            <a:r>
              <a:rPr lang="en-US" dirty="0"/>
              <a:t>  background-color: red; /* For browsers that do not support gradients */</a:t>
            </a:r>
          </a:p>
          <a:p>
            <a:r>
              <a:rPr lang="en-US" dirty="0"/>
              <a:t>  background-image: linear-gradient(red, yellow);</a:t>
            </a:r>
          </a:p>
          <a:p>
            <a:r>
              <a:rPr lang="en-US" dirty="0"/>
              <a:t>}</a:t>
            </a:r>
          </a:p>
          <a:p>
            <a:r>
              <a:rPr lang="en-US" dirty="0"/>
              <a:t>&lt;/style&gt;</a:t>
            </a:r>
          </a:p>
          <a:p>
            <a:r>
              <a:rPr lang="en-US" dirty="0"/>
              <a:t>&lt;/head&gt;</a:t>
            </a:r>
          </a:p>
          <a:p>
            <a:r>
              <a:rPr lang="en-US" dirty="0"/>
              <a:t>&lt;body&gt;</a:t>
            </a:r>
          </a:p>
          <a:p>
            <a:r>
              <a:rPr lang="en-US" dirty="0"/>
              <a:t>&lt;h1&gt;Linear Gradient - Top to Bottom&lt;/h1&gt;</a:t>
            </a:r>
          </a:p>
          <a:p>
            <a:r>
              <a:rPr lang="en-US" dirty="0"/>
              <a:t>&lt;p&gt;This linear gradient starts red at the top, transitioning to yellow at the bottom:&lt;/p&gt;</a:t>
            </a:r>
          </a:p>
          <a:p>
            <a:r>
              <a:rPr lang="en-US" dirty="0"/>
              <a:t>&lt;div id="grad1"&gt;&lt;/div&gt;</a:t>
            </a:r>
          </a:p>
          <a:p>
            <a:r>
              <a:rPr lang="en-US" dirty="0"/>
              <a:t>&lt;/body&gt;</a:t>
            </a:r>
          </a:p>
          <a:p>
            <a:r>
              <a:rPr lang="en-US" dirty="0"/>
              <a:t>&lt;/html&gt;</a:t>
            </a:r>
          </a:p>
        </p:txBody>
      </p:sp>
      <p:pic>
        <p:nvPicPr>
          <p:cNvPr id="7" name="Picture 6">
            <a:extLst>
              <a:ext uri="{FF2B5EF4-FFF2-40B4-BE49-F238E27FC236}">
                <a16:creationId xmlns:a16="http://schemas.microsoft.com/office/drawing/2014/main" id="{672D906E-256E-4692-93ED-AEC59305C702}"/>
              </a:ext>
            </a:extLst>
          </p:cNvPr>
          <p:cNvPicPr>
            <a:picLocks noChangeAspect="1"/>
          </p:cNvPicPr>
          <p:nvPr/>
        </p:nvPicPr>
        <p:blipFill>
          <a:blip r:embed="rId2"/>
          <a:stretch>
            <a:fillRect/>
          </a:stretch>
        </p:blipFill>
        <p:spPr>
          <a:xfrm>
            <a:off x="6858000" y="2708920"/>
            <a:ext cx="1619250" cy="1943100"/>
          </a:xfrm>
          <a:prstGeom prst="rect">
            <a:avLst/>
          </a:prstGeom>
        </p:spPr>
      </p:pic>
    </p:spTree>
    <p:extLst>
      <p:ext uri="{BB962C8B-B14F-4D97-AF65-F5344CB8AC3E}">
        <p14:creationId xmlns:p14="http://schemas.microsoft.com/office/powerpoint/2010/main" val="729305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8AF7A-8386-4033-B315-D4D1DBC1BE17}"/>
              </a:ext>
            </a:extLst>
          </p:cNvPr>
          <p:cNvSpPr>
            <a:spLocks noGrp="1"/>
          </p:cNvSpPr>
          <p:nvPr>
            <p:ph type="title"/>
          </p:nvPr>
        </p:nvSpPr>
        <p:spPr>
          <a:xfrm>
            <a:off x="457200" y="274638"/>
            <a:ext cx="8229600" cy="922114"/>
          </a:xfrm>
        </p:spPr>
        <p:txBody>
          <a:bodyPr>
            <a:normAutofit fontScale="90000"/>
          </a:bodyPr>
          <a:lstStyle/>
          <a:p>
            <a:r>
              <a:rPr lang="en-US" b="0" i="0" dirty="0">
                <a:solidFill>
                  <a:srgbClr val="000000"/>
                </a:solidFill>
                <a:effectLst/>
                <a:latin typeface="Segoe UI" panose="020B0502040204020203" pitchFamily="34" charset="0"/>
              </a:rPr>
              <a:t>CSS Rounded Corners</a:t>
            </a:r>
            <a:br>
              <a:rPr lang="en-US"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A54F4E12-F5BD-472D-858C-012049F0D853}"/>
              </a:ext>
            </a:extLst>
          </p:cNvPr>
          <p:cNvSpPr>
            <a:spLocks noGrp="1"/>
          </p:cNvSpPr>
          <p:nvPr>
            <p:ph idx="1"/>
          </p:nvPr>
        </p:nvSpPr>
        <p:spPr>
          <a:xfrm>
            <a:off x="457200" y="908720"/>
            <a:ext cx="5338936" cy="5949280"/>
          </a:xfrm>
        </p:spPr>
        <p:txBody>
          <a:bodyPr>
            <a:normAutofit fontScale="92500" lnSpcReduction="10000"/>
          </a:bodyPr>
          <a:lstStyle/>
          <a:p>
            <a:pPr marL="0" indent="0">
              <a:buNone/>
            </a:pPr>
            <a:r>
              <a:rPr lang="en-US" sz="1600" dirty="0">
                <a:latin typeface="Verdana" panose="020B0604030504040204" pitchFamily="34" charset="0"/>
                <a:ea typeface="Verdana" panose="020B0604030504040204" pitchFamily="34" charset="0"/>
              </a:rPr>
              <a:t>&lt;!DOCTYPE html&gt; &lt;html&gt;&lt;head&gt;&lt;style&gt; </a:t>
            </a:r>
          </a:p>
          <a:p>
            <a:pPr marL="0" indent="0">
              <a:buNone/>
            </a:pPr>
            <a:r>
              <a:rPr lang="en-US" sz="1600" dirty="0">
                <a:latin typeface="Verdana" panose="020B0604030504040204" pitchFamily="34" charset="0"/>
                <a:ea typeface="Verdana" panose="020B0604030504040204" pitchFamily="34" charset="0"/>
              </a:rPr>
              <a:t>#rcorners1 {</a:t>
            </a:r>
          </a:p>
          <a:p>
            <a:pPr marL="0" indent="0">
              <a:buNone/>
            </a:pPr>
            <a:r>
              <a:rPr lang="en-US" sz="1600" dirty="0">
                <a:latin typeface="Verdana" panose="020B0604030504040204" pitchFamily="34" charset="0"/>
                <a:ea typeface="Verdana" panose="020B0604030504040204" pitchFamily="34" charset="0"/>
              </a:rPr>
              <a:t>  </a:t>
            </a:r>
            <a:r>
              <a:rPr lang="en-US" sz="1600" dirty="0">
                <a:solidFill>
                  <a:srgbClr val="FF0000"/>
                </a:solidFill>
                <a:latin typeface="Verdana" panose="020B0604030504040204" pitchFamily="34" charset="0"/>
                <a:ea typeface="Verdana" panose="020B0604030504040204" pitchFamily="34" charset="0"/>
              </a:rPr>
              <a:t>border-radius: 50px; </a:t>
            </a:r>
          </a:p>
          <a:p>
            <a:pPr marL="0" indent="0">
              <a:buNone/>
            </a:pPr>
            <a:r>
              <a:rPr lang="en-US" sz="1600" dirty="0">
                <a:latin typeface="Verdana" panose="020B0604030504040204" pitchFamily="34" charset="0"/>
                <a:ea typeface="Verdana" panose="020B0604030504040204" pitchFamily="34" charset="0"/>
              </a:rPr>
              <a:t>  background: #73AD21;</a:t>
            </a:r>
          </a:p>
          <a:p>
            <a:pPr marL="0" indent="0">
              <a:buNone/>
            </a:pPr>
            <a:r>
              <a:rPr lang="en-US" sz="1600" dirty="0">
                <a:latin typeface="Verdana" panose="020B0604030504040204" pitchFamily="34" charset="0"/>
                <a:ea typeface="Verdana" panose="020B0604030504040204" pitchFamily="34" charset="0"/>
              </a:rPr>
              <a:t>  padding: 20px; </a:t>
            </a:r>
          </a:p>
          <a:p>
            <a:pPr marL="0" indent="0">
              <a:buNone/>
            </a:pPr>
            <a:r>
              <a:rPr lang="en-US" sz="1600" dirty="0">
                <a:latin typeface="Verdana" panose="020B0604030504040204" pitchFamily="34" charset="0"/>
                <a:ea typeface="Verdana" panose="020B0604030504040204" pitchFamily="34" charset="0"/>
              </a:rPr>
              <a:t>  width: 100px;</a:t>
            </a:r>
          </a:p>
          <a:p>
            <a:pPr marL="0" indent="0">
              <a:buNone/>
            </a:pPr>
            <a:r>
              <a:rPr lang="en-US" sz="1600" dirty="0">
                <a:latin typeface="Verdana" panose="020B0604030504040204" pitchFamily="34" charset="0"/>
                <a:ea typeface="Verdana" panose="020B0604030504040204" pitchFamily="34" charset="0"/>
              </a:rPr>
              <a:t>  height: 50px; </a:t>
            </a:r>
          </a:p>
          <a:p>
            <a:pPr marL="0" indent="0">
              <a:buNone/>
            </a:pPr>
            <a:r>
              <a:rPr lang="en-US" sz="1600" dirty="0">
                <a:latin typeface="Verdana" panose="020B0604030504040204" pitchFamily="34" charset="0"/>
                <a:ea typeface="Verdana" panose="020B0604030504040204" pitchFamily="34" charset="0"/>
              </a:rPr>
              <a:t>}</a:t>
            </a:r>
          </a:p>
          <a:p>
            <a:pPr marL="0" indent="0">
              <a:buNone/>
            </a:pPr>
            <a:r>
              <a:rPr lang="en-US" sz="1600" dirty="0">
                <a:latin typeface="Verdana" panose="020B0604030504040204" pitchFamily="34" charset="0"/>
                <a:ea typeface="Verdana" panose="020B0604030504040204" pitchFamily="34" charset="0"/>
              </a:rPr>
              <a:t>#rcorners2 {</a:t>
            </a:r>
          </a:p>
          <a:p>
            <a:pPr marL="0" indent="0">
              <a:buNone/>
            </a:pPr>
            <a:r>
              <a:rPr lang="en-US" sz="1600" dirty="0">
                <a:latin typeface="Verdana" panose="020B0604030504040204" pitchFamily="34" charset="0"/>
                <a:ea typeface="Verdana" panose="020B0604030504040204" pitchFamily="34" charset="0"/>
              </a:rPr>
              <a:t>  </a:t>
            </a:r>
            <a:r>
              <a:rPr lang="en-US" sz="1600" dirty="0">
                <a:solidFill>
                  <a:srgbClr val="FF0000"/>
                </a:solidFill>
                <a:latin typeface="Verdana" panose="020B0604030504040204" pitchFamily="34" charset="0"/>
                <a:ea typeface="Verdana" panose="020B0604030504040204" pitchFamily="34" charset="0"/>
              </a:rPr>
              <a:t>border-radius: 15px 50px 30px;</a:t>
            </a:r>
          </a:p>
          <a:p>
            <a:pPr marL="0" indent="0">
              <a:buNone/>
            </a:pPr>
            <a:r>
              <a:rPr lang="en-US" sz="1600" dirty="0">
                <a:latin typeface="Verdana" panose="020B0604030504040204" pitchFamily="34" charset="0"/>
                <a:ea typeface="Verdana" panose="020B0604030504040204" pitchFamily="34" charset="0"/>
              </a:rPr>
              <a:t>  background: #73AD21;</a:t>
            </a:r>
          </a:p>
          <a:p>
            <a:pPr marL="0" indent="0">
              <a:buNone/>
            </a:pPr>
            <a:r>
              <a:rPr lang="en-US" sz="1600" dirty="0">
                <a:latin typeface="Verdana" panose="020B0604030504040204" pitchFamily="34" charset="0"/>
                <a:ea typeface="Verdana" panose="020B0604030504040204" pitchFamily="34" charset="0"/>
              </a:rPr>
              <a:t>  padding: 20px; </a:t>
            </a:r>
          </a:p>
          <a:p>
            <a:pPr marL="0" indent="0">
              <a:buNone/>
            </a:pPr>
            <a:r>
              <a:rPr lang="en-US" sz="1600" dirty="0">
                <a:latin typeface="Verdana" panose="020B0604030504040204" pitchFamily="34" charset="0"/>
                <a:ea typeface="Verdana" panose="020B0604030504040204" pitchFamily="34" charset="0"/>
              </a:rPr>
              <a:t>  width: 100px;</a:t>
            </a:r>
          </a:p>
          <a:p>
            <a:pPr marL="0" indent="0">
              <a:buNone/>
            </a:pPr>
            <a:r>
              <a:rPr lang="en-US" sz="1600" dirty="0">
                <a:latin typeface="Verdana" panose="020B0604030504040204" pitchFamily="34" charset="0"/>
                <a:ea typeface="Verdana" panose="020B0604030504040204" pitchFamily="34" charset="0"/>
              </a:rPr>
              <a:t>  height: 50px; </a:t>
            </a:r>
          </a:p>
          <a:p>
            <a:pPr marL="0" indent="0">
              <a:buNone/>
            </a:pPr>
            <a:r>
              <a:rPr lang="en-US" sz="1600" dirty="0">
                <a:latin typeface="Verdana" panose="020B0604030504040204" pitchFamily="34" charset="0"/>
                <a:ea typeface="Verdana" panose="020B0604030504040204" pitchFamily="34" charset="0"/>
              </a:rPr>
              <a:t>}</a:t>
            </a:r>
          </a:p>
          <a:p>
            <a:pPr marL="0" indent="0">
              <a:buNone/>
            </a:pPr>
            <a:r>
              <a:rPr lang="en-US" sz="1600" dirty="0">
                <a:latin typeface="Verdana" panose="020B0604030504040204" pitchFamily="34" charset="0"/>
                <a:ea typeface="Verdana" panose="020B0604030504040204" pitchFamily="34" charset="0"/>
              </a:rPr>
              <a:t>#rcorners3 {</a:t>
            </a:r>
          </a:p>
          <a:p>
            <a:pPr marL="0" indent="0">
              <a:buNone/>
            </a:pPr>
            <a:r>
              <a:rPr lang="en-US" sz="1600" dirty="0">
                <a:latin typeface="Verdana" panose="020B0604030504040204" pitchFamily="34" charset="0"/>
                <a:ea typeface="Verdana" panose="020B0604030504040204" pitchFamily="34" charset="0"/>
              </a:rPr>
              <a:t>  </a:t>
            </a:r>
            <a:r>
              <a:rPr lang="en-US" sz="1600" dirty="0">
                <a:solidFill>
                  <a:srgbClr val="FF0000"/>
                </a:solidFill>
                <a:latin typeface="Verdana" panose="020B0604030504040204" pitchFamily="34" charset="0"/>
                <a:ea typeface="Verdana" panose="020B0604030504040204" pitchFamily="34" charset="0"/>
              </a:rPr>
              <a:t>border-radius: 50%;</a:t>
            </a:r>
          </a:p>
          <a:p>
            <a:pPr marL="0" indent="0">
              <a:buNone/>
            </a:pPr>
            <a:r>
              <a:rPr lang="en-US" sz="1600" dirty="0">
                <a:latin typeface="Verdana" panose="020B0604030504040204" pitchFamily="34" charset="0"/>
                <a:ea typeface="Verdana" panose="020B0604030504040204" pitchFamily="34" charset="0"/>
              </a:rPr>
              <a:t>  background: #73AD21;</a:t>
            </a:r>
          </a:p>
          <a:p>
            <a:pPr marL="0" indent="0">
              <a:buNone/>
            </a:pPr>
            <a:r>
              <a:rPr lang="en-US" sz="1600" dirty="0">
                <a:latin typeface="Verdana" panose="020B0604030504040204" pitchFamily="34" charset="0"/>
                <a:ea typeface="Verdana" panose="020B0604030504040204" pitchFamily="34" charset="0"/>
              </a:rPr>
              <a:t>  padding: 20px; </a:t>
            </a:r>
          </a:p>
          <a:p>
            <a:pPr marL="0" indent="0">
              <a:buNone/>
            </a:pPr>
            <a:r>
              <a:rPr lang="en-US" sz="1600" dirty="0">
                <a:latin typeface="Verdana" panose="020B0604030504040204" pitchFamily="34" charset="0"/>
                <a:ea typeface="Verdana" panose="020B0604030504040204" pitchFamily="34" charset="0"/>
              </a:rPr>
              <a:t>  width: 100px;</a:t>
            </a:r>
          </a:p>
          <a:p>
            <a:pPr marL="0" indent="0">
              <a:buNone/>
            </a:pPr>
            <a:r>
              <a:rPr lang="en-US" sz="1600" dirty="0">
                <a:latin typeface="Verdana" panose="020B0604030504040204" pitchFamily="34" charset="0"/>
                <a:ea typeface="Verdana" panose="020B0604030504040204" pitchFamily="34" charset="0"/>
              </a:rPr>
              <a:t>  height: 50px;</a:t>
            </a:r>
          </a:p>
          <a:p>
            <a:pPr marL="0" indent="0">
              <a:buNone/>
            </a:pPr>
            <a:r>
              <a:rPr lang="en-US" sz="1600" dirty="0">
                <a:latin typeface="Verdana" panose="020B0604030504040204" pitchFamily="34" charset="0"/>
                <a:ea typeface="Verdana" panose="020B0604030504040204" pitchFamily="34" charset="0"/>
              </a:rPr>
              <a:t>} </a:t>
            </a:r>
          </a:p>
          <a:p>
            <a:pPr marL="0" indent="0">
              <a:buNone/>
            </a:pPr>
            <a:r>
              <a:rPr lang="en-US" sz="1600" dirty="0">
                <a:latin typeface="Verdana" panose="020B0604030504040204" pitchFamily="34" charset="0"/>
                <a:ea typeface="Verdana" panose="020B0604030504040204" pitchFamily="34" charset="0"/>
              </a:rPr>
              <a:t>&lt;/style&gt; &lt;/head&gt;</a:t>
            </a:r>
          </a:p>
        </p:txBody>
      </p:sp>
      <p:sp>
        <p:nvSpPr>
          <p:cNvPr id="5" name="TextBox 4">
            <a:extLst>
              <a:ext uri="{FF2B5EF4-FFF2-40B4-BE49-F238E27FC236}">
                <a16:creationId xmlns:a16="http://schemas.microsoft.com/office/drawing/2014/main" id="{D58E6AEA-E94A-49F5-9919-673105860D5A}"/>
              </a:ext>
            </a:extLst>
          </p:cNvPr>
          <p:cNvSpPr txBox="1"/>
          <p:nvPr/>
        </p:nvSpPr>
        <p:spPr>
          <a:xfrm>
            <a:off x="5184576" y="1417638"/>
            <a:ext cx="3959424" cy="2031325"/>
          </a:xfrm>
          <a:prstGeom prst="rect">
            <a:avLst/>
          </a:prstGeom>
          <a:noFill/>
        </p:spPr>
        <p:txBody>
          <a:bodyPr wrap="square">
            <a:spAutoFit/>
          </a:bodyPr>
          <a:lstStyle/>
          <a:p>
            <a:pPr marL="0" indent="0">
              <a:buNone/>
            </a:pPr>
            <a:r>
              <a:rPr lang="en-US" dirty="0"/>
              <a:t>&lt;body&gt;</a:t>
            </a:r>
          </a:p>
          <a:p>
            <a:pPr marL="0" indent="0">
              <a:buNone/>
            </a:pPr>
            <a:r>
              <a:rPr lang="en-US" dirty="0"/>
              <a:t>&lt;h1&gt;The border-radius Property&lt;/h1&gt;</a:t>
            </a:r>
          </a:p>
          <a:p>
            <a:pPr marL="0" indent="0">
              <a:buNone/>
            </a:pPr>
            <a:r>
              <a:rPr lang="en-US" dirty="0"/>
              <a:t>&lt;p id="rcorners1"&gt;&lt;/p&gt;</a:t>
            </a:r>
          </a:p>
          <a:p>
            <a:pPr marL="0" indent="0">
              <a:buNone/>
            </a:pPr>
            <a:r>
              <a:rPr lang="en-US" dirty="0"/>
              <a:t>&lt;p id="rcorners2"&gt;&lt;/p&gt;</a:t>
            </a:r>
          </a:p>
          <a:p>
            <a:pPr marL="0" indent="0">
              <a:buNone/>
            </a:pPr>
            <a:r>
              <a:rPr lang="en-US" dirty="0"/>
              <a:t>&lt;p id="rcorners3"&gt;&lt;/p&gt;</a:t>
            </a:r>
          </a:p>
          <a:p>
            <a:pPr marL="0" indent="0">
              <a:buNone/>
            </a:pPr>
            <a:r>
              <a:rPr lang="en-US" dirty="0"/>
              <a:t>&lt;/body&gt;</a:t>
            </a:r>
          </a:p>
          <a:p>
            <a:pPr marL="0" indent="0">
              <a:buNone/>
            </a:pPr>
            <a:r>
              <a:rPr lang="en-US" dirty="0"/>
              <a:t>&lt;/html&gt;</a:t>
            </a:r>
          </a:p>
        </p:txBody>
      </p:sp>
      <p:pic>
        <p:nvPicPr>
          <p:cNvPr id="7" name="Picture 6">
            <a:extLst>
              <a:ext uri="{FF2B5EF4-FFF2-40B4-BE49-F238E27FC236}">
                <a16:creationId xmlns:a16="http://schemas.microsoft.com/office/drawing/2014/main" id="{112E5F7D-E17A-4635-90DA-EDFBE513AC83}"/>
              </a:ext>
            </a:extLst>
          </p:cNvPr>
          <p:cNvPicPr>
            <a:picLocks noChangeAspect="1"/>
          </p:cNvPicPr>
          <p:nvPr/>
        </p:nvPicPr>
        <p:blipFill rotWithShape="1">
          <a:blip r:embed="rId2"/>
          <a:srcRect l="50325" t="28990" r="18500" b="17784"/>
          <a:stretch/>
        </p:blipFill>
        <p:spPr>
          <a:xfrm>
            <a:off x="4932040" y="3396883"/>
            <a:ext cx="3455876" cy="3317287"/>
          </a:xfrm>
          <a:prstGeom prst="rect">
            <a:avLst/>
          </a:prstGeom>
        </p:spPr>
      </p:pic>
    </p:spTree>
    <p:extLst>
      <p:ext uri="{BB962C8B-B14F-4D97-AF65-F5344CB8AC3E}">
        <p14:creationId xmlns:p14="http://schemas.microsoft.com/office/powerpoint/2010/main" val="976129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DEBFCBE-07BF-4B82-A42F-00F357ED1C0B}"/>
              </a:ext>
            </a:extLst>
          </p:cNvPr>
          <p:cNvPicPr>
            <a:picLocks noChangeAspect="1"/>
          </p:cNvPicPr>
          <p:nvPr/>
        </p:nvPicPr>
        <p:blipFill rotWithShape="1">
          <a:blip r:embed="rId2"/>
          <a:srcRect l="50493" t="29276" r="14516" b="7072"/>
          <a:stretch/>
        </p:blipFill>
        <p:spPr>
          <a:xfrm>
            <a:off x="4427984" y="1484890"/>
            <a:ext cx="4717221" cy="4824430"/>
          </a:xfrm>
          <a:prstGeom prst="rect">
            <a:avLst/>
          </a:prstGeom>
        </p:spPr>
      </p:pic>
      <p:sp>
        <p:nvSpPr>
          <p:cNvPr id="9" name="TextBox 8">
            <a:extLst>
              <a:ext uri="{FF2B5EF4-FFF2-40B4-BE49-F238E27FC236}">
                <a16:creationId xmlns:a16="http://schemas.microsoft.com/office/drawing/2014/main" id="{6CBFE91C-4A63-4463-A4E0-0602A27B8954}"/>
              </a:ext>
            </a:extLst>
          </p:cNvPr>
          <p:cNvSpPr txBox="1"/>
          <p:nvPr/>
        </p:nvSpPr>
        <p:spPr>
          <a:xfrm>
            <a:off x="467544" y="422076"/>
            <a:ext cx="6102424" cy="6463308"/>
          </a:xfrm>
          <a:prstGeom prst="rect">
            <a:avLst/>
          </a:prstGeom>
          <a:noFill/>
        </p:spPr>
        <p:txBody>
          <a:bodyPr wrap="square">
            <a:spAutoFit/>
          </a:bodyPr>
          <a:lstStyle/>
          <a:p>
            <a:r>
              <a:rPr lang="en-US" dirty="0"/>
              <a:t>#rcorners1 {</a:t>
            </a:r>
          </a:p>
          <a:p>
            <a:r>
              <a:rPr lang="en-US" dirty="0">
                <a:solidFill>
                  <a:srgbClr val="FF0000"/>
                </a:solidFill>
              </a:rPr>
              <a:t>  border-radius: 25px;</a:t>
            </a:r>
          </a:p>
          <a:p>
            <a:r>
              <a:rPr lang="en-US" dirty="0">
                <a:solidFill>
                  <a:srgbClr val="FF0000"/>
                </a:solidFill>
              </a:rPr>
              <a:t>  background: #73AD21;</a:t>
            </a:r>
          </a:p>
          <a:p>
            <a:r>
              <a:rPr lang="en-US" dirty="0"/>
              <a:t>  padding: 20px; </a:t>
            </a:r>
          </a:p>
          <a:p>
            <a:r>
              <a:rPr lang="en-US" dirty="0"/>
              <a:t>  width: 100px;</a:t>
            </a:r>
          </a:p>
          <a:p>
            <a:r>
              <a:rPr lang="en-US" dirty="0"/>
              <a:t>  height: 50px;  </a:t>
            </a:r>
          </a:p>
          <a:p>
            <a:r>
              <a:rPr lang="en-US" dirty="0"/>
              <a:t>}</a:t>
            </a:r>
          </a:p>
          <a:p>
            <a:r>
              <a:rPr lang="en-US" dirty="0"/>
              <a:t>#rcorners2 {</a:t>
            </a:r>
          </a:p>
          <a:p>
            <a:r>
              <a:rPr lang="en-US" dirty="0">
                <a:solidFill>
                  <a:srgbClr val="FF0000"/>
                </a:solidFill>
              </a:rPr>
              <a:t>  border-radius: 25px;</a:t>
            </a:r>
          </a:p>
          <a:p>
            <a:r>
              <a:rPr lang="en-US" dirty="0">
                <a:solidFill>
                  <a:srgbClr val="FF0000"/>
                </a:solidFill>
              </a:rPr>
              <a:t>  border: 2px solid #73AD21;</a:t>
            </a:r>
          </a:p>
          <a:p>
            <a:r>
              <a:rPr lang="en-US" dirty="0"/>
              <a:t>  padding: 20px; </a:t>
            </a:r>
          </a:p>
          <a:p>
            <a:r>
              <a:rPr lang="en-US" dirty="0"/>
              <a:t>  width: 100px;</a:t>
            </a:r>
          </a:p>
          <a:p>
            <a:r>
              <a:rPr lang="en-US" dirty="0"/>
              <a:t>  height: 50px;  </a:t>
            </a:r>
          </a:p>
          <a:p>
            <a:r>
              <a:rPr lang="en-US" dirty="0"/>
              <a:t>}</a:t>
            </a:r>
          </a:p>
          <a:p>
            <a:r>
              <a:rPr lang="en-US" dirty="0"/>
              <a:t>#rcorners3 {</a:t>
            </a:r>
          </a:p>
          <a:p>
            <a:r>
              <a:rPr lang="en-US" dirty="0">
                <a:solidFill>
                  <a:srgbClr val="FF0000"/>
                </a:solidFill>
              </a:rPr>
              <a:t>  border-radius: 25px;</a:t>
            </a:r>
          </a:p>
          <a:p>
            <a:r>
              <a:rPr lang="en-US" dirty="0">
                <a:solidFill>
                  <a:srgbClr val="FF0000"/>
                </a:solidFill>
              </a:rPr>
              <a:t>  background: </a:t>
            </a:r>
            <a:r>
              <a:rPr lang="en-US" dirty="0" err="1">
                <a:solidFill>
                  <a:srgbClr val="FF0000"/>
                </a:solidFill>
              </a:rPr>
              <a:t>url</a:t>
            </a:r>
            <a:r>
              <a:rPr lang="en-US" dirty="0">
                <a:solidFill>
                  <a:srgbClr val="FF0000"/>
                </a:solidFill>
              </a:rPr>
              <a:t>(paper.gif);</a:t>
            </a:r>
          </a:p>
          <a:p>
            <a:r>
              <a:rPr lang="en-US" dirty="0"/>
              <a:t>  background-position: left top;</a:t>
            </a:r>
          </a:p>
          <a:p>
            <a:r>
              <a:rPr lang="en-US" dirty="0"/>
              <a:t>  background-repeat: repeat;</a:t>
            </a:r>
          </a:p>
          <a:p>
            <a:r>
              <a:rPr lang="en-US" dirty="0"/>
              <a:t>  padding: 20px; </a:t>
            </a:r>
          </a:p>
          <a:p>
            <a:r>
              <a:rPr lang="en-US" dirty="0"/>
              <a:t>  width: 100px;</a:t>
            </a:r>
          </a:p>
          <a:p>
            <a:r>
              <a:rPr lang="en-US" dirty="0"/>
              <a:t>  height: 50px;  </a:t>
            </a:r>
          </a:p>
          <a:p>
            <a:r>
              <a:rPr lang="en-US" dirty="0"/>
              <a:t>}</a:t>
            </a:r>
          </a:p>
        </p:txBody>
      </p:sp>
    </p:spTree>
    <p:extLst>
      <p:ext uri="{BB962C8B-B14F-4D97-AF65-F5344CB8AC3E}">
        <p14:creationId xmlns:p14="http://schemas.microsoft.com/office/powerpoint/2010/main" val="304436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p:txBody>
          <a:bodyPr>
            <a:normAutofit lnSpcReduction="10000"/>
          </a:bodyPr>
          <a:lstStyle/>
          <a:p>
            <a:r>
              <a:rPr lang="en-US" altLang="en-US" dirty="0"/>
              <a:t>Styling  for color, background, font, text etc.</a:t>
            </a:r>
          </a:p>
          <a:p>
            <a:r>
              <a:rPr lang="en-US" altLang="en-US" dirty="0" err="1"/>
              <a:t>Pseudoclass</a:t>
            </a:r>
            <a:r>
              <a:rPr lang="en-US" altLang="en-US" dirty="0"/>
              <a:t> &amp; CSS pseudo-element</a:t>
            </a:r>
          </a:p>
          <a:p>
            <a:r>
              <a:rPr lang="en-US" altLang="en-US" dirty="0" err="1"/>
              <a:t>Div</a:t>
            </a:r>
            <a:r>
              <a:rPr lang="en-US" altLang="en-US" dirty="0"/>
              <a:t> &amp; span –align, positioning, float</a:t>
            </a:r>
          </a:p>
          <a:p>
            <a:r>
              <a:rPr lang="en-US" altLang="en-US" dirty="0"/>
              <a:t>CSS MODEL</a:t>
            </a:r>
          </a:p>
          <a:p>
            <a:r>
              <a:rPr lang="en-US" altLang="en-US" dirty="0"/>
              <a:t>CSS image, list, table</a:t>
            </a:r>
          </a:p>
          <a:p>
            <a:r>
              <a:rPr lang="en-US" altLang="en-US" dirty="0"/>
              <a:t>Opacity</a:t>
            </a:r>
          </a:p>
          <a:p>
            <a:r>
              <a:rPr lang="en-US" altLang="en-US" dirty="0"/>
              <a:t>Color codes gradient </a:t>
            </a:r>
          </a:p>
          <a:p>
            <a:r>
              <a:rPr lang="en-US" altLang="en-US" dirty="0"/>
              <a:t>Media types and CSS media queries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EF4E6-3853-46A7-8254-CC56EA0AA719}"/>
              </a:ext>
            </a:extLst>
          </p:cNvPr>
          <p:cNvSpPr>
            <a:spLocks noGrp="1"/>
          </p:cNvSpPr>
          <p:nvPr>
            <p:ph type="title"/>
          </p:nvPr>
        </p:nvSpPr>
        <p:spPr/>
        <p:txBody>
          <a:bodyPr>
            <a:normAutofit fontScale="90000"/>
          </a:bodyPr>
          <a:lstStyle/>
          <a:p>
            <a:r>
              <a:rPr lang="en-US" b="0" i="0" dirty="0">
                <a:solidFill>
                  <a:srgbClr val="000000"/>
                </a:solidFill>
                <a:effectLst/>
                <a:latin typeface="Segoe UI" panose="020B0502040204020203" pitchFamily="34" charset="0"/>
              </a:rPr>
              <a:t/>
            </a:r>
            <a:br>
              <a:rPr lang="en-US" b="0" i="0" dirty="0">
                <a:solidFill>
                  <a:srgbClr val="000000"/>
                </a:solidFill>
                <a:effectLst/>
                <a:latin typeface="Segoe UI" panose="020B0502040204020203" pitchFamily="34" charset="0"/>
              </a:rPr>
            </a:br>
            <a:r>
              <a:rPr lang="en-US" b="0" i="0" dirty="0">
                <a:solidFill>
                  <a:srgbClr val="000000"/>
                </a:solidFill>
                <a:effectLst/>
                <a:latin typeface="Segoe UI" panose="020B0502040204020203" pitchFamily="34" charset="0"/>
              </a:rPr>
              <a:t>Using  CSS Opacity / Transparency</a:t>
            </a:r>
            <a:br>
              <a:rPr lang="en-US" b="0" i="0" dirty="0">
                <a:solidFill>
                  <a:srgbClr val="000000"/>
                </a:solidFill>
                <a:effectLst/>
                <a:latin typeface="Segoe UI" panose="020B0502040204020203" pitchFamily="34" charset="0"/>
              </a:rPr>
            </a:br>
            <a:r>
              <a:rPr lang="en-US" b="0" i="0" dirty="0">
                <a:solidFill>
                  <a:srgbClr val="000000"/>
                </a:solidFill>
                <a:effectLst/>
                <a:latin typeface="Segoe UI" panose="020B0502040204020203" pitchFamily="34" charset="0"/>
              </a:rPr>
              <a:t/>
            </a:r>
            <a:br>
              <a:rPr lang="en-US"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8692BCB5-1234-4CC9-B59B-1CD37E477FC7}"/>
              </a:ext>
            </a:extLst>
          </p:cNvPr>
          <p:cNvSpPr>
            <a:spLocks noGrp="1"/>
          </p:cNvSpPr>
          <p:nvPr>
            <p:ph idx="1"/>
          </p:nvPr>
        </p:nvSpPr>
        <p:spPr>
          <a:xfrm>
            <a:off x="457200" y="1600201"/>
            <a:ext cx="8229600" cy="1712140"/>
          </a:xfrm>
        </p:spPr>
        <p:txBody>
          <a:bodyPr>
            <a:normAutofit fontScale="55000" lnSpcReduction="20000"/>
          </a:bodyPr>
          <a:lstStyle/>
          <a:p>
            <a:pPr algn="l"/>
            <a:r>
              <a:rPr lang="en-US" b="0" i="0" dirty="0">
                <a:solidFill>
                  <a:srgbClr val="000000"/>
                </a:solidFill>
                <a:effectLst/>
                <a:latin typeface="Verdana" panose="020B0604030504040204" pitchFamily="34" charset="0"/>
              </a:rPr>
              <a:t>CSS gradients also support transparency, which can be used to create fading effects.</a:t>
            </a:r>
          </a:p>
          <a:p>
            <a:pPr algn="l"/>
            <a:r>
              <a:rPr lang="en-US" b="0" i="0" dirty="0">
                <a:solidFill>
                  <a:srgbClr val="000000"/>
                </a:solidFill>
                <a:effectLst/>
                <a:latin typeface="Verdana" panose="020B0604030504040204" pitchFamily="34" charset="0"/>
              </a:rPr>
              <a:t>To add transparency, we use the </a:t>
            </a:r>
            <a:r>
              <a:rPr lang="en-US" b="0" i="0" dirty="0" err="1">
                <a:solidFill>
                  <a:srgbClr val="000000"/>
                </a:solidFill>
                <a:effectLst/>
                <a:latin typeface="Verdana" panose="020B0604030504040204" pitchFamily="34" charset="0"/>
              </a:rPr>
              <a:t>rgba</a:t>
            </a:r>
            <a:r>
              <a:rPr lang="en-US" b="0" i="0" dirty="0">
                <a:solidFill>
                  <a:srgbClr val="000000"/>
                </a:solidFill>
                <a:effectLst/>
                <a:latin typeface="Verdana" panose="020B0604030504040204" pitchFamily="34" charset="0"/>
              </a:rPr>
              <a:t>() function to define the color stops. The last parameter in the </a:t>
            </a:r>
            <a:r>
              <a:rPr lang="en-US" b="0" i="0" dirty="0" err="1">
                <a:solidFill>
                  <a:srgbClr val="000000"/>
                </a:solidFill>
                <a:effectLst/>
                <a:latin typeface="Verdana" panose="020B0604030504040204" pitchFamily="34" charset="0"/>
              </a:rPr>
              <a:t>rgba</a:t>
            </a:r>
            <a:r>
              <a:rPr lang="en-US" b="0" i="0" dirty="0">
                <a:solidFill>
                  <a:srgbClr val="000000"/>
                </a:solidFill>
                <a:effectLst/>
                <a:latin typeface="Verdana" panose="020B0604030504040204" pitchFamily="34" charset="0"/>
              </a:rPr>
              <a:t>() function can be a value from 0 to 1, and it defines the transparency of the color: 0 indicates full transparency, 1 indicates full color (no transparency).</a:t>
            </a:r>
          </a:p>
          <a:p>
            <a:endParaRPr lang="en-US" dirty="0"/>
          </a:p>
        </p:txBody>
      </p:sp>
      <p:pic>
        <p:nvPicPr>
          <p:cNvPr id="5" name="Picture 4">
            <a:extLst>
              <a:ext uri="{FF2B5EF4-FFF2-40B4-BE49-F238E27FC236}">
                <a16:creationId xmlns:a16="http://schemas.microsoft.com/office/drawing/2014/main" id="{D648D455-35FD-45EB-A0B4-205CAB52E2DB}"/>
              </a:ext>
            </a:extLst>
          </p:cNvPr>
          <p:cNvPicPr>
            <a:picLocks noChangeAspect="1"/>
          </p:cNvPicPr>
          <p:nvPr/>
        </p:nvPicPr>
        <p:blipFill rotWithShape="1">
          <a:blip r:embed="rId2"/>
          <a:srcRect l="16926" t="34593" r="16926" b="24788"/>
          <a:stretch/>
        </p:blipFill>
        <p:spPr>
          <a:xfrm>
            <a:off x="107503" y="3545660"/>
            <a:ext cx="8798857" cy="3037702"/>
          </a:xfrm>
          <a:prstGeom prst="rect">
            <a:avLst/>
          </a:prstGeom>
        </p:spPr>
      </p:pic>
    </p:spTree>
    <p:extLst>
      <p:ext uri="{BB962C8B-B14F-4D97-AF65-F5344CB8AC3E}">
        <p14:creationId xmlns:p14="http://schemas.microsoft.com/office/powerpoint/2010/main" val="4020105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490AD-4E56-48B9-9D57-41373F171FBE}"/>
              </a:ext>
            </a:extLst>
          </p:cNvPr>
          <p:cNvSpPr>
            <a:spLocks noGrp="1"/>
          </p:cNvSpPr>
          <p:nvPr>
            <p:ph type="title"/>
          </p:nvPr>
        </p:nvSpPr>
        <p:spPr/>
        <p:txBody>
          <a:bodyPr>
            <a:normAutofit fontScale="90000"/>
          </a:bodyPr>
          <a:lstStyle/>
          <a:p>
            <a:r>
              <a:rPr lang="en-US" dirty="0"/>
              <a:t>Example on transparency change on mouse </a:t>
            </a:r>
            <a:r>
              <a:rPr lang="en-US" dirty="0" err="1"/>
              <a:t>hower</a:t>
            </a:r>
            <a:r>
              <a:rPr lang="en-US" dirty="0"/>
              <a:t>.</a:t>
            </a:r>
          </a:p>
        </p:txBody>
      </p:sp>
      <p:sp>
        <p:nvSpPr>
          <p:cNvPr id="3" name="Content Placeholder 2">
            <a:extLst>
              <a:ext uri="{FF2B5EF4-FFF2-40B4-BE49-F238E27FC236}">
                <a16:creationId xmlns:a16="http://schemas.microsoft.com/office/drawing/2014/main" id="{FE3A2F37-A54A-4A19-B68B-2D2CDA76A1DD}"/>
              </a:ext>
            </a:extLst>
          </p:cNvPr>
          <p:cNvSpPr>
            <a:spLocks noGrp="1"/>
          </p:cNvSpPr>
          <p:nvPr>
            <p:ph idx="1"/>
          </p:nvPr>
        </p:nvSpPr>
        <p:spPr>
          <a:xfrm>
            <a:off x="457200" y="1600200"/>
            <a:ext cx="4834880" cy="4983162"/>
          </a:xfrm>
        </p:spPr>
        <p:txBody>
          <a:bodyPr>
            <a:normAutofit fontScale="92500" lnSpcReduction="20000"/>
          </a:bodyPr>
          <a:lstStyle/>
          <a:p>
            <a:pPr marL="0" indent="0">
              <a:buNone/>
            </a:pPr>
            <a:r>
              <a:rPr lang="en-US" sz="1600" dirty="0"/>
              <a:t>&lt;!DOCTYPE html&gt; &lt;html&gt;&lt;head&gt;&lt;style&gt;</a:t>
            </a:r>
          </a:p>
          <a:p>
            <a:pPr marL="0" indent="0">
              <a:buNone/>
            </a:pPr>
            <a:r>
              <a:rPr lang="en-US" sz="1900" dirty="0" err="1">
                <a:solidFill>
                  <a:srgbClr val="FF0000"/>
                </a:solidFill>
              </a:rPr>
              <a:t>img</a:t>
            </a:r>
            <a:r>
              <a:rPr lang="en-US" sz="1900" dirty="0">
                <a:solidFill>
                  <a:srgbClr val="FF0000"/>
                </a:solidFill>
              </a:rPr>
              <a:t> {</a:t>
            </a:r>
          </a:p>
          <a:p>
            <a:pPr marL="0" indent="0">
              <a:buNone/>
            </a:pPr>
            <a:r>
              <a:rPr lang="en-US" sz="1900" dirty="0">
                <a:solidFill>
                  <a:srgbClr val="FF0000"/>
                </a:solidFill>
              </a:rPr>
              <a:t>  opacity: 0.5;</a:t>
            </a:r>
          </a:p>
          <a:p>
            <a:pPr marL="0" indent="0">
              <a:buNone/>
            </a:pPr>
            <a:r>
              <a:rPr lang="en-US" sz="1900" dirty="0">
                <a:solidFill>
                  <a:srgbClr val="FF0000"/>
                </a:solidFill>
              </a:rPr>
              <a:t>}</a:t>
            </a:r>
          </a:p>
          <a:p>
            <a:pPr marL="0" indent="0">
              <a:buNone/>
            </a:pPr>
            <a:endParaRPr lang="en-US" sz="1900" dirty="0">
              <a:solidFill>
                <a:srgbClr val="FF0000"/>
              </a:solidFill>
            </a:endParaRPr>
          </a:p>
          <a:p>
            <a:pPr marL="0" indent="0">
              <a:buNone/>
            </a:pPr>
            <a:r>
              <a:rPr lang="en-US" sz="1900" dirty="0" err="1">
                <a:solidFill>
                  <a:srgbClr val="FF0000"/>
                </a:solidFill>
              </a:rPr>
              <a:t>img:hover</a:t>
            </a:r>
            <a:r>
              <a:rPr lang="en-US" sz="1900" dirty="0">
                <a:solidFill>
                  <a:srgbClr val="FF0000"/>
                </a:solidFill>
              </a:rPr>
              <a:t> {</a:t>
            </a:r>
          </a:p>
          <a:p>
            <a:pPr marL="0" indent="0">
              <a:buNone/>
            </a:pPr>
            <a:r>
              <a:rPr lang="en-US" sz="1900" dirty="0">
                <a:solidFill>
                  <a:srgbClr val="FF0000"/>
                </a:solidFill>
              </a:rPr>
              <a:t>  opacity: 1.0;</a:t>
            </a:r>
          </a:p>
          <a:p>
            <a:pPr marL="0" indent="0">
              <a:buNone/>
            </a:pPr>
            <a:r>
              <a:rPr lang="en-US" sz="1900" dirty="0">
                <a:solidFill>
                  <a:srgbClr val="FF0000"/>
                </a:solidFill>
              </a:rPr>
              <a:t>}</a:t>
            </a:r>
          </a:p>
          <a:p>
            <a:pPr marL="0" indent="0">
              <a:buNone/>
            </a:pPr>
            <a:r>
              <a:rPr lang="en-US" sz="1600" dirty="0"/>
              <a:t>&lt;/style&gt; &lt;/head&gt; &lt;body&gt;</a:t>
            </a:r>
          </a:p>
          <a:p>
            <a:pPr marL="0" indent="0">
              <a:buNone/>
            </a:pPr>
            <a:endParaRPr lang="en-US" sz="1600" dirty="0"/>
          </a:p>
          <a:p>
            <a:pPr marL="0" indent="0">
              <a:buNone/>
            </a:pPr>
            <a:r>
              <a:rPr lang="en-US" sz="1600" dirty="0"/>
              <a:t>&lt;h1&gt;Image Transparency&lt;/h1&gt;</a:t>
            </a:r>
          </a:p>
          <a:p>
            <a:pPr marL="0" indent="0">
              <a:buNone/>
            </a:pPr>
            <a:r>
              <a:rPr lang="en-US" sz="1600" dirty="0"/>
              <a:t>&lt;p&gt;The opacity property is often used together with the :hover selector to change the opacity on mouse-over:&lt;/p&gt;</a:t>
            </a:r>
          </a:p>
          <a:p>
            <a:pPr marL="0" indent="0">
              <a:buNone/>
            </a:pPr>
            <a:r>
              <a:rPr lang="en-US" sz="1600" dirty="0"/>
              <a:t>&lt;</a:t>
            </a:r>
            <a:r>
              <a:rPr lang="en-US" sz="1600" dirty="0" err="1"/>
              <a:t>img</a:t>
            </a:r>
            <a:r>
              <a:rPr lang="en-US" sz="1600" dirty="0"/>
              <a:t> </a:t>
            </a:r>
            <a:r>
              <a:rPr lang="en-US" sz="1600" dirty="0" err="1"/>
              <a:t>src</a:t>
            </a:r>
            <a:r>
              <a:rPr lang="en-US" sz="1600" dirty="0"/>
              <a:t>="img_forest.jpg" alt="Forest" width="170" height="100"&gt;</a:t>
            </a:r>
          </a:p>
          <a:p>
            <a:pPr marL="0" indent="0">
              <a:buNone/>
            </a:pPr>
            <a:r>
              <a:rPr lang="en-US" sz="1600" dirty="0"/>
              <a:t>&lt;</a:t>
            </a:r>
            <a:r>
              <a:rPr lang="en-US" sz="1600" dirty="0" err="1"/>
              <a:t>img</a:t>
            </a:r>
            <a:r>
              <a:rPr lang="en-US" sz="1600" dirty="0"/>
              <a:t> </a:t>
            </a:r>
            <a:r>
              <a:rPr lang="en-US" sz="1600" dirty="0" err="1"/>
              <a:t>src</a:t>
            </a:r>
            <a:r>
              <a:rPr lang="en-US" sz="1600" dirty="0"/>
              <a:t>="img_mountains.jpg" alt="Mountains" width="170" height="100"&gt;</a:t>
            </a:r>
          </a:p>
          <a:p>
            <a:pPr marL="0" indent="0">
              <a:buNone/>
            </a:pPr>
            <a:r>
              <a:rPr lang="en-US" sz="1600" dirty="0"/>
              <a:t>&lt;</a:t>
            </a:r>
            <a:r>
              <a:rPr lang="en-US" sz="1600" dirty="0" err="1"/>
              <a:t>img</a:t>
            </a:r>
            <a:r>
              <a:rPr lang="en-US" sz="1600" dirty="0"/>
              <a:t> </a:t>
            </a:r>
            <a:r>
              <a:rPr lang="en-US" sz="1600" dirty="0" err="1"/>
              <a:t>src</a:t>
            </a:r>
            <a:r>
              <a:rPr lang="en-US" sz="1600" dirty="0"/>
              <a:t>="img_5terre.jpg" alt="Italy" width="170" height="100"&gt;</a:t>
            </a:r>
          </a:p>
          <a:p>
            <a:pPr marL="0" indent="0">
              <a:buNone/>
            </a:pPr>
            <a:r>
              <a:rPr lang="en-US" sz="1600" dirty="0"/>
              <a:t>&lt;/body&gt; &lt;/html&gt;</a:t>
            </a:r>
          </a:p>
          <a:p>
            <a:pPr marL="0" indent="0">
              <a:buNone/>
            </a:pPr>
            <a:endParaRPr lang="en-US" sz="1600" dirty="0"/>
          </a:p>
        </p:txBody>
      </p:sp>
      <p:pic>
        <p:nvPicPr>
          <p:cNvPr id="5" name="Picture 4">
            <a:extLst>
              <a:ext uri="{FF2B5EF4-FFF2-40B4-BE49-F238E27FC236}">
                <a16:creationId xmlns:a16="http://schemas.microsoft.com/office/drawing/2014/main" id="{3790F8D6-F77D-40D2-8AD9-13CCF1F1BC59}"/>
              </a:ext>
            </a:extLst>
          </p:cNvPr>
          <p:cNvPicPr>
            <a:picLocks noChangeAspect="1"/>
          </p:cNvPicPr>
          <p:nvPr/>
        </p:nvPicPr>
        <p:blipFill rotWithShape="1">
          <a:blip r:embed="rId3"/>
          <a:srcRect l="50546" t="27590" r="3918" b="37394"/>
          <a:stretch/>
        </p:blipFill>
        <p:spPr>
          <a:xfrm>
            <a:off x="3131839" y="1772816"/>
            <a:ext cx="6012161" cy="2599257"/>
          </a:xfrm>
          <a:prstGeom prst="rect">
            <a:avLst/>
          </a:prstGeom>
        </p:spPr>
      </p:pic>
    </p:spTree>
    <p:extLst>
      <p:ext uri="{BB962C8B-B14F-4D97-AF65-F5344CB8AC3E}">
        <p14:creationId xmlns:p14="http://schemas.microsoft.com/office/powerpoint/2010/main" val="2317674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D7715-4E68-42EA-929C-A1D435513A9A}"/>
              </a:ext>
            </a:extLst>
          </p:cNvPr>
          <p:cNvSpPr>
            <a:spLocks noGrp="1"/>
          </p:cNvSpPr>
          <p:nvPr>
            <p:ph type="title"/>
          </p:nvPr>
        </p:nvSpPr>
        <p:spPr/>
        <p:txBody>
          <a:bodyPr/>
          <a:lstStyle/>
          <a:p>
            <a:r>
              <a:rPr lang="en-US" dirty="0"/>
              <a:t>CSS Media types &amp; Media Queries</a:t>
            </a:r>
          </a:p>
        </p:txBody>
      </p:sp>
      <p:sp>
        <p:nvSpPr>
          <p:cNvPr id="3" name="Content Placeholder 2">
            <a:extLst>
              <a:ext uri="{FF2B5EF4-FFF2-40B4-BE49-F238E27FC236}">
                <a16:creationId xmlns:a16="http://schemas.microsoft.com/office/drawing/2014/main" id="{14DB8B71-7403-4602-B98E-AAAB3FD24152}"/>
              </a:ext>
            </a:extLst>
          </p:cNvPr>
          <p:cNvSpPr>
            <a:spLocks noGrp="1"/>
          </p:cNvSpPr>
          <p:nvPr>
            <p:ph idx="1"/>
          </p:nvPr>
        </p:nvSpPr>
        <p:spPr>
          <a:xfrm>
            <a:off x="457200" y="1600201"/>
            <a:ext cx="8229600" cy="1257005"/>
          </a:xfrm>
        </p:spPr>
        <p:txBody>
          <a:bodyPr>
            <a:normAutofit fontScale="62500" lnSpcReduction="20000"/>
          </a:bodyPr>
          <a:lstStyle/>
          <a:p>
            <a:r>
              <a:rPr lang="en-US" dirty="0"/>
              <a:t>Media Types : @media rule, introduced in CSS2, made it possible to define different style rules for different media </a:t>
            </a:r>
            <a:r>
              <a:rPr lang="en-US" dirty="0" err="1"/>
              <a:t>types.Examples</a:t>
            </a:r>
            <a:r>
              <a:rPr lang="en-US" dirty="0"/>
              <a:t>: You could have one set of style rules for computer screens, one for printers, one for handheld devices, one for television-type devices, and so on.</a:t>
            </a:r>
          </a:p>
        </p:txBody>
      </p:sp>
      <p:sp>
        <p:nvSpPr>
          <p:cNvPr id="7" name="TextBox 6">
            <a:extLst>
              <a:ext uri="{FF2B5EF4-FFF2-40B4-BE49-F238E27FC236}">
                <a16:creationId xmlns:a16="http://schemas.microsoft.com/office/drawing/2014/main" id="{4CB4278D-7C17-44FE-9420-EA0CA5577AC7}"/>
              </a:ext>
            </a:extLst>
          </p:cNvPr>
          <p:cNvSpPr txBox="1"/>
          <p:nvPr/>
        </p:nvSpPr>
        <p:spPr>
          <a:xfrm>
            <a:off x="1008112" y="2857206"/>
            <a:ext cx="4860032" cy="3970318"/>
          </a:xfrm>
          <a:prstGeom prst="rect">
            <a:avLst/>
          </a:prstGeom>
          <a:noFill/>
        </p:spPr>
        <p:txBody>
          <a:bodyPr wrap="square">
            <a:spAutoFit/>
          </a:bodyPr>
          <a:lstStyle/>
          <a:p>
            <a:r>
              <a:rPr lang="en-US" dirty="0"/>
              <a:t>&lt;style tyle = "text/</a:t>
            </a:r>
            <a:r>
              <a:rPr lang="en-US" dirty="0" err="1"/>
              <a:t>css</a:t>
            </a:r>
            <a:r>
              <a:rPr lang="en-US" dirty="0"/>
              <a:t>"&gt;</a:t>
            </a:r>
          </a:p>
          <a:p>
            <a:r>
              <a:rPr lang="en-US" dirty="0"/>
              <a:t>   &lt;!--</a:t>
            </a:r>
          </a:p>
          <a:p>
            <a:r>
              <a:rPr lang="en-US" dirty="0"/>
              <a:t>      @media print {</a:t>
            </a:r>
          </a:p>
          <a:p>
            <a:r>
              <a:rPr lang="en-US" dirty="0"/>
              <a:t>         body { font-size: 10pt }</a:t>
            </a:r>
          </a:p>
          <a:p>
            <a:r>
              <a:rPr lang="en-US" dirty="0"/>
              <a:t>      }</a:t>
            </a:r>
          </a:p>
          <a:p>
            <a:r>
              <a:rPr lang="en-US" dirty="0"/>
              <a:t>	</a:t>
            </a:r>
          </a:p>
          <a:p>
            <a:r>
              <a:rPr lang="en-US" dirty="0"/>
              <a:t>      @media screen {</a:t>
            </a:r>
          </a:p>
          <a:p>
            <a:r>
              <a:rPr lang="en-US" dirty="0"/>
              <a:t>         body { font-size: 12pt }</a:t>
            </a:r>
          </a:p>
          <a:p>
            <a:r>
              <a:rPr lang="en-US" dirty="0"/>
              <a:t>      }</a:t>
            </a:r>
          </a:p>
          <a:p>
            <a:r>
              <a:rPr lang="en-US" dirty="0"/>
              <a:t>      @media screen, print {</a:t>
            </a:r>
          </a:p>
          <a:p>
            <a:r>
              <a:rPr lang="en-US" dirty="0"/>
              <a:t>         body { line-height: 1.2 }</a:t>
            </a:r>
          </a:p>
          <a:p>
            <a:r>
              <a:rPr lang="en-US" dirty="0"/>
              <a:t>      }</a:t>
            </a:r>
          </a:p>
          <a:p>
            <a:r>
              <a:rPr lang="en-US" dirty="0"/>
              <a:t>   --&gt;</a:t>
            </a:r>
          </a:p>
          <a:p>
            <a:r>
              <a:rPr lang="en-US" dirty="0"/>
              <a:t>&lt;/style&gt;</a:t>
            </a:r>
          </a:p>
        </p:txBody>
      </p:sp>
    </p:spTree>
    <p:extLst>
      <p:ext uri="{BB962C8B-B14F-4D97-AF65-F5344CB8AC3E}">
        <p14:creationId xmlns:p14="http://schemas.microsoft.com/office/powerpoint/2010/main" val="2861331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650FA-106C-4FE6-B2BE-184F0B99EB07}"/>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CSS Media Queries</a:t>
            </a:r>
            <a:endParaRPr lang="en-US" dirty="0"/>
          </a:p>
        </p:txBody>
      </p:sp>
      <p:sp>
        <p:nvSpPr>
          <p:cNvPr id="3" name="Content Placeholder 2">
            <a:extLst>
              <a:ext uri="{FF2B5EF4-FFF2-40B4-BE49-F238E27FC236}">
                <a16:creationId xmlns:a16="http://schemas.microsoft.com/office/drawing/2014/main" id="{2E2E6DCB-3533-4891-9ED3-F2A6FC7CB029}"/>
              </a:ext>
            </a:extLst>
          </p:cNvPr>
          <p:cNvSpPr>
            <a:spLocks noGrp="1"/>
          </p:cNvSpPr>
          <p:nvPr>
            <p:ph idx="1"/>
          </p:nvPr>
        </p:nvSpPr>
        <p:spPr/>
        <p:txBody>
          <a:bodyPr>
            <a:normAutofit fontScale="70000" lnSpcReduction="20000"/>
          </a:bodyPr>
          <a:lstStyle/>
          <a:p>
            <a:pPr algn="l"/>
            <a:r>
              <a:rPr lang="en-US" b="0" i="0" dirty="0">
                <a:solidFill>
                  <a:srgbClr val="000000"/>
                </a:solidFill>
                <a:effectLst/>
                <a:latin typeface="Verdana" panose="020B0604030504040204" pitchFamily="34" charset="0"/>
              </a:rPr>
              <a:t>Media queries in CSS3 extended the CSS2 media types idea: Instead of looking for a type of device, they look at the capability of the device.</a:t>
            </a:r>
          </a:p>
          <a:p>
            <a:pPr algn="l"/>
            <a:r>
              <a:rPr lang="en-US" b="0" i="0" dirty="0">
                <a:solidFill>
                  <a:srgbClr val="000000"/>
                </a:solidFill>
                <a:effectLst/>
                <a:latin typeface="Verdana" panose="020B0604030504040204" pitchFamily="34" charset="0"/>
              </a:rPr>
              <a:t>Media queries can be used to check many things, such as:</a:t>
            </a:r>
          </a:p>
          <a:p>
            <a:pPr algn="l">
              <a:buFont typeface="Arial" panose="020B0604020202020204" pitchFamily="34" charset="0"/>
              <a:buChar char="•"/>
            </a:pPr>
            <a:r>
              <a:rPr lang="en-US" b="0" i="0" dirty="0">
                <a:solidFill>
                  <a:srgbClr val="000000"/>
                </a:solidFill>
                <a:effectLst/>
                <a:latin typeface="Verdana" panose="020B0604030504040204" pitchFamily="34" charset="0"/>
              </a:rPr>
              <a:t>width and height of the viewport</a:t>
            </a:r>
          </a:p>
          <a:p>
            <a:pPr algn="l">
              <a:buFont typeface="Arial" panose="020B0604020202020204" pitchFamily="34" charset="0"/>
              <a:buChar char="•"/>
            </a:pPr>
            <a:r>
              <a:rPr lang="en-US" b="0" i="0" dirty="0">
                <a:solidFill>
                  <a:srgbClr val="000000"/>
                </a:solidFill>
                <a:effectLst/>
                <a:latin typeface="Verdana" panose="020B0604030504040204" pitchFamily="34" charset="0"/>
              </a:rPr>
              <a:t>width and height of the device</a:t>
            </a:r>
          </a:p>
          <a:p>
            <a:pPr algn="l">
              <a:buFont typeface="Arial" panose="020B0604020202020204" pitchFamily="34" charset="0"/>
              <a:buChar char="•"/>
            </a:pPr>
            <a:r>
              <a:rPr lang="en-US" b="0" i="0" dirty="0">
                <a:solidFill>
                  <a:srgbClr val="000000"/>
                </a:solidFill>
                <a:effectLst/>
                <a:latin typeface="Verdana" panose="020B0604030504040204" pitchFamily="34" charset="0"/>
              </a:rPr>
              <a:t>orientation (is the tablet/phone in landscape or portrait mode?)</a:t>
            </a:r>
          </a:p>
          <a:p>
            <a:pPr algn="l">
              <a:buFont typeface="Arial" panose="020B0604020202020204" pitchFamily="34" charset="0"/>
              <a:buChar char="•"/>
            </a:pPr>
            <a:r>
              <a:rPr lang="en-US" b="0" i="0" dirty="0">
                <a:solidFill>
                  <a:srgbClr val="000000"/>
                </a:solidFill>
                <a:effectLst/>
                <a:latin typeface="Verdana" panose="020B0604030504040204" pitchFamily="34" charset="0"/>
              </a:rPr>
              <a:t>resolution</a:t>
            </a:r>
          </a:p>
          <a:p>
            <a:pPr algn="l"/>
            <a:r>
              <a:rPr lang="en-US" b="0" i="0" dirty="0">
                <a:solidFill>
                  <a:srgbClr val="000000"/>
                </a:solidFill>
                <a:effectLst/>
                <a:latin typeface="Verdana" panose="020B0604030504040204" pitchFamily="34" charset="0"/>
              </a:rPr>
              <a:t>Using media queries are a popular technique for delivering a tailored style sheet to desktops, laptops, tablets, and mobile phones (such as iPhone and Android phones).</a:t>
            </a:r>
          </a:p>
          <a:p>
            <a:endParaRPr lang="en-US" dirty="0"/>
          </a:p>
        </p:txBody>
      </p:sp>
    </p:spTree>
    <p:extLst>
      <p:ext uri="{BB962C8B-B14F-4D97-AF65-F5344CB8AC3E}">
        <p14:creationId xmlns:p14="http://schemas.microsoft.com/office/powerpoint/2010/main" val="3804721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F0AF4-CED6-4DFE-AEFC-16EB0E8BBAD5}"/>
              </a:ext>
            </a:extLst>
          </p:cNvPr>
          <p:cNvSpPr>
            <a:spLocks noGrp="1"/>
          </p:cNvSpPr>
          <p:nvPr>
            <p:ph type="title"/>
          </p:nvPr>
        </p:nvSpPr>
        <p:spPr/>
        <p:txBody>
          <a:bodyPr/>
          <a:lstStyle/>
          <a:p>
            <a:r>
              <a:rPr lang="en-US" dirty="0"/>
              <a:t>Example 1</a:t>
            </a:r>
          </a:p>
        </p:txBody>
      </p:sp>
      <p:sp>
        <p:nvSpPr>
          <p:cNvPr id="3" name="Content Placeholder 2">
            <a:extLst>
              <a:ext uri="{FF2B5EF4-FFF2-40B4-BE49-F238E27FC236}">
                <a16:creationId xmlns:a16="http://schemas.microsoft.com/office/drawing/2014/main" id="{B6F16794-19FD-403F-82F9-3E65DF8FAC9E}"/>
              </a:ext>
            </a:extLst>
          </p:cNvPr>
          <p:cNvSpPr>
            <a:spLocks noGrp="1"/>
          </p:cNvSpPr>
          <p:nvPr>
            <p:ph idx="1"/>
          </p:nvPr>
        </p:nvSpPr>
        <p:spPr>
          <a:xfrm>
            <a:off x="457200" y="1600200"/>
            <a:ext cx="5050904" cy="5069160"/>
          </a:xfrm>
        </p:spPr>
        <p:txBody>
          <a:bodyPr>
            <a:normAutofit fontScale="85000" lnSpcReduction="20000"/>
          </a:bodyPr>
          <a:lstStyle/>
          <a:p>
            <a:pPr marL="0" indent="0">
              <a:buNone/>
            </a:pPr>
            <a:r>
              <a:rPr lang="en-US" sz="1600" dirty="0">
                <a:latin typeface="Verdana" panose="020B0604030504040204" pitchFamily="34" charset="0"/>
                <a:ea typeface="Verdana" panose="020B0604030504040204" pitchFamily="34" charset="0"/>
              </a:rPr>
              <a:t>&lt;!DOCTYPE html&gt; &lt;html&gt; &lt;head&gt; &lt;style&gt;</a:t>
            </a:r>
          </a:p>
          <a:p>
            <a:pPr marL="0" indent="0">
              <a:buNone/>
            </a:pPr>
            <a:r>
              <a:rPr lang="en-US" sz="1600" dirty="0">
                <a:latin typeface="Verdana" panose="020B0604030504040204" pitchFamily="34" charset="0"/>
                <a:ea typeface="Verdana" panose="020B0604030504040204" pitchFamily="34" charset="0"/>
              </a:rPr>
              <a:t>body {</a:t>
            </a:r>
          </a:p>
          <a:p>
            <a:pPr marL="0" indent="0">
              <a:buNone/>
            </a:pPr>
            <a:r>
              <a:rPr lang="en-US" sz="1600" dirty="0">
                <a:solidFill>
                  <a:srgbClr val="FF0000"/>
                </a:solidFill>
                <a:latin typeface="Verdana" panose="020B0604030504040204" pitchFamily="34" charset="0"/>
                <a:ea typeface="Verdana" panose="020B0604030504040204" pitchFamily="34" charset="0"/>
              </a:rPr>
              <a:t>  background-color: tan;</a:t>
            </a:r>
          </a:p>
          <a:p>
            <a:pPr marL="0" indent="0">
              <a:buNone/>
            </a:pPr>
            <a:r>
              <a:rPr lang="en-US" sz="1600" dirty="0">
                <a:latin typeface="Verdana" panose="020B0604030504040204" pitchFamily="34" charset="0"/>
                <a:ea typeface="Verdana" panose="020B0604030504040204" pitchFamily="34" charset="0"/>
              </a:rPr>
              <a:t>  color: black;</a:t>
            </a:r>
          </a:p>
          <a:p>
            <a:pPr marL="0" indent="0">
              <a:buNone/>
            </a:pPr>
            <a:r>
              <a:rPr lang="en-US" sz="1600" dirty="0">
                <a:latin typeface="Verdana" panose="020B0604030504040204" pitchFamily="34" charset="0"/>
                <a:ea typeface="Verdana" panose="020B0604030504040204" pitchFamily="34" charset="0"/>
              </a:rPr>
              <a:t>}</a:t>
            </a:r>
          </a:p>
          <a:p>
            <a:pPr marL="0" indent="0">
              <a:buNone/>
            </a:pPr>
            <a:endParaRPr lang="en-US" sz="1600" dirty="0">
              <a:latin typeface="Verdana" panose="020B0604030504040204" pitchFamily="34" charset="0"/>
              <a:ea typeface="Verdana" panose="020B0604030504040204" pitchFamily="34" charset="0"/>
            </a:endParaRPr>
          </a:p>
          <a:p>
            <a:pPr marL="0" indent="0">
              <a:buNone/>
            </a:pPr>
            <a:r>
              <a:rPr lang="en-US" sz="1600" dirty="0">
                <a:latin typeface="Verdana" panose="020B0604030504040204" pitchFamily="34" charset="0"/>
                <a:ea typeface="Verdana" panose="020B0604030504040204" pitchFamily="34" charset="0"/>
              </a:rPr>
              <a:t>/* On screens that are 992px wide or less, the background color is blue */</a:t>
            </a:r>
          </a:p>
          <a:p>
            <a:pPr marL="0" indent="0">
              <a:buNone/>
            </a:pPr>
            <a:r>
              <a:rPr lang="en-US" sz="1600" dirty="0">
                <a:latin typeface="Verdana" panose="020B0604030504040204" pitchFamily="34" charset="0"/>
                <a:ea typeface="Verdana" panose="020B0604030504040204" pitchFamily="34" charset="0"/>
              </a:rPr>
              <a:t>@media screen and (max-width: 992px) {</a:t>
            </a:r>
          </a:p>
          <a:p>
            <a:pPr marL="0" indent="0">
              <a:buNone/>
            </a:pPr>
            <a:r>
              <a:rPr lang="en-US" sz="1600" dirty="0">
                <a:latin typeface="Verdana" panose="020B0604030504040204" pitchFamily="34" charset="0"/>
                <a:ea typeface="Verdana" panose="020B0604030504040204" pitchFamily="34" charset="0"/>
              </a:rPr>
              <a:t>  body {</a:t>
            </a:r>
          </a:p>
          <a:p>
            <a:pPr marL="0" indent="0">
              <a:buNone/>
            </a:pPr>
            <a:r>
              <a:rPr lang="en-US" sz="1600" dirty="0">
                <a:latin typeface="Verdana" panose="020B0604030504040204" pitchFamily="34" charset="0"/>
                <a:ea typeface="Verdana" panose="020B0604030504040204" pitchFamily="34" charset="0"/>
              </a:rPr>
              <a:t>    </a:t>
            </a:r>
            <a:r>
              <a:rPr lang="en-US" sz="1600" dirty="0">
                <a:solidFill>
                  <a:srgbClr val="FF0000"/>
                </a:solidFill>
                <a:latin typeface="Verdana" panose="020B0604030504040204" pitchFamily="34" charset="0"/>
                <a:ea typeface="Verdana" panose="020B0604030504040204" pitchFamily="34" charset="0"/>
              </a:rPr>
              <a:t>background-color: blue;</a:t>
            </a:r>
          </a:p>
          <a:p>
            <a:pPr marL="0" indent="0">
              <a:buNone/>
            </a:pPr>
            <a:r>
              <a:rPr lang="en-US" sz="1600" dirty="0">
                <a:latin typeface="Verdana" panose="020B0604030504040204" pitchFamily="34" charset="0"/>
                <a:ea typeface="Verdana" panose="020B0604030504040204" pitchFamily="34" charset="0"/>
              </a:rPr>
              <a:t>    color: white;</a:t>
            </a:r>
          </a:p>
          <a:p>
            <a:pPr marL="0" indent="0">
              <a:buNone/>
            </a:pPr>
            <a:r>
              <a:rPr lang="en-US" sz="1600" dirty="0">
                <a:latin typeface="Verdana" panose="020B0604030504040204" pitchFamily="34" charset="0"/>
                <a:ea typeface="Verdana" panose="020B0604030504040204" pitchFamily="34" charset="0"/>
              </a:rPr>
              <a:t>  }</a:t>
            </a:r>
          </a:p>
          <a:p>
            <a:pPr marL="0" indent="0">
              <a:buNone/>
            </a:pPr>
            <a:r>
              <a:rPr lang="en-US" sz="1600" dirty="0">
                <a:latin typeface="Verdana" panose="020B0604030504040204" pitchFamily="34" charset="0"/>
                <a:ea typeface="Verdana" panose="020B0604030504040204" pitchFamily="34" charset="0"/>
              </a:rPr>
              <a:t>}</a:t>
            </a:r>
          </a:p>
          <a:p>
            <a:pPr marL="0" indent="0">
              <a:buNone/>
            </a:pPr>
            <a:endParaRPr lang="en-US" sz="1600" dirty="0">
              <a:latin typeface="Verdana" panose="020B0604030504040204" pitchFamily="34" charset="0"/>
              <a:ea typeface="Verdana" panose="020B0604030504040204" pitchFamily="34" charset="0"/>
            </a:endParaRPr>
          </a:p>
          <a:p>
            <a:pPr marL="0" indent="0">
              <a:buNone/>
            </a:pPr>
            <a:r>
              <a:rPr lang="en-US" sz="1600" dirty="0">
                <a:latin typeface="Verdana" panose="020B0604030504040204" pitchFamily="34" charset="0"/>
                <a:ea typeface="Verdana" panose="020B0604030504040204" pitchFamily="34" charset="0"/>
              </a:rPr>
              <a:t>/* On screens that are 600px wide or less, the background color is olive */</a:t>
            </a:r>
          </a:p>
          <a:p>
            <a:pPr marL="0" indent="0">
              <a:buNone/>
            </a:pPr>
            <a:r>
              <a:rPr lang="en-US" sz="1600" dirty="0">
                <a:latin typeface="Verdana" panose="020B0604030504040204" pitchFamily="34" charset="0"/>
                <a:ea typeface="Verdana" panose="020B0604030504040204" pitchFamily="34" charset="0"/>
              </a:rPr>
              <a:t>@media screen and (max-width: 600px) {</a:t>
            </a:r>
          </a:p>
          <a:p>
            <a:pPr marL="0" indent="0">
              <a:buNone/>
            </a:pPr>
            <a:r>
              <a:rPr lang="en-US" sz="1600" dirty="0">
                <a:latin typeface="Verdana" panose="020B0604030504040204" pitchFamily="34" charset="0"/>
                <a:ea typeface="Verdana" panose="020B0604030504040204" pitchFamily="34" charset="0"/>
              </a:rPr>
              <a:t>  body {</a:t>
            </a:r>
          </a:p>
          <a:p>
            <a:pPr marL="0" indent="0">
              <a:buNone/>
            </a:pPr>
            <a:r>
              <a:rPr lang="en-US" sz="1600" dirty="0">
                <a:latin typeface="Verdana" panose="020B0604030504040204" pitchFamily="34" charset="0"/>
                <a:ea typeface="Verdana" panose="020B0604030504040204" pitchFamily="34" charset="0"/>
              </a:rPr>
              <a:t>    </a:t>
            </a:r>
            <a:r>
              <a:rPr lang="en-US" sz="1600" dirty="0">
                <a:solidFill>
                  <a:srgbClr val="FF0000"/>
                </a:solidFill>
                <a:latin typeface="Verdana" panose="020B0604030504040204" pitchFamily="34" charset="0"/>
                <a:ea typeface="Verdana" panose="020B0604030504040204" pitchFamily="34" charset="0"/>
              </a:rPr>
              <a:t>background-color: olive;</a:t>
            </a:r>
          </a:p>
          <a:p>
            <a:pPr marL="0" indent="0">
              <a:buNone/>
            </a:pPr>
            <a:r>
              <a:rPr lang="en-US" sz="1600" dirty="0">
                <a:latin typeface="Verdana" panose="020B0604030504040204" pitchFamily="34" charset="0"/>
                <a:ea typeface="Verdana" panose="020B0604030504040204" pitchFamily="34" charset="0"/>
              </a:rPr>
              <a:t>    color: white;</a:t>
            </a:r>
          </a:p>
          <a:p>
            <a:pPr marL="0" indent="0">
              <a:buNone/>
            </a:pPr>
            <a:r>
              <a:rPr lang="en-US" sz="1600" dirty="0">
                <a:latin typeface="Verdana" panose="020B0604030504040204" pitchFamily="34" charset="0"/>
                <a:ea typeface="Verdana" panose="020B0604030504040204" pitchFamily="34" charset="0"/>
              </a:rPr>
              <a:t>  }</a:t>
            </a:r>
          </a:p>
          <a:p>
            <a:pPr marL="0" indent="0">
              <a:buNone/>
            </a:pPr>
            <a:r>
              <a:rPr lang="en-US" sz="1600" dirty="0">
                <a:latin typeface="Verdana" panose="020B0604030504040204" pitchFamily="34" charset="0"/>
                <a:ea typeface="Verdana" panose="020B0604030504040204" pitchFamily="34" charset="0"/>
              </a:rPr>
              <a:t>}</a:t>
            </a:r>
          </a:p>
          <a:p>
            <a:pPr marL="0" indent="0">
              <a:buNone/>
            </a:pPr>
            <a:endParaRPr lang="en-US" sz="1600" dirty="0">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29ECA90B-ADDC-4F35-8501-C8D8AC1AE349}"/>
              </a:ext>
            </a:extLst>
          </p:cNvPr>
          <p:cNvSpPr txBox="1"/>
          <p:nvPr/>
        </p:nvSpPr>
        <p:spPr>
          <a:xfrm>
            <a:off x="5220072" y="1667022"/>
            <a:ext cx="3366120" cy="4247317"/>
          </a:xfrm>
          <a:prstGeom prst="rect">
            <a:avLst/>
          </a:prstGeom>
          <a:noFill/>
        </p:spPr>
        <p:txBody>
          <a:bodyPr wrap="square">
            <a:spAutoFit/>
          </a:bodyPr>
          <a:lstStyle/>
          <a:p>
            <a:pPr marL="0" indent="0">
              <a:buNone/>
            </a:pPr>
            <a:r>
              <a:rPr lang="en-US" sz="1800" dirty="0"/>
              <a:t>&lt;/style&gt;</a:t>
            </a:r>
          </a:p>
          <a:p>
            <a:pPr marL="0" indent="0">
              <a:buNone/>
            </a:pPr>
            <a:r>
              <a:rPr lang="en-US" sz="1800" dirty="0"/>
              <a:t>&lt;/head&gt;</a:t>
            </a:r>
          </a:p>
          <a:p>
            <a:pPr marL="0" indent="0">
              <a:buNone/>
            </a:pPr>
            <a:r>
              <a:rPr lang="en-US" sz="1800" dirty="0"/>
              <a:t>&lt;body&gt;</a:t>
            </a:r>
          </a:p>
          <a:p>
            <a:pPr marL="0" indent="0">
              <a:buNone/>
            </a:pPr>
            <a:endParaRPr lang="en-US" sz="1800" dirty="0"/>
          </a:p>
          <a:p>
            <a:pPr marL="0" indent="0">
              <a:buNone/>
            </a:pPr>
            <a:r>
              <a:rPr lang="en-US" sz="1800" dirty="0"/>
              <a:t>&lt;h1&gt;Resize the browser window to see the effect!&lt;/h1&gt;</a:t>
            </a:r>
          </a:p>
          <a:p>
            <a:pPr marL="0" indent="0">
              <a:buNone/>
            </a:pPr>
            <a:r>
              <a:rPr lang="en-US" sz="1800" dirty="0"/>
              <a:t>&lt;p&gt;By default, the background color of the document is "tan". If the screen size is 992px or less, the color will change to "blue". If it is 600px or less, it will change to "olive".&lt;/p&gt;</a:t>
            </a:r>
          </a:p>
          <a:p>
            <a:pPr marL="0" indent="0">
              <a:buNone/>
            </a:pPr>
            <a:endParaRPr lang="en-US" sz="1800" dirty="0"/>
          </a:p>
          <a:p>
            <a:pPr marL="0" indent="0">
              <a:buNone/>
            </a:pPr>
            <a:r>
              <a:rPr lang="en-US" sz="1800" dirty="0"/>
              <a:t>&lt;/body&gt;</a:t>
            </a:r>
          </a:p>
          <a:p>
            <a:pPr marL="0" indent="0">
              <a:buNone/>
            </a:pPr>
            <a:r>
              <a:rPr lang="en-US" sz="1800" dirty="0"/>
              <a:t>&lt;/html&gt;</a:t>
            </a:r>
          </a:p>
        </p:txBody>
      </p:sp>
    </p:spTree>
    <p:extLst>
      <p:ext uri="{BB962C8B-B14F-4D97-AF65-F5344CB8AC3E}">
        <p14:creationId xmlns:p14="http://schemas.microsoft.com/office/powerpoint/2010/main" val="2051187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91352" y="799217"/>
            <a:ext cx="2200313" cy="2506881"/>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BEB3A6F3-DBAF-464C-AB5F-50839A5116C2}"/>
              </a:ext>
            </a:extLst>
          </p:cNvPr>
          <p:cNvPicPr>
            <a:picLocks noChangeAspect="1"/>
          </p:cNvPicPr>
          <p:nvPr/>
        </p:nvPicPr>
        <p:blipFill>
          <a:blip r:embed="rId2"/>
          <a:stretch>
            <a:fillRect/>
          </a:stretch>
        </p:blipFill>
        <p:spPr>
          <a:xfrm>
            <a:off x="3495675" y="1063625"/>
            <a:ext cx="3003550" cy="1663700"/>
          </a:xfrm>
          <a:prstGeom prst="rect">
            <a:avLst/>
          </a:prstGeom>
        </p:spPr>
      </p:pic>
      <p:pic>
        <p:nvPicPr>
          <p:cNvPr id="5" name="Picture 4">
            <a:extLst>
              <a:ext uri="{FF2B5EF4-FFF2-40B4-BE49-F238E27FC236}">
                <a16:creationId xmlns:a16="http://schemas.microsoft.com/office/drawing/2014/main" id="{963E6F4B-D217-4952-A90D-FE29013F1D2E}"/>
              </a:ext>
            </a:extLst>
          </p:cNvPr>
          <p:cNvPicPr>
            <a:picLocks noChangeAspect="1"/>
          </p:cNvPicPr>
          <p:nvPr/>
        </p:nvPicPr>
        <p:blipFill rotWithShape="1">
          <a:blip r:embed="rId3"/>
          <a:srcRect l="5000" r="24013"/>
          <a:stretch/>
        </p:blipFill>
        <p:spPr>
          <a:xfrm>
            <a:off x="6554788" y="1063625"/>
            <a:ext cx="2117725" cy="1663700"/>
          </a:xfrm>
          <a:prstGeom prst="rect">
            <a:avLst/>
          </a:prstGeom>
        </p:spPr>
      </p:pic>
      <p:pic>
        <p:nvPicPr>
          <p:cNvPr id="7" name="Picture 6">
            <a:extLst>
              <a:ext uri="{FF2B5EF4-FFF2-40B4-BE49-F238E27FC236}">
                <a16:creationId xmlns:a16="http://schemas.microsoft.com/office/drawing/2014/main" id="{B3C46387-6341-44A6-B75E-9B75B944843B}"/>
              </a:ext>
            </a:extLst>
          </p:cNvPr>
          <p:cNvPicPr>
            <a:picLocks noChangeAspect="1"/>
          </p:cNvPicPr>
          <p:nvPr/>
        </p:nvPicPr>
        <p:blipFill>
          <a:blip r:embed="rId4"/>
          <a:stretch>
            <a:fillRect/>
          </a:stretch>
        </p:blipFill>
        <p:spPr>
          <a:xfrm>
            <a:off x="3495675" y="2782888"/>
            <a:ext cx="5176838" cy="2886075"/>
          </a:xfrm>
          <a:prstGeom prst="rect">
            <a:avLst/>
          </a:prstGeom>
        </p:spPr>
      </p:pic>
      <p:sp>
        <p:nvSpPr>
          <p:cNvPr id="2" name="Title 1">
            <a:extLst>
              <a:ext uri="{FF2B5EF4-FFF2-40B4-BE49-F238E27FC236}">
                <a16:creationId xmlns:a16="http://schemas.microsoft.com/office/drawing/2014/main" id="{6DD36F56-9DF0-4822-9265-C2DB86859D31}"/>
              </a:ext>
            </a:extLst>
          </p:cNvPr>
          <p:cNvSpPr>
            <a:spLocks noGrp="1"/>
          </p:cNvSpPr>
          <p:nvPr>
            <p:ph type="title"/>
          </p:nvPr>
        </p:nvSpPr>
        <p:spPr>
          <a:xfrm>
            <a:off x="725214" y="1204108"/>
            <a:ext cx="2002054" cy="1781175"/>
          </a:xfrm>
        </p:spPr>
        <p:txBody>
          <a:bodyPr vert="horz" lIns="91440" tIns="45720" rIns="91440" bIns="45720" rtlCol="0">
            <a:normAutofit/>
          </a:bodyPr>
          <a:lstStyle/>
          <a:p>
            <a:pPr>
              <a:lnSpc>
                <a:spcPct val="90000"/>
              </a:lnSpc>
            </a:pPr>
            <a:r>
              <a:rPr lang="en-US" sz="2800">
                <a:solidFill>
                  <a:srgbClr val="FFFFFF"/>
                </a:solidFill>
              </a:rPr>
              <a:t>As you resize the color changes</a:t>
            </a:r>
          </a:p>
        </p:txBody>
      </p:sp>
    </p:spTree>
    <p:extLst>
      <p:ext uri="{BB962C8B-B14F-4D97-AF65-F5344CB8AC3E}">
        <p14:creationId xmlns:p14="http://schemas.microsoft.com/office/powerpoint/2010/main" val="1554361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E20DD-0865-4216-9BCD-D7B8794DF8F0}"/>
              </a:ext>
            </a:extLst>
          </p:cNvPr>
          <p:cNvSpPr>
            <a:spLocks noGrp="1"/>
          </p:cNvSpPr>
          <p:nvPr>
            <p:ph type="title"/>
          </p:nvPr>
        </p:nvSpPr>
        <p:spPr/>
        <p:txBody>
          <a:bodyPr/>
          <a:lstStyle/>
          <a:p>
            <a:r>
              <a:rPr lang="en-US" dirty="0"/>
              <a:t>Example 2</a:t>
            </a:r>
          </a:p>
        </p:txBody>
      </p:sp>
      <p:sp>
        <p:nvSpPr>
          <p:cNvPr id="3" name="Content Placeholder 2">
            <a:extLst>
              <a:ext uri="{FF2B5EF4-FFF2-40B4-BE49-F238E27FC236}">
                <a16:creationId xmlns:a16="http://schemas.microsoft.com/office/drawing/2014/main" id="{79D01C04-EDE1-4D79-AC7F-A99996F89C5F}"/>
              </a:ext>
            </a:extLst>
          </p:cNvPr>
          <p:cNvSpPr>
            <a:spLocks noGrp="1"/>
          </p:cNvSpPr>
          <p:nvPr>
            <p:ph idx="1"/>
          </p:nvPr>
        </p:nvSpPr>
        <p:spPr>
          <a:xfrm>
            <a:off x="457200" y="1417637"/>
            <a:ext cx="4618856" cy="5165725"/>
          </a:xfrm>
        </p:spPr>
        <p:txBody>
          <a:bodyPr>
            <a:normAutofit lnSpcReduction="10000"/>
          </a:bodyPr>
          <a:lstStyle/>
          <a:p>
            <a:pPr marL="0" indent="0">
              <a:buNone/>
            </a:pPr>
            <a:r>
              <a:rPr lang="en-US" sz="2000" dirty="0"/>
              <a:t>&lt;!DOCTYPE html&gt;</a:t>
            </a:r>
          </a:p>
          <a:p>
            <a:pPr marL="0" indent="0">
              <a:buNone/>
            </a:pPr>
            <a:r>
              <a:rPr lang="en-US" sz="2000" dirty="0"/>
              <a:t>&lt;html&gt;</a:t>
            </a:r>
          </a:p>
          <a:p>
            <a:pPr marL="0" indent="0">
              <a:buNone/>
            </a:pPr>
            <a:r>
              <a:rPr lang="en-US" sz="2000" dirty="0"/>
              <a:t>&lt;head&gt;</a:t>
            </a:r>
          </a:p>
          <a:p>
            <a:pPr marL="0" indent="0">
              <a:buNone/>
            </a:pPr>
            <a:r>
              <a:rPr lang="en-US" sz="2000" dirty="0"/>
              <a:t>&lt;meta name="viewport" content="width=device-width, initial-scale=1"&gt;</a:t>
            </a:r>
          </a:p>
          <a:p>
            <a:pPr marL="0" indent="0">
              <a:buNone/>
            </a:pPr>
            <a:r>
              <a:rPr lang="en-US" sz="2000" dirty="0"/>
              <a:t>&lt;style&gt;</a:t>
            </a:r>
          </a:p>
          <a:p>
            <a:pPr marL="0" indent="0">
              <a:buNone/>
            </a:pPr>
            <a:r>
              <a:rPr lang="en-US" sz="2000" dirty="0">
                <a:solidFill>
                  <a:srgbClr val="FF0000"/>
                </a:solidFill>
              </a:rPr>
              <a:t>@media screen and (max-width: 900px) and (min-width: 600px), (min-width: 1100px) {</a:t>
            </a:r>
          </a:p>
          <a:p>
            <a:pPr marL="0" indent="0">
              <a:buNone/>
            </a:pPr>
            <a:r>
              <a:rPr lang="en-US" sz="2000" dirty="0">
                <a:solidFill>
                  <a:srgbClr val="FF0000"/>
                </a:solidFill>
              </a:rPr>
              <a:t>  </a:t>
            </a:r>
            <a:r>
              <a:rPr lang="en-US" sz="2000" dirty="0" err="1">
                <a:solidFill>
                  <a:srgbClr val="FF0000"/>
                </a:solidFill>
              </a:rPr>
              <a:t>div.example</a:t>
            </a:r>
            <a:r>
              <a:rPr lang="en-US" sz="2000" dirty="0">
                <a:solidFill>
                  <a:srgbClr val="FF0000"/>
                </a:solidFill>
              </a:rPr>
              <a:t>{</a:t>
            </a:r>
          </a:p>
          <a:p>
            <a:pPr marL="0" indent="0">
              <a:buNone/>
            </a:pPr>
            <a:r>
              <a:rPr lang="en-US" sz="2000" dirty="0"/>
              <a:t>    font-size: 50px;</a:t>
            </a:r>
          </a:p>
          <a:p>
            <a:pPr marL="0" indent="0">
              <a:buNone/>
            </a:pPr>
            <a:r>
              <a:rPr lang="en-US" sz="2000" dirty="0"/>
              <a:t>    padding: 50px;</a:t>
            </a:r>
          </a:p>
          <a:p>
            <a:pPr marL="0" indent="0">
              <a:buNone/>
            </a:pPr>
            <a:r>
              <a:rPr lang="en-US" sz="2000" dirty="0"/>
              <a:t>    border: 8px solid black;</a:t>
            </a:r>
          </a:p>
          <a:p>
            <a:pPr marL="0" indent="0">
              <a:buNone/>
            </a:pPr>
            <a:r>
              <a:rPr lang="en-US" sz="2000" dirty="0"/>
              <a:t>    background: yellow;</a:t>
            </a:r>
          </a:p>
          <a:p>
            <a:pPr marL="0" indent="0">
              <a:buNone/>
            </a:pPr>
            <a:r>
              <a:rPr lang="en-US" sz="2000" dirty="0"/>
              <a:t>  }  }</a:t>
            </a:r>
          </a:p>
          <a:p>
            <a:pPr marL="0" indent="0">
              <a:buNone/>
            </a:pPr>
            <a:endParaRPr lang="en-US" sz="2000" dirty="0"/>
          </a:p>
        </p:txBody>
      </p:sp>
      <p:sp>
        <p:nvSpPr>
          <p:cNvPr id="5" name="TextBox 4">
            <a:extLst>
              <a:ext uri="{FF2B5EF4-FFF2-40B4-BE49-F238E27FC236}">
                <a16:creationId xmlns:a16="http://schemas.microsoft.com/office/drawing/2014/main" id="{C36C0D85-FAE2-42C5-AF61-D195913BE90F}"/>
              </a:ext>
            </a:extLst>
          </p:cNvPr>
          <p:cNvSpPr txBox="1"/>
          <p:nvPr/>
        </p:nvSpPr>
        <p:spPr>
          <a:xfrm>
            <a:off x="5940152" y="904066"/>
            <a:ext cx="3096344" cy="5909310"/>
          </a:xfrm>
          <a:prstGeom prst="rect">
            <a:avLst/>
          </a:prstGeom>
          <a:noFill/>
        </p:spPr>
        <p:txBody>
          <a:bodyPr wrap="square">
            <a:spAutoFit/>
          </a:bodyPr>
          <a:lstStyle/>
          <a:p>
            <a:pPr marL="0" indent="0">
              <a:buNone/>
            </a:pPr>
            <a:r>
              <a:rPr lang="en-US" sz="1800" dirty="0"/>
              <a:t>&lt;/style&gt;</a:t>
            </a:r>
          </a:p>
          <a:p>
            <a:pPr marL="0" indent="0">
              <a:buNone/>
            </a:pPr>
            <a:r>
              <a:rPr lang="en-US" sz="1800" dirty="0"/>
              <a:t>&lt;/head&gt;</a:t>
            </a:r>
          </a:p>
          <a:p>
            <a:pPr marL="0" indent="0">
              <a:buNone/>
            </a:pPr>
            <a:r>
              <a:rPr lang="en-US" sz="1800" dirty="0"/>
              <a:t>&lt;body&gt;</a:t>
            </a:r>
          </a:p>
          <a:p>
            <a:pPr marL="0" indent="0">
              <a:buNone/>
            </a:pPr>
            <a:endParaRPr lang="en-US" sz="1800" dirty="0"/>
          </a:p>
          <a:p>
            <a:pPr marL="0" indent="0">
              <a:buNone/>
            </a:pPr>
            <a:r>
              <a:rPr lang="en-US" sz="1800" dirty="0"/>
              <a:t>&lt;h2&gt;Change the appearance of DIV on different screen sizes&lt;/h2&gt;</a:t>
            </a:r>
          </a:p>
          <a:p>
            <a:pPr marL="0" indent="0">
              <a:buNone/>
            </a:pPr>
            <a:endParaRPr lang="en-US" sz="1800" dirty="0"/>
          </a:p>
          <a:p>
            <a:pPr marL="0" indent="0">
              <a:buNone/>
            </a:pPr>
            <a:r>
              <a:rPr lang="en-US" sz="1800" dirty="0"/>
              <a:t>&lt;div class="example"&gt;Example DIV.&lt;/div&gt;</a:t>
            </a:r>
          </a:p>
          <a:p>
            <a:pPr marL="0" indent="0">
              <a:buNone/>
            </a:pPr>
            <a:endParaRPr lang="en-US" sz="1800" dirty="0"/>
          </a:p>
          <a:p>
            <a:pPr marL="0" indent="0">
              <a:buNone/>
            </a:pPr>
            <a:r>
              <a:rPr lang="en-US" sz="1800" dirty="0"/>
              <a:t>&lt;p&gt;When the browser's width is between 600 and 900px OR above 1100px, change the appearance of DIV. </a:t>
            </a:r>
          </a:p>
          <a:p>
            <a:pPr marL="0" indent="0">
              <a:buNone/>
            </a:pPr>
            <a:r>
              <a:rPr lang="en-US" sz="1800" dirty="0"/>
              <a:t>&lt;strong&gt;Resize the browser window to see the effect&lt;/strong&gt;.&lt;/p&gt;</a:t>
            </a:r>
          </a:p>
          <a:p>
            <a:pPr marL="0" indent="0">
              <a:buNone/>
            </a:pPr>
            <a:endParaRPr lang="en-US" sz="1800" dirty="0"/>
          </a:p>
          <a:p>
            <a:pPr marL="0" indent="0">
              <a:buNone/>
            </a:pPr>
            <a:r>
              <a:rPr lang="en-US" sz="1800" dirty="0"/>
              <a:t>&lt;/body&gt;</a:t>
            </a:r>
          </a:p>
          <a:p>
            <a:pPr marL="0" indent="0">
              <a:buNone/>
            </a:pPr>
            <a:r>
              <a:rPr lang="en-US" sz="1800" dirty="0"/>
              <a:t>&lt;/html&gt;</a:t>
            </a:r>
            <a:endParaRPr lang="en-US" dirty="0"/>
          </a:p>
        </p:txBody>
      </p:sp>
    </p:spTree>
    <p:extLst>
      <p:ext uri="{BB962C8B-B14F-4D97-AF65-F5344CB8AC3E}">
        <p14:creationId xmlns:p14="http://schemas.microsoft.com/office/powerpoint/2010/main" val="1476552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951933-2FE1-4944-8834-11F613C03EBD}"/>
              </a:ext>
            </a:extLst>
          </p:cNvPr>
          <p:cNvPicPr>
            <a:picLocks noChangeAspect="1"/>
          </p:cNvPicPr>
          <p:nvPr/>
        </p:nvPicPr>
        <p:blipFill rotWithShape="1">
          <a:blip r:embed="rId2"/>
          <a:srcRect l="48425" t="27590" r="3538" b="24788"/>
          <a:stretch/>
        </p:blipFill>
        <p:spPr>
          <a:xfrm>
            <a:off x="4189653" y="1412776"/>
            <a:ext cx="4920708" cy="2742691"/>
          </a:xfrm>
          <a:prstGeom prst="rect">
            <a:avLst/>
          </a:prstGeom>
        </p:spPr>
      </p:pic>
      <p:pic>
        <p:nvPicPr>
          <p:cNvPr id="7" name="Picture 6">
            <a:extLst>
              <a:ext uri="{FF2B5EF4-FFF2-40B4-BE49-F238E27FC236}">
                <a16:creationId xmlns:a16="http://schemas.microsoft.com/office/drawing/2014/main" id="{8FB39B87-580E-4A7F-9507-3BF13456BC6E}"/>
              </a:ext>
            </a:extLst>
          </p:cNvPr>
          <p:cNvPicPr>
            <a:picLocks noChangeAspect="1"/>
          </p:cNvPicPr>
          <p:nvPr/>
        </p:nvPicPr>
        <p:blipFill rotWithShape="1">
          <a:blip r:embed="rId3"/>
          <a:srcRect l="41338" t="26189" r="19288" b="28990"/>
          <a:stretch/>
        </p:blipFill>
        <p:spPr>
          <a:xfrm>
            <a:off x="107504" y="1412776"/>
            <a:ext cx="4060428" cy="2598675"/>
          </a:xfrm>
          <a:prstGeom prst="rect">
            <a:avLst/>
          </a:prstGeom>
        </p:spPr>
      </p:pic>
      <p:sp>
        <p:nvSpPr>
          <p:cNvPr id="19" name="TextBox 18">
            <a:extLst>
              <a:ext uri="{FF2B5EF4-FFF2-40B4-BE49-F238E27FC236}">
                <a16:creationId xmlns:a16="http://schemas.microsoft.com/office/drawing/2014/main" id="{26B7DCD8-8CFF-4FE9-A740-0567B39183B2}"/>
              </a:ext>
            </a:extLst>
          </p:cNvPr>
          <p:cNvSpPr txBox="1"/>
          <p:nvPr/>
        </p:nvSpPr>
        <p:spPr>
          <a:xfrm>
            <a:off x="755576" y="5602014"/>
            <a:ext cx="7848872" cy="646331"/>
          </a:xfrm>
          <a:prstGeom prst="rect">
            <a:avLst/>
          </a:prstGeom>
          <a:noFill/>
        </p:spPr>
        <p:txBody>
          <a:bodyPr wrap="square">
            <a:spAutoFit/>
          </a:bodyPr>
          <a:lstStyle/>
          <a:p>
            <a:r>
              <a:rPr lang="en-US" dirty="0"/>
              <a:t>Click on the below links for example</a:t>
            </a:r>
          </a:p>
          <a:p>
            <a:r>
              <a:rPr lang="en-US" dirty="0"/>
              <a:t>https://www.w3schools.com/css/tryit.asp?filename=trycss3_media_queries2</a:t>
            </a:r>
          </a:p>
        </p:txBody>
      </p:sp>
    </p:spTree>
    <p:extLst>
      <p:ext uri="{BB962C8B-B14F-4D97-AF65-F5344CB8AC3E}">
        <p14:creationId xmlns:p14="http://schemas.microsoft.com/office/powerpoint/2010/main" val="7445769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07E0B-40F2-4B13-B463-490E1032FCF6}"/>
              </a:ext>
            </a:extLst>
          </p:cNvPr>
          <p:cNvSpPr>
            <a:spLocks noGrp="1"/>
          </p:cNvSpPr>
          <p:nvPr>
            <p:ph type="title"/>
          </p:nvPr>
        </p:nvSpPr>
        <p:spPr/>
        <p:txBody>
          <a:bodyPr>
            <a:normAutofit/>
          </a:bodyPr>
          <a:lstStyle/>
          <a:p>
            <a:endParaRPr lang="en-US" dirty="0"/>
          </a:p>
        </p:txBody>
      </p:sp>
      <p:sp>
        <p:nvSpPr>
          <p:cNvPr id="4" name="Content Placeholder 2">
            <a:extLst>
              <a:ext uri="{FF2B5EF4-FFF2-40B4-BE49-F238E27FC236}">
                <a16:creationId xmlns:a16="http://schemas.microsoft.com/office/drawing/2014/main" id="{36FA3329-73AA-4226-9A28-92F8B17AECAD}"/>
              </a:ext>
            </a:extLst>
          </p:cNvPr>
          <p:cNvSpPr>
            <a:spLocks noGrp="1"/>
          </p:cNvSpPr>
          <p:nvPr>
            <p:ph idx="1"/>
          </p:nvPr>
        </p:nvSpPr>
        <p:spPr>
          <a:xfrm>
            <a:off x="457200" y="1600201"/>
            <a:ext cx="8229600" cy="1540768"/>
          </a:xfrm>
        </p:spPr>
        <p:txBody>
          <a:bodyPr>
            <a:normAutofit/>
          </a:bodyPr>
          <a:lstStyle/>
          <a:p>
            <a:endParaRPr lang="en-US" dirty="0"/>
          </a:p>
        </p:txBody>
      </p:sp>
    </p:spTree>
    <p:extLst>
      <p:ext uri="{BB962C8B-B14F-4D97-AF65-F5344CB8AC3E}">
        <p14:creationId xmlns:p14="http://schemas.microsoft.com/office/powerpoint/2010/main" val="2724233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a:extLst>
              <a:ext uri="{FF2B5EF4-FFF2-40B4-BE49-F238E27FC236}">
                <a16:creationId xmlns:a16="http://schemas.microsoft.com/office/drawing/2014/main" id="{A1BD2DB3-2A11-4A9E-A17D-F6B8F103A79B}"/>
              </a:ext>
            </a:extLst>
          </p:cNvPr>
          <p:cNvSpPr>
            <a:spLocks noChangeArrowheads="1"/>
          </p:cNvSpPr>
          <p:nvPr/>
        </p:nvSpPr>
        <p:spPr bwMode="auto">
          <a:xfrm>
            <a:off x="892175" y="533400"/>
            <a:ext cx="63468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n-US" altLang="en-US" sz="4000"/>
              <a:t>Color and Background</a:t>
            </a:r>
          </a:p>
        </p:txBody>
      </p:sp>
      <p:sp>
        <p:nvSpPr>
          <p:cNvPr id="80901" name="Rectangle 6">
            <a:extLst>
              <a:ext uri="{FF2B5EF4-FFF2-40B4-BE49-F238E27FC236}">
                <a16:creationId xmlns:a16="http://schemas.microsoft.com/office/drawing/2014/main" id="{250160AB-AB75-4C99-B4E0-BAE35203E9FA}"/>
              </a:ext>
            </a:extLst>
          </p:cNvPr>
          <p:cNvSpPr>
            <a:spLocks noChangeArrowheads="1"/>
          </p:cNvSpPr>
          <p:nvPr/>
        </p:nvSpPr>
        <p:spPr bwMode="auto">
          <a:xfrm>
            <a:off x="457200" y="1447800"/>
            <a:ext cx="845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endParaRPr lang="en-US" altLang="en-US"/>
          </a:p>
        </p:txBody>
      </p:sp>
      <p:graphicFrame>
        <p:nvGraphicFramePr>
          <p:cNvPr id="80902" name="Group 6">
            <a:extLst>
              <a:ext uri="{FF2B5EF4-FFF2-40B4-BE49-F238E27FC236}">
                <a16:creationId xmlns:a16="http://schemas.microsoft.com/office/drawing/2014/main" id="{C693652E-6F44-4971-B90A-BFAD9A851E0E}"/>
              </a:ext>
            </a:extLst>
          </p:cNvPr>
          <p:cNvGraphicFramePr>
            <a:graphicFrameLocks noGrp="1"/>
          </p:cNvGraphicFramePr>
          <p:nvPr/>
        </p:nvGraphicFramePr>
        <p:xfrm>
          <a:off x="304800" y="1843088"/>
          <a:ext cx="8610600" cy="4168140"/>
        </p:xfrm>
        <a:graphic>
          <a:graphicData uri="http://schemas.openxmlformats.org/drawingml/2006/table">
            <a:tbl>
              <a:tblPr/>
              <a:tblGrid>
                <a:gridCol w="2667000">
                  <a:extLst>
                    <a:ext uri="{9D8B030D-6E8A-4147-A177-3AD203B41FA5}">
                      <a16:colId xmlns:a16="http://schemas.microsoft.com/office/drawing/2014/main" val="3695604818"/>
                    </a:ext>
                  </a:extLst>
                </a:gridCol>
                <a:gridCol w="2362200">
                  <a:extLst>
                    <a:ext uri="{9D8B030D-6E8A-4147-A177-3AD203B41FA5}">
                      <a16:colId xmlns:a16="http://schemas.microsoft.com/office/drawing/2014/main" val="2488816688"/>
                    </a:ext>
                  </a:extLst>
                </a:gridCol>
                <a:gridCol w="3581400">
                  <a:extLst>
                    <a:ext uri="{9D8B030D-6E8A-4147-A177-3AD203B41FA5}">
                      <a16:colId xmlns:a16="http://schemas.microsoft.com/office/drawing/2014/main" val="1644642892"/>
                    </a:ext>
                  </a:extLst>
                </a:gridCol>
              </a:tblGrid>
              <a:tr h="371475">
                <a:tc gridSpan="3">
                  <a:txBody>
                    <a:bodyPr/>
                    <a:lstStyle>
                      <a:lvl1pPr algn="l">
                        <a:spcBef>
                          <a:spcPct val="20000"/>
                        </a:spcBef>
                        <a:defRPr sz="2800">
                          <a:solidFill>
                            <a:schemeClr val="tx1"/>
                          </a:solidFill>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CSS properties to apply colors and background colors to your websites</a:t>
                      </a:r>
                      <a:endParaRPr kumimoji="0" lang="en-US" altLang="en-US" sz="1800" b="1"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15343877"/>
                  </a:ext>
                </a:extLst>
              </a:tr>
              <a:tr h="371475">
                <a:tc>
                  <a:txBody>
                    <a:bodyPr/>
                    <a:lstStyle>
                      <a:lvl1pPr algn="l">
                        <a:spcBef>
                          <a:spcPct val="20000"/>
                        </a:spcBef>
                        <a:defRPr sz="2800">
                          <a:solidFill>
                            <a:schemeClr val="tx1"/>
                          </a:solidFill>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 Property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FB1F9"/>
                    </a:solidFill>
                  </a:tcPr>
                </a:tc>
                <a:tc>
                  <a:txBody>
                    <a:bodyPr/>
                    <a:lstStyle>
                      <a:lvl1pPr algn="l">
                        <a:spcBef>
                          <a:spcPct val="20000"/>
                        </a:spcBef>
                        <a:defRPr sz="2800">
                          <a:solidFill>
                            <a:schemeClr val="tx1"/>
                          </a:solidFill>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Valid Values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FB1F9"/>
                    </a:solidFill>
                  </a:tcPr>
                </a:tc>
                <a:tc>
                  <a:txBody>
                    <a:bodyPr/>
                    <a:lstStyle>
                      <a:lvl1pPr algn="l">
                        <a:spcBef>
                          <a:spcPct val="20000"/>
                        </a:spcBef>
                        <a:defRPr sz="2800">
                          <a:solidFill>
                            <a:schemeClr val="tx1"/>
                          </a:solidFill>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Sample Usage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FB1F9"/>
                    </a:solidFill>
                  </a:tcPr>
                </a:tc>
                <a:extLst>
                  <a:ext uri="{0D108BD9-81ED-4DB2-BD59-A6C34878D82A}">
                    <a16:rowId xmlns:a16="http://schemas.microsoft.com/office/drawing/2014/main" val="1769891117"/>
                  </a:ext>
                </a:extLst>
              </a:tr>
              <a:tr h="390525">
                <a:tc>
                  <a:txBody>
                    <a:bodyPr/>
                    <a:lstStyle>
                      <a:lvl1pPr algn="l">
                        <a:spcBef>
                          <a:spcPct val="20000"/>
                        </a:spcBef>
                        <a:defRPr sz="2800">
                          <a:solidFill>
                            <a:schemeClr val="tx1"/>
                          </a:solidFill>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color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BFCCC">
                        <a:alpha val="20000"/>
                      </a:srgbClr>
                    </a:solidFill>
                  </a:tcPr>
                </a:tc>
                <a:tc>
                  <a:txBody>
                    <a:bodyPr/>
                    <a:lstStyle>
                      <a:lvl1pPr algn="l">
                        <a:spcBef>
                          <a:spcPct val="20000"/>
                        </a:spcBef>
                        <a:defRPr sz="2800">
                          <a:solidFill>
                            <a:schemeClr val="tx1"/>
                          </a:solidFill>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Color value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BFCCC">
                        <a:alpha val="20000"/>
                      </a:srgbClr>
                    </a:solidFill>
                  </a:tcPr>
                </a:tc>
                <a:tc>
                  <a:txBody>
                    <a:bodyPr/>
                    <a:lstStyle>
                      <a:lvl1pPr algn="l">
                        <a:spcBef>
                          <a:spcPct val="20000"/>
                        </a:spcBef>
                        <a:defRPr sz="2800">
                          <a:solidFill>
                            <a:schemeClr val="tx1"/>
                          </a:solidFill>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{color:green;}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BFCCC">
                        <a:alpha val="20000"/>
                      </a:srgbClr>
                    </a:solidFill>
                  </a:tcPr>
                </a:tc>
                <a:extLst>
                  <a:ext uri="{0D108BD9-81ED-4DB2-BD59-A6C34878D82A}">
                    <a16:rowId xmlns:a16="http://schemas.microsoft.com/office/drawing/2014/main" val="3599141980"/>
                  </a:ext>
                </a:extLst>
              </a:tr>
              <a:tr h="371475">
                <a:tc>
                  <a:txBody>
                    <a:bodyPr/>
                    <a:lstStyle>
                      <a:lvl1pPr algn="l">
                        <a:spcBef>
                          <a:spcPct val="20000"/>
                        </a:spcBef>
                        <a:defRPr sz="2800">
                          <a:solidFill>
                            <a:schemeClr val="tx1"/>
                          </a:solidFill>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background-color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4E0F6"/>
                    </a:solidFill>
                  </a:tcPr>
                </a:tc>
                <a:tc>
                  <a:txBody>
                    <a:bodyPr/>
                    <a:lstStyle>
                      <a:lvl1pPr algn="l">
                        <a:spcBef>
                          <a:spcPct val="20000"/>
                        </a:spcBef>
                        <a:defRPr sz="2800">
                          <a:solidFill>
                            <a:schemeClr val="tx1"/>
                          </a:solidFill>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Color value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4E0F6"/>
                    </a:solidFill>
                  </a:tcPr>
                </a:tc>
                <a:tc>
                  <a:txBody>
                    <a:bodyPr/>
                    <a:lstStyle>
                      <a:lvl1pPr algn="l">
                        <a:spcBef>
                          <a:spcPct val="20000"/>
                        </a:spcBef>
                        <a:defRPr sz="2800">
                          <a:solidFill>
                            <a:schemeClr val="tx1"/>
                          </a:solidFill>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{background-color:green;}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4E0F6"/>
                    </a:solidFill>
                  </a:tcPr>
                </a:tc>
                <a:extLst>
                  <a:ext uri="{0D108BD9-81ED-4DB2-BD59-A6C34878D82A}">
                    <a16:rowId xmlns:a16="http://schemas.microsoft.com/office/drawing/2014/main" val="3044097767"/>
                  </a:ext>
                </a:extLst>
              </a:tr>
              <a:tr h="371475">
                <a:tc>
                  <a:txBody>
                    <a:bodyPr/>
                    <a:lstStyle>
                      <a:lvl1pPr algn="l">
                        <a:spcBef>
                          <a:spcPct val="20000"/>
                        </a:spcBef>
                        <a:defRPr sz="2800">
                          <a:solidFill>
                            <a:schemeClr val="tx1"/>
                          </a:solidFill>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background-image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BFCCC">
                        <a:alpha val="20000"/>
                      </a:srgbClr>
                    </a:solidFill>
                  </a:tcPr>
                </a:tc>
                <a:tc>
                  <a:txBody>
                    <a:bodyPr/>
                    <a:lstStyle>
                      <a:lvl1pPr algn="l">
                        <a:spcBef>
                          <a:spcPct val="20000"/>
                        </a:spcBef>
                        <a:defRPr sz="2800">
                          <a:solidFill>
                            <a:schemeClr val="tx1"/>
                          </a:solidFill>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url | none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BFCCC">
                        <a:alpha val="20000"/>
                      </a:srgbClr>
                    </a:solidFill>
                  </a:tcPr>
                </a:tc>
                <a:tc>
                  <a:txBody>
                    <a:bodyPr/>
                    <a:lstStyle>
                      <a:lvl1pPr algn="l">
                        <a:spcBef>
                          <a:spcPct val="20000"/>
                        </a:spcBef>
                        <a:defRPr sz="2800">
                          <a:solidFill>
                            <a:schemeClr val="tx1"/>
                          </a:solidFill>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{background-image: url(apple.jpg);}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BFCCC">
                        <a:alpha val="20000"/>
                      </a:srgbClr>
                    </a:solidFill>
                  </a:tcPr>
                </a:tc>
                <a:extLst>
                  <a:ext uri="{0D108BD9-81ED-4DB2-BD59-A6C34878D82A}">
                    <a16:rowId xmlns:a16="http://schemas.microsoft.com/office/drawing/2014/main" val="1808719865"/>
                  </a:ext>
                </a:extLst>
              </a:tr>
              <a:tr h="371475">
                <a:tc>
                  <a:txBody>
                    <a:bodyPr/>
                    <a:lstStyle>
                      <a:lvl1pPr algn="l">
                        <a:spcBef>
                          <a:spcPct val="20000"/>
                        </a:spcBef>
                        <a:defRPr sz="2800">
                          <a:solidFill>
                            <a:schemeClr val="tx1"/>
                          </a:solidFill>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background-repeat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4E0F6"/>
                    </a:solidFill>
                  </a:tcPr>
                </a:tc>
                <a:tc>
                  <a:txBody>
                    <a:bodyPr/>
                    <a:lstStyle>
                      <a:lvl1pPr algn="l">
                        <a:spcBef>
                          <a:spcPct val="20000"/>
                        </a:spcBef>
                        <a:defRPr sz="2800">
                          <a:solidFill>
                            <a:schemeClr val="tx1"/>
                          </a:solidFill>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repeat | no-repeat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4E0F6"/>
                    </a:solidFill>
                  </a:tcPr>
                </a:tc>
                <a:tc>
                  <a:txBody>
                    <a:bodyPr/>
                    <a:lstStyle>
                      <a:lvl1pPr algn="l">
                        <a:spcBef>
                          <a:spcPct val="20000"/>
                        </a:spcBef>
                        <a:defRPr sz="2800">
                          <a:solidFill>
                            <a:schemeClr val="tx1"/>
                          </a:solidFill>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{background-repeat: no-repeat;}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4E0F6"/>
                    </a:solidFill>
                  </a:tcPr>
                </a:tc>
                <a:extLst>
                  <a:ext uri="{0D108BD9-81ED-4DB2-BD59-A6C34878D82A}">
                    <a16:rowId xmlns:a16="http://schemas.microsoft.com/office/drawing/2014/main" val="592743881"/>
                  </a:ext>
                </a:extLst>
              </a:tr>
              <a:tr h="371475">
                <a:tc>
                  <a:txBody>
                    <a:bodyPr/>
                    <a:lstStyle>
                      <a:lvl1pPr algn="l">
                        <a:spcBef>
                          <a:spcPct val="20000"/>
                        </a:spcBef>
                        <a:defRPr sz="2800">
                          <a:solidFill>
                            <a:schemeClr val="tx1"/>
                          </a:solidFill>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background-attachment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BFCCC">
                        <a:alpha val="20000"/>
                      </a:srgbClr>
                    </a:solidFill>
                  </a:tcPr>
                </a:tc>
                <a:tc>
                  <a:txBody>
                    <a:bodyPr/>
                    <a:lstStyle>
                      <a:lvl1pPr algn="l">
                        <a:spcBef>
                          <a:spcPct val="20000"/>
                        </a:spcBef>
                        <a:defRPr sz="2800">
                          <a:solidFill>
                            <a:schemeClr val="tx1"/>
                          </a:solidFill>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scroll | fixed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BFCCC">
                        <a:alpha val="20000"/>
                      </a:srgbClr>
                    </a:solidFill>
                  </a:tcPr>
                </a:tc>
                <a:tc>
                  <a:txBody>
                    <a:bodyPr/>
                    <a:lstStyle>
                      <a:lvl1pPr algn="l">
                        <a:spcBef>
                          <a:spcPct val="20000"/>
                        </a:spcBef>
                        <a:defRPr sz="2800">
                          <a:solidFill>
                            <a:schemeClr val="tx1"/>
                          </a:solidFill>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{background-attachment: fixed;}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BFCCC">
                        <a:alpha val="20000"/>
                      </a:srgbClr>
                    </a:solidFill>
                  </a:tcPr>
                </a:tc>
                <a:extLst>
                  <a:ext uri="{0D108BD9-81ED-4DB2-BD59-A6C34878D82A}">
                    <a16:rowId xmlns:a16="http://schemas.microsoft.com/office/drawing/2014/main" val="3677419634"/>
                  </a:ext>
                </a:extLst>
              </a:tr>
              <a:tr h="371475">
                <a:tc>
                  <a:txBody>
                    <a:bodyPr/>
                    <a:lstStyle>
                      <a:lvl1pPr algn="l">
                        <a:spcBef>
                          <a:spcPct val="20000"/>
                        </a:spcBef>
                        <a:defRPr sz="2800">
                          <a:solidFill>
                            <a:schemeClr val="tx1"/>
                          </a:solidFill>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background-position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4E0F6"/>
                    </a:solidFill>
                  </a:tcPr>
                </a:tc>
                <a:tc>
                  <a:txBody>
                    <a:bodyPr/>
                    <a:lstStyle>
                      <a:lvl1pPr algn="l">
                        <a:spcBef>
                          <a:spcPct val="20000"/>
                        </a:spcBef>
                        <a:defRPr sz="2800">
                          <a:solidFill>
                            <a:schemeClr val="tx1"/>
                          </a:solidFill>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[top | center | bottom | left | center | right]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4E0F6"/>
                    </a:solidFill>
                  </a:tcPr>
                </a:tc>
                <a:tc>
                  <a:txBody>
                    <a:bodyPr/>
                    <a:lstStyle>
                      <a:lvl1pPr algn="l">
                        <a:spcBef>
                          <a:spcPct val="20000"/>
                        </a:spcBef>
                        <a:defRPr sz="2800">
                          <a:solidFill>
                            <a:schemeClr val="tx1"/>
                          </a:solidFill>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{background-position: top center;}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4E0F6"/>
                    </a:solidFill>
                  </a:tcPr>
                </a:tc>
                <a:extLst>
                  <a:ext uri="{0D108BD9-81ED-4DB2-BD59-A6C34878D82A}">
                    <a16:rowId xmlns:a16="http://schemas.microsoft.com/office/drawing/2014/main" val="2417064761"/>
                  </a:ext>
                </a:extLst>
              </a:tr>
              <a:tr h="371475">
                <a:tc>
                  <a:txBody>
                    <a:bodyPr/>
                    <a:lstStyle>
                      <a:lvl1pPr algn="l">
                        <a:spcBef>
                          <a:spcPct val="20000"/>
                        </a:spcBef>
                        <a:defRPr sz="2800">
                          <a:solidFill>
                            <a:schemeClr val="tx1"/>
                          </a:solidFill>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background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BFCCC">
                        <a:alpha val="20000"/>
                      </a:srgbClr>
                    </a:solidFill>
                  </a:tcPr>
                </a:tc>
                <a:tc>
                  <a:txBody>
                    <a:bodyPr/>
                    <a:lstStyle>
                      <a:lvl1pPr algn="l">
                        <a:spcBef>
                          <a:spcPct val="20000"/>
                        </a:spcBef>
                        <a:defRPr sz="2800">
                          <a:solidFill>
                            <a:schemeClr val="tx1"/>
                          </a:solidFill>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color || url || repeat || scroll || position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BFCCC">
                        <a:alpha val="20000"/>
                      </a:srgbClr>
                    </a:solidFill>
                  </a:tcPr>
                </a:tc>
                <a:tc>
                  <a:txBody>
                    <a:bodyPr/>
                    <a:lstStyle>
                      <a:lvl1pPr algn="l">
                        <a:spcBef>
                          <a:spcPct val="20000"/>
                        </a:spcBef>
                        <a:defRPr sz="2800">
                          <a:solidFill>
                            <a:schemeClr val="tx1"/>
                          </a:solidFill>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background:red url(apple.jpg)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BFCCC">
                        <a:alpha val="20000"/>
                      </a:srgbClr>
                    </a:solidFill>
                  </a:tcPr>
                </a:tc>
                <a:extLst>
                  <a:ext uri="{0D108BD9-81ED-4DB2-BD59-A6C34878D82A}">
                    <a16:rowId xmlns:a16="http://schemas.microsoft.com/office/drawing/2014/main" val="279445947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B980D386-E172-4ECE-B8C6-5E5799954388}"/>
              </a:ext>
            </a:extLst>
          </p:cNvPr>
          <p:cNvSpPr>
            <a:spLocks noGrp="1" noChangeArrowheads="1"/>
          </p:cNvSpPr>
          <p:nvPr>
            <p:ph type="title"/>
          </p:nvPr>
        </p:nvSpPr>
        <p:spPr/>
        <p:txBody>
          <a:bodyPr/>
          <a:lstStyle/>
          <a:p>
            <a:r>
              <a:rPr lang="en-US" altLang="en-US" sz="4000"/>
              <a:t>Example - Color &amp; Background</a:t>
            </a:r>
          </a:p>
        </p:txBody>
      </p:sp>
      <p:sp>
        <p:nvSpPr>
          <p:cNvPr id="95235" name="Rectangle 3">
            <a:extLst>
              <a:ext uri="{FF2B5EF4-FFF2-40B4-BE49-F238E27FC236}">
                <a16:creationId xmlns:a16="http://schemas.microsoft.com/office/drawing/2014/main" id="{4D502D0D-EB57-47C6-983F-9819900E4B93}"/>
              </a:ext>
            </a:extLst>
          </p:cNvPr>
          <p:cNvSpPr>
            <a:spLocks noGrp="1" noChangeArrowheads="1"/>
          </p:cNvSpPr>
          <p:nvPr>
            <p:ph type="body" sz="half" idx="1"/>
          </p:nvPr>
        </p:nvSpPr>
        <p:spPr>
          <a:noFill/>
          <a:ln>
            <a:solidFill>
              <a:srgbClr val="FF0000"/>
            </a:solidFill>
            <a:miter lim="800000"/>
            <a:headEnd/>
            <a:tailEnd/>
          </a:ln>
        </p:spPr>
        <p:txBody>
          <a:bodyPr/>
          <a:lstStyle/>
          <a:p>
            <a:pPr>
              <a:lnSpc>
                <a:spcPct val="80000"/>
              </a:lnSpc>
              <a:buFontTx/>
              <a:buNone/>
            </a:pPr>
            <a:r>
              <a:rPr lang="en-US" altLang="en-US" sz="1800" b="1"/>
              <a:t>HTML code</a:t>
            </a:r>
            <a:endParaRPr lang="en-US" altLang="en-US" sz="1800"/>
          </a:p>
          <a:p>
            <a:pPr>
              <a:lnSpc>
                <a:spcPct val="80000"/>
              </a:lnSpc>
              <a:buFontTx/>
              <a:buNone/>
            </a:pPr>
            <a:endParaRPr lang="en-US" altLang="en-US" sz="1800"/>
          </a:p>
          <a:p>
            <a:pPr>
              <a:lnSpc>
                <a:spcPct val="80000"/>
              </a:lnSpc>
              <a:buFontTx/>
              <a:buNone/>
            </a:pPr>
            <a:r>
              <a:rPr lang="en-US" altLang="en-US" sz="1800"/>
              <a:t>&lt;html&gt; 			</a:t>
            </a:r>
          </a:p>
          <a:p>
            <a:pPr>
              <a:lnSpc>
                <a:spcPct val="80000"/>
              </a:lnSpc>
              <a:buFontTx/>
              <a:buNone/>
            </a:pPr>
            <a:r>
              <a:rPr lang="en-US" altLang="en-US" sz="1800"/>
              <a:t>&lt;head&gt;</a:t>
            </a:r>
          </a:p>
          <a:p>
            <a:pPr>
              <a:lnSpc>
                <a:spcPct val="80000"/>
              </a:lnSpc>
              <a:buFontTx/>
              <a:buNone/>
            </a:pPr>
            <a:r>
              <a:rPr lang="en-US" altLang="en-US" sz="1800"/>
              <a:t>&lt;title&gt;CSS Example&lt;/title&gt;</a:t>
            </a:r>
          </a:p>
          <a:p>
            <a:pPr>
              <a:lnSpc>
                <a:spcPct val="80000"/>
              </a:lnSpc>
              <a:buFontTx/>
              <a:buNone/>
            </a:pPr>
            <a:r>
              <a:rPr lang="en-US" altLang="en-US" sz="1800" b="1">
                <a:solidFill>
                  <a:srgbClr val="7030A0"/>
                </a:solidFill>
              </a:rPr>
              <a:t>&lt;link rel="stylesheet" type="text/css"  href="style.css" /&gt;</a:t>
            </a:r>
            <a:endParaRPr lang="en-US" altLang="en-US" sz="1800"/>
          </a:p>
          <a:p>
            <a:pPr>
              <a:lnSpc>
                <a:spcPct val="80000"/>
              </a:lnSpc>
              <a:buFontTx/>
              <a:buNone/>
            </a:pPr>
            <a:r>
              <a:rPr lang="en-US" altLang="en-US" sz="1800"/>
              <a:t>&lt;/head&gt;</a:t>
            </a:r>
          </a:p>
          <a:p>
            <a:pPr>
              <a:lnSpc>
                <a:spcPct val="80000"/>
              </a:lnSpc>
              <a:buFontTx/>
              <a:buNone/>
            </a:pPr>
            <a:r>
              <a:rPr lang="en-US" altLang="en-US" sz="1800"/>
              <a:t> &lt;body &gt;</a:t>
            </a:r>
          </a:p>
          <a:p>
            <a:pPr>
              <a:lnSpc>
                <a:spcPct val="80000"/>
              </a:lnSpc>
              <a:buFontTx/>
              <a:buNone/>
            </a:pPr>
            <a:r>
              <a:rPr lang="en-US" altLang="en-US" sz="1800"/>
              <a:t> &lt;H1&gt; India Tourism &lt;/H1&gt; </a:t>
            </a:r>
          </a:p>
          <a:p>
            <a:pPr>
              <a:lnSpc>
                <a:spcPct val="80000"/>
              </a:lnSpc>
              <a:buFontTx/>
              <a:buNone/>
            </a:pPr>
            <a:r>
              <a:rPr lang="en-US" altLang="en-US" sz="1800"/>
              <a:t>&lt;h2&gt; If there is Heaven on earth its here, its here, its here.&lt;/h2&gt;</a:t>
            </a:r>
          </a:p>
          <a:p>
            <a:pPr>
              <a:lnSpc>
                <a:spcPct val="80000"/>
              </a:lnSpc>
              <a:buFontTx/>
              <a:buNone/>
            </a:pPr>
            <a:r>
              <a:rPr lang="en-US" altLang="en-US" sz="1800"/>
              <a:t> &lt;/body&gt; </a:t>
            </a:r>
          </a:p>
          <a:p>
            <a:pPr>
              <a:lnSpc>
                <a:spcPct val="80000"/>
              </a:lnSpc>
              <a:buFontTx/>
              <a:buNone/>
            </a:pPr>
            <a:r>
              <a:rPr lang="en-US" altLang="en-US" sz="1800"/>
              <a:t> &lt;/html&gt; </a:t>
            </a:r>
          </a:p>
          <a:p>
            <a:pPr>
              <a:lnSpc>
                <a:spcPct val="80000"/>
              </a:lnSpc>
            </a:pPr>
            <a:endParaRPr lang="en-US" altLang="en-US" sz="1800"/>
          </a:p>
        </p:txBody>
      </p:sp>
      <p:sp>
        <p:nvSpPr>
          <p:cNvPr id="95236" name="Rectangle 4">
            <a:extLst>
              <a:ext uri="{FF2B5EF4-FFF2-40B4-BE49-F238E27FC236}">
                <a16:creationId xmlns:a16="http://schemas.microsoft.com/office/drawing/2014/main" id="{5348A7D9-9CA3-4FCC-B706-8AAE84F2DBDE}"/>
              </a:ext>
            </a:extLst>
          </p:cNvPr>
          <p:cNvSpPr>
            <a:spLocks noGrp="1" noChangeArrowheads="1"/>
          </p:cNvSpPr>
          <p:nvPr>
            <p:ph type="body" sz="half" idx="2"/>
          </p:nvPr>
        </p:nvSpPr>
        <p:spPr>
          <a:xfrm>
            <a:off x="4648200" y="1676400"/>
            <a:ext cx="4191000" cy="4419600"/>
          </a:xfrm>
          <a:noFill/>
          <a:ln>
            <a:solidFill>
              <a:srgbClr val="FF0000"/>
            </a:solidFill>
            <a:miter lim="800000"/>
            <a:headEnd/>
            <a:tailEnd/>
          </a:ln>
        </p:spPr>
        <p:txBody>
          <a:bodyPr/>
          <a:lstStyle/>
          <a:p>
            <a:pPr>
              <a:lnSpc>
                <a:spcPct val="80000"/>
              </a:lnSpc>
              <a:buFontTx/>
              <a:buNone/>
            </a:pPr>
            <a:r>
              <a:rPr lang="en-US" altLang="en-US" sz="1800" b="1"/>
              <a:t>Style.css</a:t>
            </a:r>
            <a:endParaRPr lang="en-US" altLang="en-US" sz="1800"/>
          </a:p>
          <a:p>
            <a:pPr>
              <a:lnSpc>
                <a:spcPct val="80000"/>
              </a:lnSpc>
              <a:buFontTx/>
              <a:buNone/>
            </a:pPr>
            <a:endParaRPr lang="en-US" altLang="en-US" sz="1800"/>
          </a:p>
          <a:p>
            <a:pPr>
              <a:lnSpc>
                <a:spcPct val="80000"/>
              </a:lnSpc>
              <a:buFontTx/>
              <a:buNone/>
            </a:pPr>
            <a:r>
              <a:rPr lang="en-US" altLang="en-US" sz="1800"/>
              <a:t>body {		</a:t>
            </a:r>
          </a:p>
          <a:p>
            <a:pPr>
              <a:lnSpc>
                <a:spcPct val="80000"/>
              </a:lnSpc>
              <a:buFontTx/>
              <a:buNone/>
            </a:pPr>
            <a:r>
              <a:rPr lang="en-US" altLang="en-US" sz="1800"/>
              <a:t>     background-color:  #FFCC66;</a:t>
            </a:r>
          </a:p>
          <a:p>
            <a:pPr>
              <a:lnSpc>
                <a:spcPct val="80000"/>
              </a:lnSpc>
              <a:buFontTx/>
              <a:buNone/>
            </a:pPr>
            <a:r>
              <a:rPr lang="en-US" altLang="en-US" sz="1800"/>
              <a:t>	background-image: url("scene.jpg");</a:t>
            </a:r>
          </a:p>
          <a:p>
            <a:pPr>
              <a:lnSpc>
                <a:spcPct val="80000"/>
              </a:lnSpc>
              <a:buFontTx/>
              <a:buNone/>
            </a:pPr>
            <a:r>
              <a:rPr lang="en-US" altLang="en-US" sz="1800"/>
              <a:t>	background-repeat: no-repeat;</a:t>
            </a:r>
          </a:p>
          <a:p>
            <a:pPr>
              <a:lnSpc>
                <a:spcPct val="80000"/>
              </a:lnSpc>
              <a:buFontTx/>
              <a:buNone/>
            </a:pPr>
            <a:r>
              <a:rPr lang="en-US" altLang="en-US" sz="1800"/>
              <a:t>	background-attachment: fixed;</a:t>
            </a:r>
          </a:p>
          <a:p>
            <a:pPr>
              <a:lnSpc>
                <a:spcPct val="80000"/>
              </a:lnSpc>
              <a:buFontTx/>
              <a:buNone/>
            </a:pPr>
            <a:r>
              <a:rPr lang="en-US" altLang="en-US" sz="1800"/>
              <a:t>	background-position: center right;</a:t>
            </a:r>
          </a:p>
          <a:p>
            <a:pPr>
              <a:lnSpc>
                <a:spcPct val="80000"/>
              </a:lnSpc>
              <a:buFontTx/>
              <a:buNone/>
            </a:pPr>
            <a:r>
              <a:rPr lang="en-US" altLang="en-US" sz="1800"/>
              <a:t>}</a:t>
            </a:r>
          </a:p>
          <a:p>
            <a:pPr>
              <a:lnSpc>
                <a:spcPct val="80000"/>
              </a:lnSpc>
              <a:buFontTx/>
              <a:buNone/>
            </a:pPr>
            <a:endParaRPr lang="en-US" altLang="en-US" sz="1800"/>
          </a:p>
          <a:p>
            <a:pPr>
              <a:lnSpc>
                <a:spcPct val="80000"/>
              </a:lnSpc>
              <a:buFontTx/>
              <a:buNone/>
            </a:pPr>
            <a:r>
              <a:rPr lang="en-US" altLang="en-US" sz="1800"/>
              <a:t>h1 {</a:t>
            </a:r>
          </a:p>
          <a:p>
            <a:pPr>
              <a:lnSpc>
                <a:spcPct val="80000"/>
              </a:lnSpc>
              <a:buFontTx/>
              <a:buNone/>
            </a:pPr>
            <a:r>
              <a:rPr lang="en-US" altLang="en-US" sz="1800"/>
              <a:t>	color: #990000;</a:t>
            </a:r>
          </a:p>
          <a:p>
            <a:pPr>
              <a:lnSpc>
                <a:spcPct val="80000"/>
              </a:lnSpc>
              <a:buFontTx/>
              <a:buNone/>
            </a:pPr>
            <a:r>
              <a:rPr lang="en-US" altLang="en-US" sz="1800"/>
              <a:t>	background-color: #FC9804;</a:t>
            </a:r>
          </a:p>
          <a:p>
            <a:pPr>
              <a:lnSpc>
                <a:spcPct val="80000"/>
              </a:lnSpc>
              <a:buFontTx/>
              <a:buNone/>
            </a:pPr>
            <a:r>
              <a:rPr lang="en-US" altLang="en-US" sz="1800"/>
              <a:t>}</a:t>
            </a:r>
          </a:p>
          <a:p>
            <a:pPr>
              <a:lnSpc>
                <a:spcPct val="80000"/>
              </a:lnSpc>
              <a:buFontTx/>
              <a:buNone/>
            </a:pPr>
            <a:endParaRPr lang="en-US" alt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21D09BB4-6EEC-4630-8499-F06DCEBDEC92}"/>
              </a:ext>
            </a:extLst>
          </p:cNvPr>
          <p:cNvSpPr>
            <a:spLocks noGrp="1"/>
          </p:cNvSpPr>
          <p:nvPr>
            <p:ph type="title" idx="4294967295"/>
          </p:nvPr>
        </p:nvSpPr>
        <p:spPr>
          <a:xfrm>
            <a:off x="685800" y="457200"/>
            <a:ext cx="7467600" cy="838200"/>
          </a:xfrm>
        </p:spPr>
        <p:txBody>
          <a:bodyPr/>
          <a:lstStyle/>
          <a:p>
            <a:r>
              <a:rPr lang="en-US" altLang="en-US" sz="4000"/>
              <a:t>CSS Properties for Fonts</a:t>
            </a:r>
          </a:p>
        </p:txBody>
      </p:sp>
      <p:graphicFrame>
        <p:nvGraphicFramePr>
          <p:cNvPr id="6" name="Table 5">
            <a:extLst>
              <a:ext uri="{FF2B5EF4-FFF2-40B4-BE49-F238E27FC236}">
                <a16:creationId xmlns:a16="http://schemas.microsoft.com/office/drawing/2014/main" id="{2B09E197-2CD1-4EDA-AEA7-73B1BFBC2AFA}"/>
              </a:ext>
            </a:extLst>
          </p:cNvPr>
          <p:cNvGraphicFramePr>
            <a:graphicFrameLocks noGrp="1"/>
          </p:cNvGraphicFramePr>
          <p:nvPr/>
        </p:nvGraphicFramePr>
        <p:xfrm>
          <a:off x="304800" y="1905000"/>
          <a:ext cx="8610600" cy="3952876"/>
        </p:xfrm>
        <a:graphic>
          <a:graphicData uri="http://schemas.openxmlformats.org/drawingml/2006/table">
            <a:tbl>
              <a:tblPr/>
              <a:tblGrid>
                <a:gridCol w="2667000">
                  <a:extLst>
                    <a:ext uri="{9D8B030D-6E8A-4147-A177-3AD203B41FA5}">
                      <a16:colId xmlns:a16="http://schemas.microsoft.com/office/drawing/2014/main" val="3175683098"/>
                    </a:ext>
                  </a:extLst>
                </a:gridCol>
                <a:gridCol w="2362200">
                  <a:extLst>
                    <a:ext uri="{9D8B030D-6E8A-4147-A177-3AD203B41FA5}">
                      <a16:colId xmlns:a16="http://schemas.microsoft.com/office/drawing/2014/main" val="2491951838"/>
                    </a:ext>
                  </a:extLst>
                </a:gridCol>
                <a:gridCol w="3581400">
                  <a:extLst>
                    <a:ext uri="{9D8B030D-6E8A-4147-A177-3AD203B41FA5}">
                      <a16:colId xmlns:a16="http://schemas.microsoft.com/office/drawing/2014/main" val="375043454"/>
                    </a:ext>
                  </a:extLst>
                </a:gridCol>
              </a:tblGrid>
              <a:tr h="371475">
                <a:tc>
                  <a:txBody>
                    <a:bodyPr/>
                    <a:lstStyle>
                      <a:lvl1pPr algn="l">
                        <a:spcBef>
                          <a:spcPct val="20000"/>
                        </a:spcBef>
                        <a:defRPr sz="2800">
                          <a:solidFill>
                            <a:schemeClr val="tx1"/>
                          </a:solidFill>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 Property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FB1F9"/>
                    </a:solidFill>
                  </a:tcPr>
                </a:tc>
                <a:tc>
                  <a:txBody>
                    <a:bodyPr/>
                    <a:lstStyle>
                      <a:lvl1pPr algn="l">
                        <a:spcBef>
                          <a:spcPct val="20000"/>
                        </a:spcBef>
                        <a:defRPr sz="2800">
                          <a:solidFill>
                            <a:schemeClr val="tx1"/>
                          </a:solidFill>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Valid Values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FB1F9"/>
                    </a:solidFill>
                  </a:tcPr>
                </a:tc>
                <a:tc>
                  <a:txBody>
                    <a:bodyPr/>
                    <a:lstStyle>
                      <a:lvl1pPr algn="l">
                        <a:spcBef>
                          <a:spcPct val="20000"/>
                        </a:spcBef>
                        <a:defRPr sz="2800">
                          <a:solidFill>
                            <a:schemeClr val="tx1"/>
                          </a:solidFill>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Sample Usage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FB1F9"/>
                    </a:solidFill>
                  </a:tcPr>
                </a:tc>
                <a:extLst>
                  <a:ext uri="{0D108BD9-81ED-4DB2-BD59-A6C34878D82A}">
                    <a16:rowId xmlns:a16="http://schemas.microsoft.com/office/drawing/2014/main" val="1364433140"/>
                  </a:ext>
                </a:extLst>
              </a:tr>
              <a:tr h="390525">
                <a:tc>
                  <a:txBody>
                    <a:bodyPr/>
                    <a:lstStyle>
                      <a:lvl1pPr algn="l">
                        <a:spcBef>
                          <a:spcPct val="20000"/>
                        </a:spcBef>
                        <a:defRPr sz="2800">
                          <a:solidFill>
                            <a:schemeClr val="tx1"/>
                          </a:solidFill>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font-family</a:t>
                      </a:r>
                      <a:endParaRPr kumimoji="0" lang="en-US" altLang="en-US" sz="1600" b="0"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BFCCC">
                        <a:alpha val="20000"/>
                      </a:srgbClr>
                    </a:solidFill>
                  </a:tcPr>
                </a:tc>
                <a:tc>
                  <a:txBody>
                    <a:bodyPr/>
                    <a:lstStyle>
                      <a:lvl1pPr algn="l">
                        <a:spcBef>
                          <a:spcPct val="20000"/>
                        </a:spcBef>
                        <a:defRPr sz="2800">
                          <a:solidFill>
                            <a:schemeClr val="tx1"/>
                          </a:solidFill>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Arial. San-Serif, times, Times New Roman etc…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BFCCC">
                        <a:alpha val="20000"/>
                      </a:srgbClr>
                    </a:solidFill>
                  </a:tcPr>
                </a:tc>
                <a:tc>
                  <a:txBody>
                    <a:bodyPr/>
                    <a:lstStyle>
                      <a:lvl1pPr algn="l">
                        <a:spcBef>
                          <a:spcPct val="20000"/>
                        </a:spcBef>
                        <a:defRPr sz="2800">
                          <a:solidFill>
                            <a:schemeClr val="tx1"/>
                          </a:solidFill>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{font-family: Arial,times;}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BFCCC">
                        <a:alpha val="20000"/>
                      </a:srgbClr>
                    </a:solidFill>
                  </a:tcPr>
                </a:tc>
                <a:extLst>
                  <a:ext uri="{0D108BD9-81ED-4DB2-BD59-A6C34878D82A}">
                    <a16:rowId xmlns:a16="http://schemas.microsoft.com/office/drawing/2014/main" val="3808774987"/>
                  </a:ext>
                </a:extLst>
              </a:tr>
              <a:tr h="369888">
                <a:tc>
                  <a:txBody>
                    <a:bodyPr/>
                    <a:lstStyle>
                      <a:lvl1pPr algn="l">
                        <a:spcBef>
                          <a:spcPct val="20000"/>
                        </a:spcBef>
                        <a:defRPr sz="2800">
                          <a:solidFill>
                            <a:schemeClr val="tx1"/>
                          </a:solidFill>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font-style</a:t>
                      </a:r>
                      <a:endParaRPr kumimoji="0" lang="en-US" altLang="en-US" sz="1600" b="0"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4E0F6"/>
                    </a:solidFill>
                  </a:tcPr>
                </a:tc>
                <a:tc>
                  <a:txBody>
                    <a:bodyPr/>
                    <a:lstStyle>
                      <a:lvl1pPr algn="l">
                        <a:spcBef>
                          <a:spcPct val="20000"/>
                        </a:spcBef>
                        <a:defRPr sz="2800">
                          <a:solidFill>
                            <a:schemeClr val="tx1"/>
                          </a:solidFill>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normal, italic, oblique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4E0F6"/>
                    </a:solidFill>
                  </a:tcPr>
                </a:tc>
                <a:tc>
                  <a:txBody>
                    <a:bodyPr/>
                    <a:lstStyle>
                      <a:lvl1pPr algn="l">
                        <a:spcBef>
                          <a:spcPct val="20000"/>
                        </a:spcBef>
                        <a:defRPr sz="2800">
                          <a:solidFill>
                            <a:schemeClr val="tx1"/>
                          </a:solidFill>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{font-style: </a:t>
                      </a:r>
                      <a:r>
                        <a:rPr kumimoji="0" lang="en-US" altLang="en-US" sz="1800" b="0" i="0" u="none" strike="noStrike" cap="none" normalizeH="0" baseline="0">
                          <a:ln>
                            <a:noFill/>
                          </a:ln>
                          <a:solidFill>
                            <a:schemeClr val="tx1"/>
                          </a:solidFill>
                          <a:effectLst/>
                          <a:latin typeface="Arial" panose="020B0604020202020204" pitchFamily="34" charset="0"/>
                        </a:rPr>
                        <a:t>italic;}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4E0F6"/>
                    </a:solidFill>
                  </a:tcPr>
                </a:tc>
                <a:extLst>
                  <a:ext uri="{0D108BD9-81ED-4DB2-BD59-A6C34878D82A}">
                    <a16:rowId xmlns:a16="http://schemas.microsoft.com/office/drawing/2014/main" val="2401508055"/>
                  </a:ext>
                </a:extLst>
              </a:tr>
              <a:tr h="371475">
                <a:tc>
                  <a:txBody>
                    <a:bodyPr/>
                    <a:lstStyle>
                      <a:lvl1pPr algn="l">
                        <a:spcBef>
                          <a:spcPct val="20000"/>
                        </a:spcBef>
                        <a:defRPr sz="2800">
                          <a:solidFill>
                            <a:schemeClr val="tx1"/>
                          </a:solidFill>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font-variant</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BFCCC">
                        <a:alpha val="20000"/>
                      </a:srgbClr>
                    </a:solidFill>
                  </a:tcPr>
                </a:tc>
                <a:tc>
                  <a:txBody>
                    <a:bodyPr/>
                    <a:lstStyle>
                      <a:lvl1pPr algn="l">
                        <a:spcBef>
                          <a:spcPct val="20000"/>
                        </a:spcBef>
                        <a:defRPr sz="2800">
                          <a:solidFill>
                            <a:schemeClr val="tx1"/>
                          </a:solidFill>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Normal, small caps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BFCCC">
                        <a:alpha val="20000"/>
                      </a:srgbClr>
                    </a:solidFill>
                  </a:tcPr>
                </a:tc>
                <a:tc>
                  <a:txBody>
                    <a:bodyPr/>
                    <a:lstStyle>
                      <a:lvl1pPr algn="l">
                        <a:spcBef>
                          <a:spcPct val="20000"/>
                        </a:spcBef>
                        <a:defRPr sz="2800">
                          <a:solidFill>
                            <a:schemeClr val="tx1"/>
                          </a:solidFill>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t>
                      </a:r>
                      <a:r>
                        <a:rPr kumimoji="0" lang="en-US" altLang="en-US" sz="18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font-variant: small-caps</a:t>
                      </a:r>
                      <a:r>
                        <a:rPr kumimoji="0" lang="en-US" altLang="en-US" sz="1800" b="0" i="0" u="none" strike="noStrike" cap="none" normalizeH="0" baseline="0">
                          <a:ln>
                            <a:noFill/>
                          </a:ln>
                          <a:solidFill>
                            <a:schemeClr val="tx1"/>
                          </a:solidFill>
                          <a:effectLst/>
                          <a:latin typeface="Arial" panose="020B0604020202020204"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BFCCC">
                        <a:alpha val="20000"/>
                      </a:srgbClr>
                    </a:solidFill>
                  </a:tcPr>
                </a:tc>
                <a:extLst>
                  <a:ext uri="{0D108BD9-81ED-4DB2-BD59-A6C34878D82A}">
                    <a16:rowId xmlns:a16="http://schemas.microsoft.com/office/drawing/2014/main" val="3610220360"/>
                  </a:ext>
                </a:extLst>
              </a:tr>
              <a:tr h="369888">
                <a:tc>
                  <a:txBody>
                    <a:bodyPr/>
                    <a:lstStyle>
                      <a:lvl1pPr algn="l">
                        <a:spcBef>
                          <a:spcPct val="20000"/>
                        </a:spcBef>
                        <a:defRPr sz="2800">
                          <a:solidFill>
                            <a:schemeClr val="tx1"/>
                          </a:solidFill>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font-weight</a:t>
                      </a:r>
                      <a:endParaRPr kumimoji="0" lang="en-US" altLang="en-US" sz="1600" b="0"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4E0F6"/>
                    </a:solidFill>
                  </a:tcPr>
                </a:tc>
                <a:tc>
                  <a:txBody>
                    <a:bodyPr/>
                    <a:lstStyle>
                      <a:lvl1pPr algn="l">
                        <a:spcBef>
                          <a:spcPct val="20000"/>
                        </a:spcBef>
                        <a:defRPr sz="2800">
                          <a:solidFill>
                            <a:schemeClr val="tx1"/>
                          </a:solidFill>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Normal, bold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4E0F6"/>
                    </a:solidFill>
                  </a:tcPr>
                </a:tc>
                <a:tc>
                  <a:txBody>
                    <a:bodyPr/>
                    <a:lstStyle>
                      <a:lvl1pPr algn="l">
                        <a:spcBef>
                          <a:spcPct val="20000"/>
                        </a:spcBef>
                        <a:defRPr sz="2800">
                          <a:solidFill>
                            <a:schemeClr val="tx1"/>
                          </a:solidFill>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t>
                      </a:r>
                      <a:r>
                        <a:rPr kumimoji="0" lang="en-US" altLang="en-US" sz="18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font-weight: bold</a:t>
                      </a:r>
                      <a:r>
                        <a:rPr kumimoji="0" lang="en-US" altLang="en-US" sz="1800" b="0" i="0" u="none" strike="noStrike" cap="none" normalizeH="0" baseline="0">
                          <a:ln>
                            <a:noFill/>
                          </a:ln>
                          <a:solidFill>
                            <a:schemeClr val="tx1"/>
                          </a:solidFill>
                          <a:effectLst/>
                          <a:latin typeface="Arial" panose="020B0604020202020204"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4E0F6"/>
                    </a:solidFill>
                  </a:tcPr>
                </a:tc>
                <a:extLst>
                  <a:ext uri="{0D108BD9-81ED-4DB2-BD59-A6C34878D82A}">
                    <a16:rowId xmlns:a16="http://schemas.microsoft.com/office/drawing/2014/main" val="62795585"/>
                  </a:ext>
                </a:extLst>
              </a:tr>
              <a:tr h="641350">
                <a:tc>
                  <a:txBody>
                    <a:bodyPr/>
                    <a:lstStyle>
                      <a:lvl1pPr algn="l">
                        <a:spcBef>
                          <a:spcPct val="20000"/>
                        </a:spcBef>
                        <a:defRPr sz="2800">
                          <a:solidFill>
                            <a:schemeClr val="tx1"/>
                          </a:solidFill>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font-size</a:t>
                      </a:r>
                      <a:endParaRPr kumimoji="0" lang="en-US" altLang="en-US" sz="1600" b="0" i="0" u="none" strike="noStrike" cap="none" normalizeH="0" baseline="0">
                        <a:ln>
                          <a:noFill/>
                        </a:ln>
                        <a:solidFill>
                          <a:schemeClr val="tx1"/>
                        </a:solidFill>
                        <a:effectLst/>
                        <a:latin typeface="Arial" panose="020B0604020202020204" pitchFamily="34"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BFCCC">
                        <a:alpha val="20000"/>
                      </a:srgbClr>
                    </a:solidFill>
                  </a:tcPr>
                </a:tc>
                <a:tc>
                  <a:txBody>
                    <a:bodyPr/>
                    <a:lstStyle>
                      <a:lvl1pPr algn="l">
                        <a:spcBef>
                          <a:spcPct val="20000"/>
                        </a:spcBef>
                        <a:defRPr sz="2800">
                          <a:solidFill>
                            <a:schemeClr val="tx1"/>
                          </a:solidFill>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Size either absolute value or relative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BFCCC">
                        <a:alpha val="20000"/>
                      </a:srgbClr>
                    </a:solidFill>
                  </a:tcPr>
                </a:tc>
                <a:tc>
                  <a:txBody>
                    <a:bodyPr/>
                    <a:lstStyle>
                      <a:lvl1pPr algn="l">
                        <a:spcBef>
                          <a:spcPct val="20000"/>
                        </a:spcBef>
                        <a:defRPr sz="2800">
                          <a:solidFill>
                            <a:schemeClr val="tx1"/>
                          </a:solidFill>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t>
                      </a:r>
                      <a:r>
                        <a:rPr kumimoji="0" lang="en-US" altLang="en-US" sz="18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font-size:</a:t>
                      </a:r>
                      <a:r>
                        <a:rPr kumimoji="0" lang="en-US" altLang="en-US" sz="1800" b="0" i="0" u="none" strike="noStrike" cap="none" normalizeH="0" baseline="0">
                          <a:ln>
                            <a:noFill/>
                          </a:ln>
                          <a:solidFill>
                            <a:schemeClr val="tx1"/>
                          </a:solidFill>
                          <a:effectLst/>
                          <a:latin typeface="Arial" panose="020B0604020202020204" pitchFamily="34" charset="0"/>
                        </a:rPr>
                        <a:t> 12pt;}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BFCCC">
                        <a:alpha val="20000"/>
                      </a:srgbClr>
                    </a:solidFill>
                  </a:tcPr>
                </a:tc>
                <a:extLst>
                  <a:ext uri="{0D108BD9-81ED-4DB2-BD59-A6C34878D82A}">
                    <a16:rowId xmlns:a16="http://schemas.microsoft.com/office/drawing/2014/main" val="2970910151"/>
                  </a:ext>
                </a:extLst>
              </a:tr>
              <a:tr h="371475">
                <a:tc>
                  <a:txBody>
                    <a:bodyPr/>
                    <a:lstStyle>
                      <a:lvl1pPr algn="l">
                        <a:spcBef>
                          <a:spcPct val="20000"/>
                        </a:spcBef>
                        <a:defRPr sz="2800">
                          <a:solidFill>
                            <a:schemeClr val="tx1"/>
                          </a:solidFill>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font</a:t>
                      </a:r>
                      <a:endParaRPr kumimoji="0" lang="en-US" altLang="en-US" sz="14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4E0F6"/>
                    </a:solidFill>
                  </a:tcPr>
                </a:tc>
                <a:tc>
                  <a:txBody>
                    <a:bodyPr/>
                    <a:lstStyle>
                      <a:lvl1pPr algn="l">
                        <a:spcBef>
                          <a:spcPct val="20000"/>
                        </a:spcBef>
                        <a:defRPr sz="2800">
                          <a:solidFill>
                            <a:schemeClr val="tx1"/>
                          </a:solidFill>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[font || font-variant|| font-weight || font-size] font-family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4E0F6"/>
                    </a:solidFill>
                  </a:tcPr>
                </a:tc>
                <a:tc>
                  <a:txBody>
                    <a:bodyPr/>
                    <a:lstStyle>
                      <a:lvl1pPr algn="l">
                        <a:spcBef>
                          <a:spcPct val="20000"/>
                        </a:spcBef>
                        <a:defRPr sz="2800">
                          <a:solidFill>
                            <a:schemeClr val="tx1"/>
                          </a:solidFill>
                          <a:latin typeface="Arial" panose="020B0604020202020204" pitchFamily="34" charset="0"/>
                        </a:defRPr>
                      </a:lvl1pPr>
                      <a:lvl2pPr marL="742950" indent="-285750" algn="l">
                        <a:spcBef>
                          <a:spcPct val="20000"/>
                        </a:spcBef>
                        <a:defRPr sz="2400">
                          <a:solidFill>
                            <a:schemeClr val="tx1"/>
                          </a:solidFill>
                          <a:latin typeface="Arial" panose="020B0604020202020204" pitchFamily="34" charset="0"/>
                        </a:defRPr>
                      </a:lvl2pPr>
                      <a:lvl3pPr marL="1143000" indent="-228600" algn="l">
                        <a:spcBef>
                          <a:spcPct val="20000"/>
                        </a:spcBef>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18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font: bold 12pt Arial </a:t>
                      </a:r>
                      <a:r>
                        <a:rPr kumimoji="0" lang="en-US" altLang="en-US" sz="1800" b="0" i="0" u="none" strike="noStrike" cap="none" normalizeH="0" baseline="0">
                          <a:ln>
                            <a:noFill/>
                          </a:ln>
                          <a:solidFill>
                            <a:schemeClr val="tx1"/>
                          </a:solidFill>
                          <a:effectLst/>
                          <a:latin typeface="Arial" panose="020B0604020202020204"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4E0F6"/>
                    </a:solidFill>
                  </a:tcPr>
                </a:tc>
                <a:extLst>
                  <a:ext uri="{0D108BD9-81ED-4DB2-BD59-A6C34878D82A}">
                    <a16:rowId xmlns:a16="http://schemas.microsoft.com/office/drawing/2014/main" val="336176473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2">
            <a:extLst>
              <a:ext uri="{FF2B5EF4-FFF2-40B4-BE49-F238E27FC236}">
                <a16:creationId xmlns:a16="http://schemas.microsoft.com/office/drawing/2014/main" id="{1285AE32-87CE-45C1-89AC-37452FD87FD1}"/>
              </a:ext>
            </a:extLst>
          </p:cNvPr>
          <p:cNvSpPr>
            <a:spLocks noGrp="1" noChangeArrowheads="1"/>
          </p:cNvSpPr>
          <p:nvPr>
            <p:ph type="title" idx="4294967295"/>
          </p:nvPr>
        </p:nvSpPr>
        <p:spPr>
          <a:xfrm>
            <a:off x="304800" y="228600"/>
            <a:ext cx="7772400" cy="304800"/>
          </a:xfrm>
        </p:spPr>
        <p:txBody>
          <a:bodyPr>
            <a:normAutofit fontScale="90000"/>
          </a:bodyPr>
          <a:lstStyle/>
          <a:p>
            <a:r>
              <a:rPr lang="en-US" altLang="en-US" sz="3200"/>
              <a:t>Example -  Font</a:t>
            </a:r>
            <a:r>
              <a:rPr lang="en-US" altLang="en-US" sz="4000" b="1"/>
              <a:t> </a:t>
            </a:r>
          </a:p>
        </p:txBody>
      </p:sp>
      <p:sp>
        <p:nvSpPr>
          <p:cNvPr id="8" name="Rectangle 3">
            <a:extLst>
              <a:ext uri="{FF2B5EF4-FFF2-40B4-BE49-F238E27FC236}">
                <a16:creationId xmlns:a16="http://schemas.microsoft.com/office/drawing/2014/main" id="{C3387697-D6B5-44A6-B5B9-6F57371A206E}"/>
              </a:ext>
            </a:extLst>
          </p:cNvPr>
          <p:cNvSpPr txBox="1">
            <a:spLocks noChangeArrowheads="1"/>
          </p:cNvSpPr>
          <p:nvPr/>
        </p:nvSpPr>
        <p:spPr bwMode="auto">
          <a:xfrm>
            <a:off x="381000" y="838200"/>
            <a:ext cx="8229600" cy="3124200"/>
          </a:xfrm>
          <a:prstGeom prst="rect">
            <a:avLst/>
          </a:prstGeom>
          <a:noFill/>
          <a:ln w="9525">
            <a:solidFill>
              <a:srgbClr val="FF0000"/>
            </a:solidFill>
            <a:miter lim="800000"/>
            <a:headEnd/>
            <a:tailEnd/>
          </a:ln>
        </p:spPr>
        <p:txBody>
          <a:bodyPr/>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spcBef>
                <a:spcPct val="20000"/>
              </a:spcBef>
            </a:pPr>
            <a:r>
              <a:rPr lang="en-US" altLang="en-US" b="1"/>
              <a:t>							          HTML code</a:t>
            </a:r>
            <a:endParaRPr lang="en-US" altLang="en-US" sz="2000"/>
          </a:p>
          <a:p>
            <a:pPr algn="l">
              <a:spcBef>
                <a:spcPct val="20000"/>
              </a:spcBef>
            </a:pPr>
            <a:r>
              <a:rPr lang="en-US" altLang="en-US" sz="1800"/>
              <a:t>&lt;html&gt; &lt;head&gt;&lt;title&gt;CSS Example&lt;/title&gt;	</a:t>
            </a:r>
          </a:p>
          <a:p>
            <a:pPr algn="l">
              <a:spcBef>
                <a:spcPct val="20000"/>
              </a:spcBef>
            </a:pPr>
            <a:r>
              <a:rPr lang="en-US" altLang="en-US" sz="1800" b="1">
                <a:solidFill>
                  <a:srgbClr val="7030A0"/>
                </a:solidFill>
                <a:latin typeface="Verdana" panose="020B0604030504040204" pitchFamily="34" charset="0"/>
                <a:ea typeface="Times New Roman" panose="02020603050405020304" pitchFamily="18" charset="0"/>
                <a:cs typeface="Courier New" panose="02070309020205020404" pitchFamily="49" charset="0"/>
              </a:rPr>
              <a:t>&lt;link rel="stylesheet" type="text/css"  ref="style.css" /&gt;</a:t>
            </a:r>
            <a:endParaRPr lang="en-US" altLang="en-US" sz="1800"/>
          </a:p>
          <a:p>
            <a:pPr algn="l">
              <a:spcBef>
                <a:spcPct val="20000"/>
              </a:spcBef>
            </a:pPr>
            <a:r>
              <a:rPr lang="en-US" altLang="en-US" sz="1800"/>
              <a:t>&lt;/head&gt; &lt;body&gt;</a:t>
            </a:r>
            <a:endParaRPr lang="en-US" altLang="en-US" sz="1800" b="1"/>
          </a:p>
          <a:p>
            <a:pPr algn="l">
              <a:spcBef>
                <a:spcPct val="20000"/>
              </a:spcBef>
            </a:pPr>
            <a:r>
              <a:rPr lang="en-US" altLang="en-US" sz="1800"/>
              <a:t> &lt;H1&gt; Thought of the Day &lt;/H1&gt; </a:t>
            </a:r>
          </a:p>
          <a:p>
            <a:pPr algn="l">
              <a:spcBef>
                <a:spcPct val="20000"/>
              </a:spcBef>
            </a:pPr>
            <a:r>
              <a:rPr lang="en-US" altLang="en-US" sz="1800"/>
              <a:t>&lt;H3 &gt; NO ONE CAN GO BACK AND CHANGE A BAD BEGINNING, &lt;br/&gt; BUT ANYONE CAN START NOW AND CREATE A SUCCESFUL ENDING </a:t>
            </a:r>
          </a:p>
          <a:p>
            <a:pPr algn="l">
              <a:spcBef>
                <a:spcPct val="20000"/>
              </a:spcBef>
            </a:pPr>
            <a:r>
              <a:rPr lang="en-US" altLang="en-US" sz="1800"/>
              <a:t>&lt;/font&gt; &lt;/H3&gt;</a:t>
            </a:r>
          </a:p>
          <a:p>
            <a:pPr algn="l">
              <a:spcBef>
                <a:spcPct val="20000"/>
              </a:spcBef>
            </a:pPr>
            <a:r>
              <a:rPr lang="en-US" altLang="en-US" sz="1800"/>
              <a:t> &lt;/body&gt; &lt;/html&gt; </a:t>
            </a:r>
          </a:p>
        </p:txBody>
      </p:sp>
      <p:sp>
        <p:nvSpPr>
          <p:cNvPr id="10" name="Rectangle 9">
            <a:extLst>
              <a:ext uri="{FF2B5EF4-FFF2-40B4-BE49-F238E27FC236}">
                <a16:creationId xmlns:a16="http://schemas.microsoft.com/office/drawing/2014/main" id="{822348A3-CEDB-4DEE-BFE9-EC92A4C519EE}"/>
              </a:ext>
            </a:extLst>
          </p:cNvPr>
          <p:cNvSpPr/>
          <p:nvPr/>
        </p:nvSpPr>
        <p:spPr>
          <a:xfrm>
            <a:off x="4495800" y="4267200"/>
            <a:ext cx="1371600" cy="396875"/>
          </a:xfrm>
          <a:prstGeom prst="rect">
            <a:avLst/>
          </a:prstGeom>
        </p:spPr>
        <p:txBody>
          <a:bodyPr>
            <a:spAutoFit/>
          </a:bodyPr>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spcBef>
                <a:spcPct val="20000"/>
              </a:spcBef>
            </a:pPr>
            <a:endParaRPr lang="en-US" altLang="en-US" sz="2000" b="1"/>
          </a:p>
        </p:txBody>
      </p:sp>
      <p:sp>
        <p:nvSpPr>
          <p:cNvPr id="9" name="Rectangle 8">
            <a:extLst>
              <a:ext uri="{FF2B5EF4-FFF2-40B4-BE49-F238E27FC236}">
                <a16:creationId xmlns:a16="http://schemas.microsoft.com/office/drawing/2014/main" id="{2478AA76-BB0B-478F-BA38-653E2C9D2C81}"/>
              </a:ext>
            </a:extLst>
          </p:cNvPr>
          <p:cNvSpPr/>
          <p:nvPr/>
        </p:nvSpPr>
        <p:spPr>
          <a:xfrm>
            <a:off x="381000" y="4114800"/>
            <a:ext cx="6172200" cy="2292350"/>
          </a:xfrm>
          <a:prstGeom prst="rect">
            <a:avLst/>
          </a:prstGeom>
          <a:ln>
            <a:solidFill>
              <a:srgbClr val="FF0000"/>
            </a:solidFill>
          </a:ln>
        </p:spPr>
        <p:txBody>
          <a:bodyPr>
            <a:spAutoFit/>
          </a:bodyPr>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spcBef>
                <a:spcPct val="20000"/>
              </a:spcBef>
            </a:pPr>
            <a:r>
              <a:rPr lang="en-US" altLang="en-US" sz="2000"/>
              <a:t>H3 				              </a:t>
            </a:r>
            <a:r>
              <a:rPr lang="en-US" altLang="en-US" b="1"/>
              <a:t>Style.css</a:t>
            </a:r>
          </a:p>
          <a:p>
            <a:pPr algn="l">
              <a:spcBef>
                <a:spcPct val="20000"/>
              </a:spcBef>
            </a:pPr>
            <a:r>
              <a:rPr lang="en-US" altLang="en-US" sz="2000"/>
              <a:t>{</a:t>
            </a:r>
          </a:p>
          <a:p>
            <a:pPr algn="l">
              <a:spcBef>
                <a:spcPct val="20000"/>
              </a:spcBef>
            </a:pPr>
            <a:r>
              <a:rPr lang="en-US" altLang="en-US" sz="2000"/>
              <a:t>font-family: "Times New Roman", Times, serif;</a:t>
            </a:r>
          </a:p>
          <a:p>
            <a:pPr algn="l">
              <a:spcBef>
                <a:spcPct val="20000"/>
              </a:spcBef>
            </a:pPr>
            <a:r>
              <a:rPr lang="en-US" altLang="en-US" sz="2000"/>
              <a:t>color: red;</a:t>
            </a:r>
          </a:p>
          <a:p>
            <a:pPr algn="l">
              <a:spcBef>
                <a:spcPct val="20000"/>
              </a:spcBef>
            </a:pPr>
            <a:r>
              <a:rPr lang="en-US" altLang="en-US" sz="2000"/>
              <a:t>text-align: center;</a:t>
            </a:r>
          </a:p>
          <a:p>
            <a:pPr algn="l">
              <a:spcBef>
                <a:spcPct val="20000"/>
              </a:spcBef>
            </a:pPr>
            <a:r>
              <a:rPr lang="en-US" altLang="en-US" sz="200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4">
            <a:extLst>
              <a:ext uri="{FF2B5EF4-FFF2-40B4-BE49-F238E27FC236}">
                <a16:creationId xmlns:a16="http://schemas.microsoft.com/office/drawing/2014/main" id="{7B00DF31-02F8-4330-9487-824554F711DE}"/>
              </a:ext>
            </a:extLst>
          </p:cNvPr>
          <p:cNvSpPr>
            <a:spLocks noChangeArrowheads="1"/>
          </p:cNvSpPr>
          <p:nvPr/>
        </p:nvSpPr>
        <p:spPr bwMode="auto">
          <a:xfrm>
            <a:off x="609600" y="609600"/>
            <a:ext cx="7391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sz="3600"/>
              <a:t>CSS Properties for Text</a:t>
            </a:r>
          </a:p>
        </p:txBody>
      </p:sp>
      <p:graphicFrame>
        <p:nvGraphicFramePr>
          <p:cNvPr id="7" name="Table 6">
            <a:extLst>
              <a:ext uri="{FF2B5EF4-FFF2-40B4-BE49-F238E27FC236}">
                <a16:creationId xmlns:a16="http://schemas.microsoft.com/office/drawing/2014/main" id="{56B5BE72-9F6B-4999-87D6-40A2C1FAFC07}"/>
              </a:ext>
            </a:extLst>
          </p:cNvPr>
          <p:cNvGraphicFramePr>
            <a:graphicFrameLocks noGrp="1"/>
          </p:cNvGraphicFramePr>
          <p:nvPr/>
        </p:nvGraphicFramePr>
        <p:xfrm>
          <a:off x="304800" y="2371725"/>
          <a:ext cx="8610600" cy="3052931"/>
        </p:xfrm>
        <a:graphic>
          <a:graphicData uri="http://schemas.openxmlformats.org/drawingml/2006/table">
            <a:tbl>
              <a:tblPr firstRow="1" bandRow="1">
                <a:tableStyleId>{ED083AE6-46FA-4A59-8FB0-9F97EB10719F}</a:tableStyleId>
              </a:tblPr>
              <a:tblGrid>
                <a:gridCol w="22860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3581400">
                  <a:extLst>
                    <a:ext uri="{9D8B030D-6E8A-4147-A177-3AD203B41FA5}">
                      <a16:colId xmlns:a16="http://schemas.microsoft.com/office/drawing/2014/main" val="20002"/>
                    </a:ext>
                  </a:extLst>
                </a:gridCol>
              </a:tblGrid>
              <a:tr h="370801">
                <a:tc>
                  <a:txBody>
                    <a:bodyPr/>
                    <a:lstStyle/>
                    <a:p>
                      <a:pPr algn="ctr"/>
                      <a:r>
                        <a:rPr lang="en-US" sz="1800" dirty="0"/>
                        <a:t> Property</a:t>
                      </a:r>
                    </a:p>
                  </a:txBody>
                  <a:tcPr marT="45715" marB="45715">
                    <a:solidFill>
                      <a:srgbClr val="EFB1F9"/>
                    </a:solidFill>
                  </a:tcPr>
                </a:tc>
                <a:tc>
                  <a:txBody>
                    <a:bodyPr/>
                    <a:lstStyle/>
                    <a:p>
                      <a:pPr algn="ctr"/>
                      <a:r>
                        <a:rPr lang="en-US" sz="1800" dirty="0"/>
                        <a:t>Valid</a:t>
                      </a:r>
                      <a:r>
                        <a:rPr lang="en-US" sz="1800" baseline="0" dirty="0"/>
                        <a:t> Values</a:t>
                      </a:r>
                      <a:endParaRPr lang="en-US" sz="1800" dirty="0"/>
                    </a:p>
                  </a:txBody>
                  <a:tcPr marT="45715" marB="45715">
                    <a:solidFill>
                      <a:srgbClr val="EFB1F9"/>
                    </a:solidFill>
                  </a:tcPr>
                </a:tc>
                <a:tc>
                  <a:txBody>
                    <a:bodyPr/>
                    <a:lstStyle/>
                    <a:p>
                      <a:pPr algn="ctr"/>
                      <a:r>
                        <a:rPr lang="en-US" sz="1800" dirty="0"/>
                        <a:t>Sample Usage</a:t>
                      </a:r>
                    </a:p>
                  </a:txBody>
                  <a:tcPr marT="45715" marB="45715">
                    <a:solidFill>
                      <a:srgbClr val="EFB1F9"/>
                    </a:solidFill>
                  </a:tcPr>
                </a:tc>
                <a:extLst>
                  <a:ext uri="{0D108BD9-81ED-4DB2-BD59-A6C34878D82A}">
                    <a16:rowId xmlns:a16="http://schemas.microsoft.com/office/drawing/2014/main" val="10000"/>
                  </a:ext>
                </a:extLst>
              </a:tr>
              <a:tr h="391119">
                <a:tc>
                  <a:txBody>
                    <a:bodyPr/>
                    <a:lstStyle/>
                    <a:p>
                      <a:pPr lvl="0" algn="l"/>
                      <a:r>
                        <a:rPr lang="en-US" sz="1800" dirty="0"/>
                        <a:t>text-indent</a:t>
                      </a:r>
                    </a:p>
                  </a:txBody>
                  <a:tcPr marT="45715" marB="45715">
                    <a:solidFill>
                      <a:srgbClr val="FBFCCC">
                        <a:alpha val="20000"/>
                      </a:srgbClr>
                    </a:solidFill>
                  </a:tcPr>
                </a:tc>
                <a:tc>
                  <a:txBody>
                    <a:bodyPr/>
                    <a:lstStyle/>
                    <a:p>
                      <a:r>
                        <a:rPr lang="en-US" sz="1800" dirty="0">
                          <a:latin typeface="+mj-lt"/>
                        </a:rPr>
                        <a:t>Length | percentage</a:t>
                      </a:r>
                    </a:p>
                  </a:txBody>
                  <a:tcPr marT="45715" marB="45715">
                    <a:solidFill>
                      <a:srgbClr val="FBFCCC">
                        <a:alpha val="20000"/>
                      </a:srgbClr>
                    </a:solidFill>
                  </a:tcPr>
                </a:tc>
                <a:tc>
                  <a:txBody>
                    <a:bodyPr/>
                    <a:lstStyle/>
                    <a:p>
                      <a:pPr lvl="0" algn="l"/>
                      <a:r>
                        <a:rPr lang="en-US" sz="1800" dirty="0"/>
                        <a:t>{text-indent:25px;}</a:t>
                      </a:r>
                    </a:p>
                  </a:txBody>
                  <a:tcPr marT="45715" marB="45715">
                    <a:solidFill>
                      <a:srgbClr val="FBFCCC">
                        <a:alpha val="20000"/>
                      </a:srgbClr>
                    </a:solidFill>
                  </a:tcPr>
                </a:tc>
                <a:extLst>
                  <a:ext uri="{0D108BD9-81ED-4DB2-BD59-A6C34878D82A}">
                    <a16:rowId xmlns:a16="http://schemas.microsoft.com/office/drawing/2014/main" val="10001"/>
                  </a:ext>
                </a:extLst>
              </a:tr>
              <a:tr h="640014">
                <a:tc>
                  <a:txBody>
                    <a:bodyPr/>
                    <a:lstStyle/>
                    <a:p>
                      <a:pPr lvl="0" algn="l"/>
                      <a:r>
                        <a:rPr lang="en-US" sz="1800" dirty="0"/>
                        <a:t>text-align</a:t>
                      </a:r>
                    </a:p>
                  </a:txBody>
                  <a:tcPr marT="45715" marB="45715">
                    <a:solidFill>
                      <a:srgbClr val="B4E0F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mj-lt"/>
                        </a:rPr>
                        <a:t>Left | right |</a:t>
                      </a:r>
                      <a:r>
                        <a:rPr lang="en-US" sz="1800" baseline="0" dirty="0">
                          <a:latin typeface="+mj-lt"/>
                        </a:rPr>
                        <a:t> center | justify</a:t>
                      </a:r>
                      <a:endParaRPr lang="en-US" sz="1800" dirty="0">
                        <a:latin typeface="+mj-lt"/>
                      </a:endParaRPr>
                    </a:p>
                  </a:txBody>
                  <a:tcPr marT="45715" marB="45715">
                    <a:solidFill>
                      <a:srgbClr val="B4E0F6"/>
                    </a:solidFill>
                  </a:tcPr>
                </a:tc>
                <a:tc>
                  <a:txBody>
                    <a:bodyPr/>
                    <a:lstStyle/>
                    <a:p>
                      <a:pPr lvl="0" algn="l"/>
                      <a:r>
                        <a:rPr lang="en-US" sz="1800" dirty="0"/>
                        <a:t>{text-align: center;}</a:t>
                      </a:r>
                    </a:p>
                  </a:txBody>
                  <a:tcPr marT="45715" marB="45715">
                    <a:solidFill>
                      <a:srgbClr val="B4E0F6"/>
                    </a:solidFill>
                  </a:tcPr>
                </a:tc>
                <a:extLst>
                  <a:ext uri="{0D108BD9-81ED-4DB2-BD59-A6C34878D82A}">
                    <a16:rowId xmlns:a16="http://schemas.microsoft.com/office/drawing/2014/main" val="10002"/>
                  </a:ext>
                </a:extLst>
              </a:tr>
              <a:tr h="640014">
                <a:tc>
                  <a:txBody>
                    <a:bodyPr/>
                    <a:lstStyle/>
                    <a:p>
                      <a:pPr lvl="0" algn="l"/>
                      <a:r>
                        <a:rPr lang="en-US" sz="1800" dirty="0"/>
                        <a:t>text-decoration</a:t>
                      </a:r>
                    </a:p>
                  </a:txBody>
                  <a:tcPr marT="45715" marB="45715">
                    <a:solidFill>
                      <a:srgbClr val="FBFCCC">
                        <a:alpha val="20000"/>
                      </a:srgbClr>
                    </a:solidFill>
                  </a:tcPr>
                </a:tc>
                <a:tc>
                  <a:txBody>
                    <a:bodyPr/>
                    <a:lstStyle/>
                    <a:p>
                      <a:r>
                        <a:rPr kumimoji="0" lang="en-US" sz="1800" u="none" strike="noStrike" kern="1200" cap="none" normalizeH="0" baseline="0" dirty="0">
                          <a:ln>
                            <a:noFill/>
                          </a:ln>
                          <a:solidFill>
                            <a:schemeClr val="tx1"/>
                          </a:solidFill>
                          <a:effectLst/>
                          <a:latin typeface="+mj-lt"/>
                          <a:ea typeface="+mn-ea"/>
                          <a:cs typeface="+mn-cs"/>
                        </a:rPr>
                        <a:t>None | underline | </a:t>
                      </a:r>
                      <a:r>
                        <a:rPr kumimoji="0" lang="en-US" sz="1800" u="none" strike="noStrike" kern="1200" cap="none" normalizeH="0" baseline="0" dirty="0" err="1">
                          <a:ln>
                            <a:noFill/>
                          </a:ln>
                          <a:solidFill>
                            <a:schemeClr val="tx1"/>
                          </a:solidFill>
                          <a:effectLst/>
                          <a:latin typeface="+mj-lt"/>
                          <a:ea typeface="+mn-ea"/>
                          <a:cs typeface="+mn-cs"/>
                        </a:rPr>
                        <a:t>overline</a:t>
                      </a:r>
                      <a:r>
                        <a:rPr kumimoji="0" lang="en-US" sz="1800" u="none" strike="noStrike" kern="1200" cap="none" normalizeH="0" baseline="0" dirty="0">
                          <a:ln>
                            <a:noFill/>
                          </a:ln>
                          <a:solidFill>
                            <a:schemeClr val="tx1"/>
                          </a:solidFill>
                          <a:effectLst/>
                          <a:latin typeface="+mj-lt"/>
                          <a:ea typeface="+mn-ea"/>
                          <a:cs typeface="+mn-cs"/>
                        </a:rPr>
                        <a:t> | line-through</a:t>
                      </a:r>
                    </a:p>
                  </a:txBody>
                  <a:tcPr marT="45715" marB="45715">
                    <a:solidFill>
                      <a:srgbClr val="FBFCCC">
                        <a:alpha val="20000"/>
                      </a:srgbClr>
                    </a:solidFill>
                  </a:tcPr>
                </a:tc>
                <a:tc>
                  <a:txBody>
                    <a:bodyPr/>
                    <a:lstStyle/>
                    <a:p>
                      <a:pPr lvl="0" algn="l"/>
                      <a:r>
                        <a:rPr lang="en-US" sz="1800" dirty="0"/>
                        <a:t>{text-decoration: underline;}</a:t>
                      </a:r>
                    </a:p>
                  </a:txBody>
                  <a:tcPr marT="45715" marB="45715">
                    <a:solidFill>
                      <a:srgbClr val="FBFCCC">
                        <a:alpha val="20000"/>
                      </a:srgbClr>
                    </a:solidFill>
                  </a:tcPr>
                </a:tc>
                <a:extLst>
                  <a:ext uri="{0D108BD9-81ED-4DB2-BD59-A6C34878D82A}">
                    <a16:rowId xmlns:a16="http://schemas.microsoft.com/office/drawing/2014/main" val="10003"/>
                  </a:ext>
                </a:extLst>
              </a:tr>
              <a:tr h="370801">
                <a:tc>
                  <a:txBody>
                    <a:bodyPr/>
                    <a:lstStyle/>
                    <a:p>
                      <a:pPr lvl="0" algn="l"/>
                      <a:r>
                        <a:rPr lang="en-US" sz="1800" dirty="0"/>
                        <a:t>letter-spacing</a:t>
                      </a:r>
                    </a:p>
                  </a:txBody>
                  <a:tcPr marT="45715" marB="45715">
                    <a:solidFill>
                      <a:srgbClr val="B4E0F6"/>
                    </a:solidFill>
                  </a:tcPr>
                </a:tc>
                <a:tc>
                  <a:txBody>
                    <a:bodyPr/>
                    <a:lstStyle/>
                    <a:p>
                      <a:r>
                        <a:rPr lang="en-US" sz="1800" dirty="0">
                          <a:latin typeface="+mj-lt"/>
                        </a:rPr>
                        <a:t>Normal | length</a:t>
                      </a:r>
                    </a:p>
                  </a:txBody>
                  <a:tcPr marT="45715" marB="45715">
                    <a:solidFill>
                      <a:srgbClr val="B4E0F6"/>
                    </a:solidFill>
                  </a:tcPr>
                </a:tc>
                <a:tc>
                  <a:txBody>
                    <a:bodyPr/>
                    <a:lstStyle/>
                    <a:p>
                      <a:pPr lvl="0" algn="l"/>
                      <a:r>
                        <a:rPr lang="en-US" sz="1800" dirty="0"/>
                        <a:t>{letter-spacing: 4pt;}</a:t>
                      </a:r>
                    </a:p>
                  </a:txBody>
                  <a:tcPr marT="45715" marB="45715">
                    <a:solidFill>
                      <a:srgbClr val="B4E0F6"/>
                    </a:solidFill>
                  </a:tcPr>
                </a:tc>
                <a:extLst>
                  <a:ext uri="{0D108BD9-81ED-4DB2-BD59-A6C34878D82A}">
                    <a16:rowId xmlns:a16="http://schemas.microsoft.com/office/drawing/2014/main" val="10004"/>
                  </a:ext>
                </a:extLst>
              </a:tr>
              <a:tr h="640014">
                <a:tc>
                  <a:txBody>
                    <a:bodyPr/>
                    <a:lstStyle/>
                    <a:p>
                      <a:pPr algn="l"/>
                      <a:r>
                        <a:rPr lang="en-US" sz="1800" dirty="0"/>
                        <a:t>text-transform</a:t>
                      </a:r>
                    </a:p>
                  </a:txBody>
                  <a:tcPr marT="45715" marB="45715">
                    <a:solidFill>
                      <a:srgbClr val="FBFCCC">
                        <a:alpha val="20000"/>
                      </a:srgbClr>
                    </a:solidFill>
                  </a:tcPr>
                </a:tc>
                <a:tc>
                  <a:txBody>
                    <a:bodyPr/>
                    <a:lstStyle/>
                    <a:p>
                      <a:r>
                        <a:rPr lang="en-US" sz="1800" dirty="0">
                          <a:latin typeface="+mj-lt"/>
                        </a:rPr>
                        <a:t>Capitalize | uppercase | lowercase | none</a:t>
                      </a:r>
                    </a:p>
                  </a:txBody>
                  <a:tcPr marT="45715" marB="45715">
                    <a:solidFill>
                      <a:srgbClr val="FBFCCC">
                        <a:alpha val="20000"/>
                      </a:srgbClr>
                    </a:solidFill>
                  </a:tcPr>
                </a:tc>
                <a:tc>
                  <a:txBody>
                    <a:bodyPr/>
                    <a:lstStyle/>
                    <a:p>
                      <a:pPr algn="l"/>
                      <a:r>
                        <a:rPr lang="en-US" sz="1800" dirty="0"/>
                        <a:t>{text-transform: uppercase;}</a:t>
                      </a:r>
                    </a:p>
                  </a:txBody>
                  <a:tcPr marT="45715" marB="45715">
                    <a:solidFill>
                      <a:srgbClr val="FBFCCC">
                        <a:alpha val="20000"/>
                      </a:srgbClr>
                    </a:solidFill>
                  </a:tcPr>
                </a:tc>
                <a:extLst>
                  <a:ext uri="{0D108BD9-81ED-4DB2-BD59-A6C34878D82A}">
                    <a16:rowId xmlns:a16="http://schemas.microsoft.com/office/drawing/2014/main" val="10005"/>
                  </a:ext>
                </a:extLst>
              </a:tr>
            </a:tbl>
          </a:graphicData>
        </a:graphic>
      </p:graphicFrame>
      <p:sp>
        <p:nvSpPr>
          <p:cNvPr id="87074" name="Rectangle 7">
            <a:extLst>
              <a:ext uri="{FF2B5EF4-FFF2-40B4-BE49-F238E27FC236}">
                <a16:creationId xmlns:a16="http://schemas.microsoft.com/office/drawing/2014/main" id="{5B62E2BD-4C38-4FC8-820F-06832FF130F5}"/>
              </a:ext>
            </a:extLst>
          </p:cNvPr>
          <p:cNvSpPr>
            <a:spLocks noChangeArrowheads="1"/>
          </p:cNvSpPr>
          <p:nvPr/>
        </p:nvSpPr>
        <p:spPr bwMode="auto">
          <a:xfrm>
            <a:off x="304800" y="1524000"/>
            <a:ext cx="8839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a:t>Formatting and adding style to text is achieved through text properties.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a:extLst>
              <a:ext uri="{FF2B5EF4-FFF2-40B4-BE49-F238E27FC236}">
                <a16:creationId xmlns:a16="http://schemas.microsoft.com/office/drawing/2014/main" id="{5F2B4CEA-3590-40FD-ABE3-972249ADB34A}"/>
              </a:ext>
            </a:extLst>
          </p:cNvPr>
          <p:cNvSpPr>
            <a:spLocks noChangeArrowheads="1"/>
          </p:cNvSpPr>
          <p:nvPr/>
        </p:nvSpPr>
        <p:spPr bwMode="auto">
          <a:xfrm>
            <a:off x="619125" y="533400"/>
            <a:ext cx="73056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sz="3200"/>
              <a:t>CSS Properties for Borders</a:t>
            </a:r>
          </a:p>
        </p:txBody>
      </p:sp>
      <p:sp>
        <p:nvSpPr>
          <p:cNvPr id="90117" name="Rectangle 9">
            <a:extLst>
              <a:ext uri="{FF2B5EF4-FFF2-40B4-BE49-F238E27FC236}">
                <a16:creationId xmlns:a16="http://schemas.microsoft.com/office/drawing/2014/main" id="{4E4544AD-44A7-4B42-8DE3-6768618BD4A8}"/>
              </a:ext>
            </a:extLst>
          </p:cNvPr>
          <p:cNvSpPr>
            <a:spLocks noChangeArrowheads="1"/>
          </p:cNvSpPr>
          <p:nvPr/>
        </p:nvSpPr>
        <p:spPr bwMode="auto">
          <a:xfrm>
            <a:off x="228600" y="1600200"/>
            <a:ext cx="2057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endParaRPr lang="en-US" altLang="en-US"/>
          </a:p>
          <a:p>
            <a:pPr algn="l"/>
            <a:endParaRPr lang="en-US" altLang="en-US"/>
          </a:p>
        </p:txBody>
      </p:sp>
      <p:graphicFrame>
        <p:nvGraphicFramePr>
          <p:cNvPr id="10" name="Table 9">
            <a:extLst>
              <a:ext uri="{FF2B5EF4-FFF2-40B4-BE49-F238E27FC236}">
                <a16:creationId xmlns:a16="http://schemas.microsoft.com/office/drawing/2014/main" id="{9BDF6B26-E847-40C2-BECD-8D6EBA8FCAEC}"/>
              </a:ext>
            </a:extLst>
          </p:cNvPr>
          <p:cNvGraphicFramePr>
            <a:graphicFrameLocks noGrp="1"/>
          </p:cNvGraphicFramePr>
          <p:nvPr/>
        </p:nvGraphicFramePr>
        <p:xfrm>
          <a:off x="304800" y="2590800"/>
          <a:ext cx="8610600" cy="2667000"/>
        </p:xfrm>
        <a:graphic>
          <a:graphicData uri="http://schemas.openxmlformats.org/drawingml/2006/table">
            <a:tbl>
              <a:tblPr firstRow="1" bandRow="1">
                <a:tableStyleId>{ED083AE6-46FA-4A59-8FB0-9F97EB10719F}</a:tableStyleId>
              </a:tblPr>
              <a:tblGrid>
                <a:gridCol w="22860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3581400">
                  <a:extLst>
                    <a:ext uri="{9D8B030D-6E8A-4147-A177-3AD203B41FA5}">
                      <a16:colId xmlns:a16="http://schemas.microsoft.com/office/drawing/2014/main" val="20002"/>
                    </a:ext>
                  </a:extLst>
                </a:gridCol>
              </a:tblGrid>
              <a:tr h="370840">
                <a:tc>
                  <a:txBody>
                    <a:bodyPr/>
                    <a:lstStyle/>
                    <a:p>
                      <a:pPr algn="ctr"/>
                      <a:r>
                        <a:rPr lang="en-US" dirty="0"/>
                        <a:t> Property</a:t>
                      </a:r>
                    </a:p>
                  </a:txBody>
                  <a:tcPr>
                    <a:solidFill>
                      <a:srgbClr val="EFB1F9"/>
                    </a:solidFill>
                  </a:tcPr>
                </a:tc>
                <a:tc>
                  <a:txBody>
                    <a:bodyPr/>
                    <a:lstStyle/>
                    <a:p>
                      <a:pPr algn="ctr"/>
                      <a:r>
                        <a:rPr lang="en-US" dirty="0"/>
                        <a:t>Valid</a:t>
                      </a:r>
                      <a:r>
                        <a:rPr lang="en-US" baseline="0" dirty="0"/>
                        <a:t> Values</a:t>
                      </a:r>
                      <a:endParaRPr lang="en-US" dirty="0"/>
                    </a:p>
                  </a:txBody>
                  <a:tcPr>
                    <a:solidFill>
                      <a:srgbClr val="EFB1F9"/>
                    </a:solidFill>
                  </a:tcPr>
                </a:tc>
                <a:tc>
                  <a:txBody>
                    <a:bodyPr/>
                    <a:lstStyle/>
                    <a:p>
                      <a:pPr algn="ctr"/>
                      <a:r>
                        <a:rPr lang="en-US" dirty="0"/>
                        <a:t>Sample Usage</a:t>
                      </a:r>
                    </a:p>
                  </a:txBody>
                  <a:tcPr>
                    <a:solidFill>
                      <a:srgbClr val="EFB1F9"/>
                    </a:solidFill>
                  </a:tcPr>
                </a:tc>
                <a:extLst>
                  <a:ext uri="{0D108BD9-81ED-4DB2-BD59-A6C34878D82A}">
                    <a16:rowId xmlns:a16="http://schemas.microsoft.com/office/drawing/2014/main" val="10000"/>
                  </a:ext>
                </a:extLst>
              </a:tr>
              <a:tr h="39116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Verdana" pitchFamily="34" charset="0"/>
                          <a:ea typeface="Times New Roman" pitchFamily="18" charset="0"/>
                        </a:rPr>
                        <a:t>border-width</a:t>
                      </a:r>
                      <a:endParaRPr kumimoji="0" lang="en-US" sz="1600" b="0" i="0" u="none" strike="noStrike" cap="none" normalizeH="0" baseline="0" dirty="0">
                        <a:ln>
                          <a:noFill/>
                        </a:ln>
                        <a:solidFill>
                          <a:schemeClr val="tx1"/>
                        </a:solidFill>
                        <a:effectLst/>
                        <a:latin typeface="Arial" pitchFamily="34" charset="0"/>
                        <a:ea typeface="Times New Roman" pitchFamily="18" charset="0"/>
                      </a:endParaRPr>
                    </a:p>
                  </a:txBody>
                  <a:tcPr>
                    <a:solidFill>
                      <a:srgbClr val="FBFCCC">
                        <a:alpha val="2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n-lt"/>
                          <a:ea typeface="+mn-ea"/>
                          <a:cs typeface="+mn-cs"/>
                        </a:rPr>
                        <a:t>Length | percentage</a:t>
                      </a:r>
                    </a:p>
                    <a:p>
                      <a:r>
                        <a:rPr lang="en-US" sz="1800" dirty="0">
                          <a:latin typeface="+mj-lt"/>
                        </a:rPr>
                        <a:t>| [medium | thick  | thin]</a:t>
                      </a:r>
                    </a:p>
                  </a:txBody>
                  <a:tcPr>
                    <a:solidFill>
                      <a:srgbClr val="FBFCCC">
                        <a:alpha val="20000"/>
                      </a:srgb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Verdana" pitchFamily="34" charset="0"/>
                          <a:ea typeface="Times New Roman" pitchFamily="18" charset="0"/>
                        </a:rPr>
                        <a:t>{border-width: thick;}</a:t>
                      </a:r>
                      <a:endParaRPr kumimoji="0" lang="en-US" sz="1600" b="0" i="0" u="none" strike="noStrike" cap="none" normalizeH="0" baseline="0" dirty="0">
                        <a:ln>
                          <a:noFill/>
                        </a:ln>
                        <a:solidFill>
                          <a:schemeClr val="tx1"/>
                        </a:solidFill>
                        <a:effectLst/>
                        <a:latin typeface="Arial" pitchFamily="34" charset="0"/>
                        <a:ea typeface="Times New Roman" pitchFamily="18" charset="0"/>
                      </a:endParaRPr>
                    </a:p>
                  </a:txBody>
                  <a:tcPr>
                    <a:solidFill>
                      <a:srgbClr val="FBFCCC">
                        <a:alpha val="20000"/>
                      </a:srgbClr>
                    </a:solidFill>
                  </a:tcPr>
                </a:tc>
                <a:extLst>
                  <a:ext uri="{0D108BD9-81ED-4DB2-BD59-A6C34878D82A}">
                    <a16:rowId xmlns:a16="http://schemas.microsoft.com/office/drawing/2014/main" val="10001"/>
                  </a:ext>
                </a:extLst>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Verdana" pitchFamily="34" charset="0"/>
                          <a:ea typeface="Times New Roman" pitchFamily="18" charset="0"/>
                        </a:rPr>
                        <a:t>border-color</a:t>
                      </a:r>
                      <a:endParaRPr kumimoji="0" lang="en-US" sz="1600" b="0" i="0" u="none" strike="noStrike" cap="none" normalizeH="0" baseline="0" dirty="0">
                        <a:ln>
                          <a:noFill/>
                        </a:ln>
                        <a:solidFill>
                          <a:schemeClr val="tx1"/>
                        </a:solidFill>
                        <a:effectLst/>
                        <a:latin typeface="Arial" pitchFamily="34" charset="0"/>
                        <a:ea typeface="Times New Roman" pitchFamily="18" charset="0"/>
                      </a:endParaRPr>
                    </a:p>
                  </a:txBody>
                  <a:tcPr>
                    <a:solidFill>
                      <a:srgbClr val="B4E0F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mj-lt"/>
                        </a:rPr>
                        <a:t>Color values</a:t>
                      </a:r>
                    </a:p>
                  </a:txBody>
                  <a:tcPr>
                    <a:solidFill>
                      <a:srgbClr val="B4E0F6"/>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Verdana" pitchFamily="34" charset="0"/>
                          <a:ea typeface="Times New Roman" pitchFamily="18" charset="0"/>
                        </a:rPr>
                        <a:t>{border-color: gold;}</a:t>
                      </a:r>
                      <a:endParaRPr kumimoji="0" lang="en-US" sz="1600" b="0" i="0" u="none" strike="noStrike" cap="none" normalizeH="0" baseline="0" dirty="0">
                        <a:ln>
                          <a:noFill/>
                        </a:ln>
                        <a:solidFill>
                          <a:schemeClr val="tx1"/>
                        </a:solidFill>
                        <a:effectLst/>
                        <a:latin typeface="Arial" pitchFamily="34" charset="0"/>
                        <a:ea typeface="Times New Roman" pitchFamily="18" charset="0"/>
                      </a:endParaRPr>
                    </a:p>
                  </a:txBody>
                  <a:tcPr>
                    <a:solidFill>
                      <a:srgbClr val="B4E0F6"/>
                    </a:solidFill>
                  </a:tcPr>
                </a:tc>
                <a:extLst>
                  <a:ext uri="{0D108BD9-81ED-4DB2-BD59-A6C34878D82A}">
                    <a16:rowId xmlns:a16="http://schemas.microsoft.com/office/drawing/2014/main" val="10002"/>
                  </a:ext>
                </a:extLst>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Verdana" pitchFamily="34" charset="0"/>
                          <a:ea typeface="Times New Roman" pitchFamily="18" charset="0"/>
                        </a:rPr>
                        <a:t>border-style</a:t>
                      </a:r>
                      <a:endParaRPr kumimoji="0" lang="en-US" sz="1600" b="0" i="0" u="none" strike="noStrike" cap="none" normalizeH="0" baseline="0" dirty="0">
                        <a:ln>
                          <a:noFill/>
                        </a:ln>
                        <a:solidFill>
                          <a:schemeClr val="tx1"/>
                        </a:solidFill>
                        <a:effectLst/>
                        <a:latin typeface="Arial" pitchFamily="34" charset="0"/>
                        <a:ea typeface="Times New Roman" pitchFamily="18" charset="0"/>
                      </a:endParaRPr>
                    </a:p>
                  </a:txBody>
                  <a:tcPr>
                    <a:solidFill>
                      <a:srgbClr val="FBFCCC">
                        <a:alpha val="20000"/>
                      </a:srgbClr>
                    </a:solidFill>
                  </a:tcPr>
                </a:tc>
                <a:tc>
                  <a:txBody>
                    <a:bodyPr/>
                    <a:lstStyle/>
                    <a:p>
                      <a:r>
                        <a:rPr kumimoji="0" lang="en-US" sz="1800" u="none" strike="noStrike" kern="1200" cap="none" normalizeH="0" baseline="0" dirty="0">
                          <a:ln>
                            <a:noFill/>
                          </a:ln>
                          <a:solidFill>
                            <a:schemeClr val="tx1"/>
                          </a:solidFill>
                          <a:effectLst/>
                          <a:latin typeface="+mj-lt"/>
                          <a:ea typeface="+mn-ea"/>
                          <a:cs typeface="+mn-cs"/>
                        </a:rPr>
                        <a:t>dashed | dotted | groove  | inset | outset | ridge | solid | none</a:t>
                      </a:r>
                    </a:p>
                  </a:txBody>
                  <a:tcPr>
                    <a:solidFill>
                      <a:srgbClr val="FBFCCC">
                        <a:alpha val="20000"/>
                      </a:srgbClr>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Verdana" pitchFamily="34" charset="0"/>
                          <a:ea typeface="Times New Roman" pitchFamily="18" charset="0"/>
                        </a:rPr>
                        <a:t>{border-style: dotted ;}</a:t>
                      </a:r>
                      <a:endParaRPr kumimoji="0" lang="en-US" sz="1600" b="0" i="0" u="none" strike="noStrike" cap="none" normalizeH="0" baseline="0" dirty="0">
                        <a:ln>
                          <a:noFill/>
                        </a:ln>
                        <a:solidFill>
                          <a:schemeClr val="tx1"/>
                        </a:solidFill>
                        <a:effectLst/>
                        <a:latin typeface="Arial" pitchFamily="34" charset="0"/>
                        <a:ea typeface="Times New Roman" pitchFamily="18" charset="0"/>
                      </a:endParaRPr>
                    </a:p>
                  </a:txBody>
                  <a:tcPr>
                    <a:solidFill>
                      <a:srgbClr val="FBFCCC">
                        <a:alpha val="20000"/>
                      </a:srgbClr>
                    </a:solidFill>
                  </a:tcPr>
                </a:tc>
                <a:extLst>
                  <a:ext uri="{0D108BD9-81ED-4DB2-BD59-A6C34878D82A}">
                    <a16:rowId xmlns:a16="http://schemas.microsoft.com/office/drawing/2014/main" val="10003"/>
                  </a:ext>
                </a:extLst>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Verdana" pitchFamily="34" charset="0"/>
                          <a:ea typeface="Times New Roman" pitchFamily="18" charset="0"/>
                        </a:rPr>
                        <a:t>border</a:t>
                      </a:r>
                      <a:endParaRPr kumimoji="0" lang="en-US" sz="1400" b="0" i="0" u="none" strike="noStrike" cap="none" normalizeH="0" baseline="0" dirty="0">
                        <a:ln>
                          <a:noFill/>
                        </a:ln>
                        <a:solidFill>
                          <a:schemeClr val="tx1"/>
                        </a:solidFill>
                        <a:effectLst/>
                        <a:latin typeface="Arial" pitchFamily="34" charset="0"/>
                      </a:endParaRPr>
                    </a:p>
                  </a:txBody>
                  <a:tcPr>
                    <a:solidFill>
                      <a:srgbClr val="B4E0F6"/>
                    </a:solidFill>
                  </a:tcPr>
                </a:tc>
                <a:tc>
                  <a:txBody>
                    <a:bodyPr/>
                    <a:lstStyle/>
                    <a:p>
                      <a:r>
                        <a:rPr lang="en-US" sz="1800" dirty="0">
                          <a:latin typeface="+mj-lt"/>
                        </a:rPr>
                        <a:t>width || style || color</a:t>
                      </a:r>
                    </a:p>
                  </a:txBody>
                  <a:tcPr>
                    <a:solidFill>
                      <a:srgbClr val="B4E0F6"/>
                    </a:solidFill>
                  </a:tcPr>
                </a:tc>
                <a:tc>
                  <a:txBody>
                    <a:bodyPr/>
                    <a:lstStyle/>
                    <a:p>
                      <a:pPr lvl="0" algn="l"/>
                      <a:r>
                        <a:rPr lang="en-US" sz="1800" kern="1200" dirty="0">
                          <a:solidFill>
                            <a:schemeClr val="tx1"/>
                          </a:solidFill>
                          <a:latin typeface="+mn-lt"/>
                          <a:ea typeface="+mn-ea"/>
                          <a:cs typeface="+mn-cs"/>
                        </a:rPr>
                        <a:t>{border: 1px solid blue;}</a:t>
                      </a:r>
                      <a:endParaRPr lang="en-US" dirty="0"/>
                    </a:p>
                  </a:txBody>
                  <a:tcPr>
                    <a:solidFill>
                      <a:srgbClr val="B4E0F6"/>
                    </a:solidFill>
                  </a:tcPr>
                </a:tc>
                <a:extLst>
                  <a:ext uri="{0D108BD9-81ED-4DB2-BD59-A6C34878D82A}">
                    <a16:rowId xmlns:a16="http://schemas.microsoft.com/office/drawing/2014/main" val="10004"/>
                  </a:ext>
                </a:extLst>
              </a:tr>
            </a:tbl>
          </a:graphicData>
        </a:graphic>
      </p:graphicFrame>
      <p:sp>
        <p:nvSpPr>
          <p:cNvPr id="90144" name="Rectangle 10">
            <a:extLst>
              <a:ext uri="{FF2B5EF4-FFF2-40B4-BE49-F238E27FC236}">
                <a16:creationId xmlns:a16="http://schemas.microsoft.com/office/drawing/2014/main" id="{DC9CCE19-A64E-4953-A589-A93E6E7F4840}"/>
              </a:ext>
            </a:extLst>
          </p:cNvPr>
          <p:cNvSpPr>
            <a:spLocks noChangeArrowheads="1"/>
          </p:cNvSpPr>
          <p:nvPr/>
        </p:nvSpPr>
        <p:spPr bwMode="auto">
          <a:xfrm>
            <a:off x="381000" y="1524000"/>
            <a:ext cx="8763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n-US"/>
              <a:t>Borders can be used as a decorative element or to underline a separation of two or more elements.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a:extLst>
              <a:ext uri="{FF2B5EF4-FFF2-40B4-BE49-F238E27FC236}">
                <a16:creationId xmlns:a16="http://schemas.microsoft.com/office/drawing/2014/main" id="{25E50590-2AE3-4435-B466-01306F3BAD2C}"/>
              </a:ext>
            </a:extLst>
          </p:cNvPr>
          <p:cNvSpPr>
            <a:spLocks noGrp="1"/>
          </p:cNvSpPr>
          <p:nvPr>
            <p:ph type="title" idx="4294967295"/>
          </p:nvPr>
        </p:nvSpPr>
        <p:spPr>
          <a:xfrm>
            <a:off x="304800" y="228600"/>
            <a:ext cx="7772400" cy="609600"/>
          </a:xfrm>
        </p:spPr>
        <p:txBody>
          <a:bodyPr>
            <a:normAutofit fontScale="90000"/>
          </a:bodyPr>
          <a:lstStyle/>
          <a:p>
            <a:r>
              <a:rPr lang="en-US" altLang="en-US" sz="4000"/>
              <a:t>Example - Borders</a:t>
            </a:r>
            <a:r>
              <a:rPr lang="en-US" altLang="en-US" sz="4000" b="1"/>
              <a:t> </a:t>
            </a:r>
          </a:p>
        </p:txBody>
      </p:sp>
      <p:sp>
        <p:nvSpPr>
          <p:cNvPr id="9" name="Rectangle 3">
            <a:extLst>
              <a:ext uri="{FF2B5EF4-FFF2-40B4-BE49-F238E27FC236}">
                <a16:creationId xmlns:a16="http://schemas.microsoft.com/office/drawing/2014/main" id="{99B3B6AE-25BF-43FD-BDA8-B410C08682EA}"/>
              </a:ext>
            </a:extLst>
          </p:cNvPr>
          <p:cNvSpPr txBox="1">
            <a:spLocks noChangeArrowheads="1"/>
          </p:cNvSpPr>
          <p:nvPr/>
        </p:nvSpPr>
        <p:spPr bwMode="auto">
          <a:xfrm>
            <a:off x="381000" y="1143000"/>
            <a:ext cx="8229600" cy="5334000"/>
          </a:xfrm>
          <a:prstGeom prst="rect">
            <a:avLst/>
          </a:prstGeom>
          <a:noFill/>
          <a:ln w="9525">
            <a:solidFill>
              <a:srgbClr val="FF0000"/>
            </a:solidFill>
            <a:miter lim="800000"/>
            <a:headEnd/>
            <a:tailEnd/>
          </a:ln>
        </p:spPr>
        <p:txBody>
          <a:bodyPr/>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r">
              <a:spcBef>
                <a:spcPct val="20000"/>
              </a:spcBef>
            </a:pPr>
            <a:r>
              <a:rPr lang="en-GB" altLang="en-US" sz="1800"/>
              <a:t>					 		</a:t>
            </a:r>
            <a:r>
              <a:rPr lang="en-US" altLang="en-US" b="1"/>
              <a:t>HTML code</a:t>
            </a:r>
            <a:endParaRPr lang="en-US" altLang="en-US" sz="1800"/>
          </a:p>
          <a:p>
            <a:pPr algn="l">
              <a:spcBef>
                <a:spcPct val="20000"/>
              </a:spcBef>
            </a:pPr>
            <a:r>
              <a:rPr lang="en-US" altLang="en-US" sz="1800"/>
              <a:t>&lt;html&gt;&lt;head&gt;&lt;title&gt;CSS Example&lt;/title&gt;</a:t>
            </a:r>
          </a:p>
          <a:p>
            <a:pPr algn="l">
              <a:spcBef>
                <a:spcPct val="20000"/>
              </a:spcBef>
            </a:pPr>
            <a:r>
              <a:rPr lang="en-US" altLang="en-US" sz="1800" b="1">
                <a:solidFill>
                  <a:srgbClr val="7030A0"/>
                </a:solidFill>
                <a:latin typeface="Verdana" panose="020B0604030504040204" pitchFamily="34" charset="0"/>
                <a:ea typeface="Times New Roman" panose="02020603050405020304" pitchFamily="18" charset="0"/>
                <a:cs typeface="Courier New" panose="02070309020205020404" pitchFamily="49" charset="0"/>
              </a:rPr>
              <a:t>&lt;link rel="stylesheet" type="text/css"  href="style1.css" /&gt;</a:t>
            </a:r>
            <a:endParaRPr lang="en-US" altLang="en-US" sz="1800"/>
          </a:p>
          <a:p>
            <a:pPr algn="l">
              <a:spcBef>
                <a:spcPct val="20000"/>
              </a:spcBef>
            </a:pPr>
            <a:r>
              <a:rPr lang="en-US" altLang="en-US" sz="1800"/>
              <a:t>&lt;/head&gt; &lt;body &gt; &lt;H1&gt; The Art of Being Well &lt;/H1&gt; </a:t>
            </a:r>
          </a:p>
          <a:p>
            <a:pPr algn="l">
              <a:spcBef>
                <a:spcPct val="20000"/>
              </a:spcBef>
            </a:pPr>
            <a:r>
              <a:rPr lang="en-US" altLang="en-US" sz="1800"/>
              <a:t>&lt;H2&gt; Negative people do not find solutions and they enlarge problems. It is better to light &lt;br/&gt; a match than to curse the darkness. We are what we think.&lt;/H2&gt;</a:t>
            </a:r>
          </a:p>
          <a:p>
            <a:pPr algn="l">
              <a:spcBef>
                <a:spcPct val="20000"/>
              </a:spcBef>
            </a:pPr>
            <a:r>
              <a:rPr lang="en-US" altLang="en-US" sz="1800"/>
              <a:t>&lt;H3&gt; Some rules for happier life:</a:t>
            </a:r>
          </a:p>
          <a:p>
            <a:pPr algn="l">
              <a:spcBef>
                <a:spcPct val="20000"/>
              </a:spcBef>
            </a:pPr>
            <a:r>
              <a:rPr lang="en-US" altLang="en-US" sz="1800"/>
              <a:t>	&lt;ul&gt;</a:t>
            </a:r>
          </a:p>
          <a:p>
            <a:pPr algn="l">
              <a:spcBef>
                <a:spcPct val="20000"/>
              </a:spcBef>
            </a:pPr>
            <a:r>
              <a:rPr lang="en-US" altLang="en-US" sz="1800"/>
              <a:t>       	&lt;li&gt; Accept &lt;/li&gt;</a:t>
            </a:r>
          </a:p>
          <a:p>
            <a:pPr algn="l">
              <a:spcBef>
                <a:spcPct val="20000"/>
              </a:spcBef>
            </a:pPr>
            <a:r>
              <a:rPr lang="en-US" altLang="en-US" sz="1800"/>
              <a:t>    		&lt;li&gt; Make Decisions &lt;/li&gt;</a:t>
            </a:r>
          </a:p>
          <a:p>
            <a:pPr algn="l">
              <a:spcBef>
                <a:spcPct val="20000"/>
              </a:spcBef>
            </a:pPr>
            <a:r>
              <a:rPr lang="en-US" altLang="en-US" sz="1800"/>
              <a:t>     		 &lt;li&gt; Find Solutions &lt;/li&gt;</a:t>
            </a:r>
          </a:p>
          <a:p>
            <a:pPr algn="l">
              <a:spcBef>
                <a:spcPct val="20000"/>
              </a:spcBef>
            </a:pPr>
            <a:r>
              <a:rPr lang="en-US" altLang="en-US" sz="1800"/>
              <a:t>	          &lt;li&gt; Dont live by appearances &lt;/li&gt;</a:t>
            </a:r>
          </a:p>
          <a:p>
            <a:pPr algn="l">
              <a:spcBef>
                <a:spcPct val="20000"/>
              </a:spcBef>
            </a:pPr>
            <a:r>
              <a:rPr lang="en-US" altLang="en-US" sz="1800"/>
              <a:t>        	&lt;li&gt; Trust &lt;/li&gt;</a:t>
            </a:r>
          </a:p>
          <a:p>
            <a:pPr algn="l">
              <a:spcBef>
                <a:spcPct val="20000"/>
              </a:spcBef>
            </a:pPr>
            <a:r>
              <a:rPr lang="en-US" altLang="en-US" sz="1800"/>
              <a:t>       &lt;/ul&gt;</a:t>
            </a:r>
          </a:p>
          <a:p>
            <a:pPr algn="l">
              <a:spcBef>
                <a:spcPct val="20000"/>
              </a:spcBef>
            </a:pPr>
            <a:r>
              <a:rPr lang="en-US" altLang="en-US" sz="1800"/>
              <a:t>&lt;/h3&gt; &lt;/body&gt; &lt;/html&gt;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1827</TotalTime>
  <Words>1894</Words>
  <Application>Microsoft Office PowerPoint</Application>
  <PresentationFormat>On-screen Show (4:3)</PresentationFormat>
  <Paragraphs>428</Paragraphs>
  <Slides>28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Consolas</vt:lpstr>
      <vt:lpstr>Courier New</vt:lpstr>
      <vt:lpstr>Segoe UI</vt:lpstr>
      <vt:lpstr>Times New Roman</vt:lpstr>
      <vt:lpstr>Verdana</vt:lpstr>
      <vt:lpstr>Office Theme</vt:lpstr>
      <vt:lpstr>Web Interface part 4</vt:lpstr>
      <vt:lpstr>Topics</vt:lpstr>
      <vt:lpstr>PowerPoint Presentation</vt:lpstr>
      <vt:lpstr>Example - Color &amp; Background</vt:lpstr>
      <vt:lpstr>CSS Properties for Fonts</vt:lpstr>
      <vt:lpstr>Example -  Font </vt:lpstr>
      <vt:lpstr>PowerPoint Presentation</vt:lpstr>
      <vt:lpstr>PowerPoint Presentation</vt:lpstr>
      <vt:lpstr>Example - Borders </vt:lpstr>
      <vt:lpstr>Example – Borders... </vt:lpstr>
      <vt:lpstr>Borders…</vt:lpstr>
      <vt:lpstr>Height and Width</vt:lpstr>
      <vt:lpstr>Example for box model</vt:lpstr>
      <vt:lpstr>CSS Layout - float </vt:lpstr>
      <vt:lpstr>Example of Float</vt:lpstr>
      <vt:lpstr>CSS Gradients </vt:lpstr>
      <vt:lpstr>Example of Gradient</vt:lpstr>
      <vt:lpstr>CSS Rounded Corners </vt:lpstr>
      <vt:lpstr>PowerPoint Presentation</vt:lpstr>
      <vt:lpstr> Using  CSS Opacity / Transparency  </vt:lpstr>
      <vt:lpstr>Example on transparency change on mouse hower.</vt:lpstr>
      <vt:lpstr>CSS Media types &amp; Media Queries</vt:lpstr>
      <vt:lpstr>CSS Media Queries</vt:lpstr>
      <vt:lpstr>Example 1</vt:lpstr>
      <vt:lpstr>As you resize the color changes</vt:lpstr>
      <vt:lpstr>Example 2</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Interface part 2</dc:title>
  <dc:creator>admin</dc:creator>
  <cp:lastModifiedBy>admin</cp:lastModifiedBy>
  <cp:revision>69</cp:revision>
  <dcterms:created xsi:type="dcterms:W3CDTF">2021-04-07T04:02:00Z</dcterms:created>
  <dcterms:modified xsi:type="dcterms:W3CDTF">2022-05-11T04:13:33Z</dcterms:modified>
</cp:coreProperties>
</file>