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8ab3e02d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8ab3e02d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89e474cd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89e474cd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89e474c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89e474c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8ab3e02d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8ab3e02d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8ab3e02d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8ab3e02d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89e474cd0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89e474cd0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8b86d3ae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c8b86d3ae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89e474c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89e474c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89e474cd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89e474cd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8ab3e02d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8ab3e02d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2.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797350" y="1219100"/>
            <a:ext cx="5017500" cy="15789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Grade Prediction Model</a:t>
            </a:r>
            <a:endParaRPr/>
          </a:p>
        </p:txBody>
      </p:sp>
      <p:sp>
        <p:nvSpPr>
          <p:cNvPr id="135" name="Google Shape;135;p13"/>
          <p:cNvSpPr txBox="1"/>
          <p:nvPr>
            <p:ph idx="1" type="subTitle"/>
          </p:nvPr>
        </p:nvSpPr>
        <p:spPr>
          <a:xfrm>
            <a:off x="5529975" y="3382525"/>
            <a:ext cx="3470700" cy="1474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Toyesha Kaushik</a:t>
            </a:r>
            <a:endParaRPr/>
          </a:p>
          <a:p>
            <a:pPr indent="0" lvl="0" marL="0" rtl="0" algn="r">
              <a:spcBef>
                <a:spcPts val="0"/>
              </a:spcBef>
              <a:spcAft>
                <a:spcPts val="0"/>
              </a:spcAft>
              <a:buNone/>
            </a:pPr>
            <a:r>
              <a:rPr lang="en"/>
              <a:t>Jingyi Qiu</a:t>
            </a:r>
            <a:endParaRPr/>
          </a:p>
          <a:p>
            <a:pPr indent="0" lvl="0" marL="0" rtl="0" algn="r">
              <a:spcBef>
                <a:spcPts val="0"/>
              </a:spcBef>
              <a:spcAft>
                <a:spcPts val="0"/>
              </a:spcAft>
              <a:buNone/>
            </a:pPr>
            <a:r>
              <a:rPr lang="en"/>
              <a:t>Wayne Hann Ng</a:t>
            </a:r>
            <a:endParaRPr/>
          </a:p>
          <a:p>
            <a:pPr indent="0" lvl="0" marL="0" rtl="0" algn="r">
              <a:spcBef>
                <a:spcPts val="0"/>
              </a:spcBef>
              <a:spcAft>
                <a:spcPts val="0"/>
              </a:spcAft>
              <a:buNone/>
            </a:pPr>
            <a:r>
              <a:rPr lang="en"/>
              <a:t>Suhirtha Ravindran</a:t>
            </a:r>
            <a:endParaRPr/>
          </a:p>
          <a:p>
            <a:pPr indent="0" lvl="0" marL="0" rtl="0" algn="r">
              <a:spcBef>
                <a:spcPts val="0"/>
              </a:spcBef>
              <a:spcAft>
                <a:spcPts val="0"/>
              </a:spcAft>
              <a:buNone/>
            </a:pPr>
            <a:r>
              <a:rPr lang="en"/>
              <a:t>Jiawei Qi</a:t>
            </a:r>
            <a:endParaRPr/>
          </a:p>
        </p:txBody>
      </p:sp>
      <p:sp>
        <p:nvSpPr>
          <p:cNvPr id="136" name="Google Shape;136;p13"/>
          <p:cNvSpPr txBox="1"/>
          <p:nvPr>
            <p:ph type="ctrTitle"/>
          </p:nvPr>
        </p:nvSpPr>
        <p:spPr>
          <a:xfrm>
            <a:off x="3983175" y="2982225"/>
            <a:ext cx="5017500" cy="51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2400"/>
              <a:t>Team TA-DA</a:t>
            </a:r>
            <a:r>
              <a:rPr lang="en" sz="2400">
                <a:solidFill>
                  <a:srgbClr val="BDC1C6"/>
                </a:solidFill>
                <a:latin typeface="Arial"/>
                <a:ea typeface="Arial"/>
                <a:cs typeface="Arial"/>
                <a:sym typeface="Arial"/>
              </a:rPr>
              <a:t>✨</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Predictive Model - The Code (cont.)</a:t>
            </a:r>
            <a:endParaRPr/>
          </a:p>
        </p:txBody>
      </p:sp>
      <p:pic>
        <p:nvPicPr>
          <p:cNvPr id="202" name="Google Shape;202;p22"/>
          <p:cNvPicPr preferRelativeResize="0"/>
          <p:nvPr/>
        </p:nvPicPr>
        <p:blipFill>
          <a:blip r:embed="rId3">
            <a:alphaModFix/>
          </a:blip>
          <a:stretch>
            <a:fillRect/>
          </a:stretch>
        </p:blipFill>
        <p:spPr>
          <a:xfrm>
            <a:off x="1397953" y="1217875"/>
            <a:ext cx="3145021" cy="1192097"/>
          </a:xfrm>
          <a:prstGeom prst="rect">
            <a:avLst/>
          </a:prstGeom>
          <a:noFill/>
          <a:ln>
            <a:noFill/>
          </a:ln>
        </p:spPr>
      </p:pic>
      <p:pic>
        <p:nvPicPr>
          <p:cNvPr id="203" name="Google Shape;203;p22"/>
          <p:cNvPicPr preferRelativeResize="0"/>
          <p:nvPr/>
        </p:nvPicPr>
        <p:blipFill>
          <a:blip r:embed="rId4">
            <a:alphaModFix/>
          </a:blip>
          <a:stretch>
            <a:fillRect/>
          </a:stretch>
        </p:blipFill>
        <p:spPr>
          <a:xfrm>
            <a:off x="1368925" y="2409965"/>
            <a:ext cx="3203074" cy="2174535"/>
          </a:xfrm>
          <a:prstGeom prst="rect">
            <a:avLst/>
          </a:prstGeom>
          <a:noFill/>
          <a:ln>
            <a:noFill/>
          </a:ln>
        </p:spPr>
      </p:pic>
      <p:pic>
        <p:nvPicPr>
          <p:cNvPr id="204" name="Google Shape;204;p22"/>
          <p:cNvPicPr preferRelativeResize="0"/>
          <p:nvPr/>
        </p:nvPicPr>
        <p:blipFill>
          <a:blip r:embed="rId5">
            <a:alphaModFix/>
          </a:blip>
          <a:stretch>
            <a:fillRect/>
          </a:stretch>
        </p:blipFill>
        <p:spPr>
          <a:xfrm>
            <a:off x="4929300" y="1578800"/>
            <a:ext cx="3520875" cy="267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1458450" y="2058325"/>
            <a:ext cx="62271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 for your time, please contact </a:t>
            </a:r>
            <a:r>
              <a:rPr lang="en"/>
              <a:t>Team TA-DA</a:t>
            </a:r>
            <a:r>
              <a:rPr lang="en">
                <a:solidFill>
                  <a:srgbClr val="BDC1C6"/>
                </a:solidFill>
                <a:latin typeface="Arial"/>
                <a:ea typeface="Arial"/>
                <a:cs typeface="Arial"/>
                <a:sym typeface="Arial"/>
              </a:rPr>
              <a:t>✨</a:t>
            </a:r>
            <a:r>
              <a:rPr lang="en"/>
              <a:t> for any enquiries</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Executive Summary</a:t>
            </a:r>
            <a:endParaRPr/>
          </a:p>
        </p:txBody>
      </p:sp>
      <p:sp>
        <p:nvSpPr>
          <p:cNvPr id="142" name="Google Shape;142;p14"/>
          <p:cNvSpPr txBox="1"/>
          <p:nvPr>
            <p:ph idx="1" type="body"/>
          </p:nvPr>
        </p:nvSpPr>
        <p:spPr>
          <a:xfrm>
            <a:off x="1297500" y="1150525"/>
            <a:ext cx="7038900" cy="3520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t>Our goal as Team </a:t>
            </a:r>
            <a:r>
              <a:rPr lang="en" sz="1400">
                <a:latin typeface="Montserrat"/>
                <a:ea typeface="Montserrat"/>
                <a:cs typeface="Montserrat"/>
                <a:sym typeface="Montserrat"/>
              </a:rPr>
              <a:t>TA-DA</a:t>
            </a:r>
            <a:r>
              <a:rPr lang="en" sz="1400">
                <a:solidFill>
                  <a:srgbClr val="BDC1C6"/>
                </a:solidFill>
                <a:latin typeface="Arial"/>
                <a:ea typeface="Arial"/>
                <a:cs typeface="Arial"/>
                <a:sym typeface="Arial"/>
              </a:rPr>
              <a:t>✨</a:t>
            </a:r>
            <a:r>
              <a:rPr lang="en" sz="1400"/>
              <a:t>is to help both students and educators to identify students’ educational standing, allowing them to make adjustments effectively and accurately to maximise their potential. Students can use their predicted grades to understand where they fall behind, better themselves and get the most out of their education, while educators can use this information to identify any groups that may be disadvantaged and offer extra assistance.</a:t>
            </a:r>
            <a:endParaRPr sz="1400"/>
          </a:p>
          <a:p>
            <a:pPr indent="0" lvl="0" marL="0" rtl="0" algn="l">
              <a:spcBef>
                <a:spcPts val="1200"/>
              </a:spcBef>
              <a:spcAft>
                <a:spcPts val="0"/>
              </a:spcAft>
              <a:buNone/>
            </a:pPr>
            <a:r>
              <a:rPr lang="en" sz="1400"/>
              <a:t>This goal can be achieved by analysing the relationship between </a:t>
            </a:r>
            <a:r>
              <a:rPr lang="en" sz="1400"/>
              <a:t>socioeconomic</a:t>
            </a:r>
            <a:r>
              <a:rPr lang="en" sz="1400"/>
              <a:t> factors, lifestyle and academic results, using Python and Machine Learning. Our team managed to create a predictive algorithm that takes student features and predict their grade based on similar instances. We </a:t>
            </a:r>
            <a:r>
              <a:rPr lang="en" sz="1400"/>
              <a:t>achieved</a:t>
            </a:r>
            <a:r>
              <a:rPr lang="en" sz="1400"/>
              <a:t> the best results using Support Vector Regression (SVR) with a RMSE (Root Mean Squared Error) of 0.18.</a:t>
            </a:r>
            <a:endParaRPr sz="1400"/>
          </a:p>
          <a:p>
            <a:pPr indent="0" lvl="0" marL="0" rtl="0" algn="l">
              <a:spcBef>
                <a:spcPts val="1200"/>
              </a:spcBef>
              <a:spcAft>
                <a:spcPts val="1200"/>
              </a:spcAft>
              <a:buNone/>
            </a:pPr>
            <a:r>
              <a:rPr lang="en" sz="1400"/>
              <a:t>We found that the features that affect grades the most are study time, failed classes and future plans. Conversely, we found that the least important features are availability of free time, consumption of alcohol on weekends, and family relationships.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 Information</a:t>
            </a:r>
            <a:endParaRPr/>
          </a:p>
        </p:txBody>
      </p:sp>
      <p:sp>
        <p:nvSpPr>
          <p:cNvPr id="148" name="Google Shape;148;p15"/>
          <p:cNvSpPr txBox="1"/>
          <p:nvPr>
            <p:ph idx="1" type="body"/>
          </p:nvPr>
        </p:nvSpPr>
        <p:spPr>
          <a:xfrm>
            <a:off x="1297500" y="1084825"/>
            <a:ext cx="34974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Features:</a:t>
            </a:r>
            <a:endParaRPr sz="1400"/>
          </a:p>
          <a:p>
            <a:pPr indent="-317500" lvl="0" marL="457200" rtl="0" algn="l">
              <a:spcBef>
                <a:spcPts val="1200"/>
              </a:spcBef>
              <a:spcAft>
                <a:spcPts val="0"/>
              </a:spcAft>
              <a:buSzPts val="1400"/>
              <a:buChar char="●"/>
            </a:pPr>
            <a:r>
              <a:rPr lang="en" sz="1400"/>
              <a:t>Sex</a:t>
            </a:r>
            <a:endParaRPr sz="1400"/>
          </a:p>
          <a:p>
            <a:pPr indent="-317500" lvl="0" marL="457200" rtl="0" algn="l">
              <a:spcBef>
                <a:spcPts val="0"/>
              </a:spcBef>
              <a:spcAft>
                <a:spcPts val="0"/>
              </a:spcAft>
              <a:buSzPts val="1400"/>
              <a:buChar char="●"/>
            </a:pPr>
            <a:r>
              <a:rPr lang="en" sz="1400"/>
              <a:t>Age</a:t>
            </a:r>
            <a:endParaRPr sz="1400"/>
          </a:p>
          <a:p>
            <a:pPr indent="-317500" lvl="0" marL="457200" rtl="0" algn="l">
              <a:spcBef>
                <a:spcPts val="0"/>
              </a:spcBef>
              <a:spcAft>
                <a:spcPts val="0"/>
              </a:spcAft>
              <a:buSzPts val="1400"/>
              <a:buChar char="●"/>
            </a:pPr>
            <a:r>
              <a:rPr lang="en" sz="1400"/>
              <a:t>Address (Urban vs Rural)</a:t>
            </a:r>
            <a:endParaRPr sz="1400"/>
          </a:p>
          <a:p>
            <a:pPr indent="-317500" lvl="0" marL="457200" rtl="0" algn="l">
              <a:spcBef>
                <a:spcPts val="0"/>
              </a:spcBef>
              <a:spcAft>
                <a:spcPts val="0"/>
              </a:spcAft>
              <a:buSzPts val="1400"/>
              <a:buChar char="●"/>
            </a:pPr>
            <a:r>
              <a:rPr lang="en" sz="1400"/>
              <a:t>Family size</a:t>
            </a:r>
            <a:endParaRPr sz="1400"/>
          </a:p>
          <a:p>
            <a:pPr indent="-317500" lvl="0" marL="457200" rtl="0" algn="l">
              <a:spcBef>
                <a:spcPts val="0"/>
              </a:spcBef>
              <a:spcAft>
                <a:spcPts val="0"/>
              </a:spcAft>
              <a:buSzPts val="1400"/>
              <a:buChar char="●"/>
            </a:pPr>
            <a:r>
              <a:rPr lang="en" sz="1400"/>
              <a:t>Parental status</a:t>
            </a:r>
            <a:endParaRPr sz="1400"/>
          </a:p>
          <a:p>
            <a:pPr indent="-317500" lvl="0" marL="457200" rtl="0" algn="l">
              <a:spcBef>
                <a:spcPts val="0"/>
              </a:spcBef>
              <a:spcAft>
                <a:spcPts val="0"/>
              </a:spcAft>
              <a:buSzPts val="1400"/>
              <a:buChar char="●"/>
            </a:pPr>
            <a:r>
              <a:rPr lang="en" sz="1400"/>
              <a:t>Guardian job</a:t>
            </a:r>
            <a:endParaRPr sz="1400"/>
          </a:p>
          <a:p>
            <a:pPr indent="-317500" lvl="0" marL="457200" rtl="0" algn="l">
              <a:spcBef>
                <a:spcPts val="0"/>
              </a:spcBef>
              <a:spcAft>
                <a:spcPts val="0"/>
              </a:spcAft>
              <a:buSzPts val="1400"/>
              <a:buChar char="●"/>
            </a:pPr>
            <a:r>
              <a:rPr lang="en" sz="1400"/>
              <a:t>Travel time (to University)</a:t>
            </a:r>
            <a:endParaRPr sz="1400"/>
          </a:p>
          <a:p>
            <a:pPr indent="-317500" lvl="0" marL="457200" rtl="0" algn="l">
              <a:spcBef>
                <a:spcPts val="0"/>
              </a:spcBef>
              <a:spcAft>
                <a:spcPts val="0"/>
              </a:spcAft>
              <a:buSzPts val="1400"/>
              <a:buChar char="●"/>
            </a:pPr>
            <a:r>
              <a:rPr lang="en" sz="1400"/>
              <a:t>Study time</a:t>
            </a:r>
            <a:endParaRPr sz="1400"/>
          </a:p>
          <a:p>
            <a:pPr indent="-317500" lvl="0" marL="457200" rtl="0" algn="l">
              <a:spcBef>
                <a:spcPts val="0"/>
              </a:spcBef>
              <a:spcAft>
                <a:spcPts val="0"/>
              </a:spcAft>
              <a:buSzPts val="1400"/>
              <a:buChar char="●"/>
            </a:pPr>
            <a:r>
              <a:rPr lang="en" sz="1400"/>
              <a:t>Failed classes</a:t>
            </a:r>
            <a:endParaRPr sz="1400"/>
          </a:p>
          <a:p>
            <a:pPr indent="-317500" lvl="0" marL="457200" rtl="0" algn="l">
              <a:spcBef>
                <a:spcPts val="0"/>
              </a:spcBef>
              <a:spcAft>
                <a:spcPts val="0"/>
              </a:spcAft>
              <a:buSzPts val="1400"/>
              <a:buChar char="●"/>
            </a:pPr>
            <a:r>
              <a:rPr lang="en" sz="1400"/>
              <a:t>Absences</a:t>
            </a:r>
            <a:endParaRPr sz="1400"/>
          </a:p>
        </p:txBody>
      </p:sp>
      <p:sp>
        <p:nvSpPr>
          <p:cNvPr id="149" name="Google Shape;149;p15"/>
          <p:cNvSpPr txBox="1"/>
          <p:nvPr>
            <p:ph idx="1" type="body"/>
          </p:nvPr>
        </p:nvSpPr>
        <p:spPr>
          <a:xfrm>
            <a:off x="4931550" y="1224825"/>
            <a:ext cx="34974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p>
          <a:p>
            <a:pPr indent="-317500" lvl="0" marL="457200" rtl="0" algn="l">
              <a:spcBef>
                <a:spcPts val="1200"/>
              </a:spcBef>
              <a:spcAft>
                <a:spcPts val="0"/>
              </a:spcAft>
              <a:buSzPts val="1400"/>
              <a:buChar char="●"/>
            </a:pPr>
            <a:r>
              <a:rPr lang="en" sz="1400"/>
              <a:t>Extra support</a:t>
            </a:r>
            <a:endParaRPr sz="1400"/>
          </a:p>
          <a:p>
            <a:pPr indent="-317500" lvl="0" marL="457200" rtl="0" algn="l">
              <a:spcBef>
                <a:spcPts val="0"/>
              </a:spcBef>
              <a:spcAft>
                <a:spcPts val="0"/>
              </a:spcAft>
              <a:buSzPts val="1400"/>
              <a:buChar char="●"/>
            </a:pPr>
            <a:r>
              <a:rPr lang="en" sz="1400"/>
              <a:t>Extracurricular participation</a:t>
            </a:r>
            <a:endParaRPr sz="1400"/>
          </a:p>
          <a:p>
            <a:pPr indent="-317500" lvl="0" marL="457200" rtl="0" algn="l">
              <a:spcBef>
                <a:spcPts val="0"/>
              </a:spcBef>
              <a:spcAft>
                <a:spcPts val="0"/>
              </a:spcAft>
              <a:buSzPts val="1400"/>
              <a:buChar char="●"/>
            </a:pPr>
            <a:r>
              <a:rPr lang="en" sz="1400"/>
              <a:t>Future plans</a:t>
            </a:r>
            <a:endParaRPr sz="1400"/>
          </a:p>
          <a:p>
            <a:pPr indent="-317500" lvl="0" marL="457200" rtl="0" algn="l">
              <a:spcBef>
                <a:spcPts val="0"/>
              </a:spcBef>
              <a:spcAft>
                <a:spcPts val="0"/>
              </a:spcAft>
              <a:buSzPts val="1400"/>
              <a:buChar char="●"/>
            </a:pPr>
            <a:r>
              <a:rPr lang="en" sz="1400"/>
              <a:t>Internet access</a:t>
            </a:r>
            <a:endParaRPr sz="1400"/>
          </a:p>
          <a:p>
            <a:pPr indent="-317500" lvl="0" marL="457200" rtl="0" algn="l">
              <a:spcBef>
                <a:spcPts val="0"/>
              </a:spcBef>
              <a:spcAft>
                <a:spcPts val="0"/>
              </a:spcAft>
              <a:buSzPts val="1400"/>
              <a:buChar char="●"/>
            </a:pPr>
            <a:r>
              <a:rPr lang="en" sz="1400"/>
              <a:t>Romantic involvement</a:t>
            </a:r>
            <a:endParaRPr sz="1400"/>
          </a:p>
          <a:p>
            <a:pPr indent="-317500" lvl="0" marL="457200" rtl="0" algn="l">
              <a:spcBef>
                <a:spcPts val="0"/>
              </a:spcBef>
              <a:spcAft>
                <a:spcPts val="0"/>
              </a:spcAft>
              <a:buSzPts val="1400"/>
              <a:buChar char="●"/>
            </a:pPr>
            <a:r>
              <a:rPr lang="en" sz="1400"/>
              <a:t>Family dynamics</a:t>
            </a:r>
            <a:endParaRPr sz="1400"/>
          </a:p>
          <a:p>
            <a:pPr indent="-317500" lvl="0" marL="457200" rtl="0" algn="l">
              <a:spcBef>
                <a:spcPts val="0"/>
              </a:spcBef>
              <a:spcAft>
                <a:spcPts val="0"/>
              </a:spcAft>
              <a:buSzPts val="1400"/>
              <a:buChar char="●"/>
            </a:pPr>
            <a:r>
              <a:rPr lang="en" sz="1400"/>
              <a:t>Availability of free time</a:t>
            </a:r>
            <a:endParaRPr sz="1400"/>
          </a:p>
          <a:p>
            <a:pPr indent="-317500" lvl="0" marL="457200" rtl="0" algn="l">
              <a:spcBef>
                <a:spcPts val="0"/>
              </a:spcBef>
              <a:spcAft>
                <a:spcPts val="0"/>
              </a:spcAft>
              <a:buSzPts val="1400"/>
              <a:buChar char="●"/>
            </a:pPr>
            <a:r>
              <a:rPr lang="en" sz="1400"/>
              <a:t>Social interactions</a:t>
            </a:r>
            <a:endParaRPr sz="1400"/>
          </a:p>
          <a:p>
            <a:pPr indent="-317500" lvl="0" marL="457200" rtl="0" algn="l">
              <a:spcBef>
                <a:spcPts val="0"/>
              </a:spcBef>
              <a:spcAft>
                <a:spcPts val="0"/>
              </a:spcAft>
              <a:buSzPts val="1400"/>
              <a:buChar char="●"/>
            </a:pPr>
            <a:r>
              <a:rPr lang="en" sz="1400"/>
              <a:t>Alcohol intake </a:t>
            </a:r>
            <a:endParaRPr sz="1400"/>
          </a:p>
        </p:txBody>
      </p:sp>
      <p:sp>
        <p:nvSpPr>
          <p:cNvPr id="150" name="Google Shape;150;p15"/>
          <p:cNvSpPr txBox="1"/>
          <p:nvPr>
            <p:ph type="title"/>
          </p:nvPr>
        </p:nvSpPr>
        <p:spPr>
          <a:xfrm>
            <a:off x="4931550" y="4255825"/>
            <a:ext cx="4162800" cy="48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However, not all features are important…</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Insights - At first glance</a:t>
            </a:r>
            <a:endParaRPr/>
          </a:p>
        </p:txBody>
      </p:sp>
      <p:pic>
        <p:nvPicPr>
          <p:cNvPr id="156" name="Google Shape;156;p16"/>
          <p:cNvPicPr preferRelativeResize="0"/>
          <p:nvPr/>
        </p:nvPicPr>
        <p:blipFill>
          <a:blip r:embed="rId3">
            <a:alphaModFix/>
          </a:blip>
          <a:stretch>
            <a:fillRect/>
          </a:stretch>
        </p:blipFill>
        <p:spPr>
          <a:xfrm>
            <a:off x="539013" y="1463604"/>
            <a:ext cx="2754191" cy="1600487"/>
          </a:xfrm>
          <a:prstGeom prst="rect">
            <a:avLst/>
          </a:prstGeom>
          <a:noFill/>
          <a:ln>
            <a:noFill/>
          </a:ln>
          <a:effectLst>
            <a:outerShdw blurRad="57150" rotWithShape="0" algn="bl" dir="5400000" dist="19050">
              <a:srgbClr val="000000">
                <a:alpha val="50000"/>
              </a:srgbClr>
            </a:outerShdw>
          </a:effectLst>
        </p:spPr>
      </p:pic>
      <p:pic>
        <p:nvPicPr>
          <p:cNvPr id="157" name="Google Shape;157;p16"/>
          <p:cNvPicPr preferRelativeResize="0"/>
          <p:nvPr/>
        </p:nvPicPr>
        <p:blipFill>
          <a:blip r:embed="rId4">
            <a:alphaModFix/>
          </a:blip>
          <a:stretch>
            <a:fillRect/>
          </a:stretch>
        </p:blipFill>
        <p:spPr>
          <a:xfrm>
            <a:off x="3293204" y="1463604"/>
            <a:ext cx="2754192" cy="1612625"/>
          </a:xfrm>
          <a:prstGeom prst="rect">
            <a:avLst/>
          </a:prstGeom>
          <a:noFill/>
          <a:ln>
            <a:noFill/>
          </a:ln>
          <a:effectLst>
            <a:outerShdw blurRad="57150" rotWithShape="0" algn="bl" dir="5400000" dist="19050">
              <a:srgbClr val="000000">
                <a:alpha val="50000"/>
              </a:srgbClr>
            </a:outerShdw>
          </a:effectLst>
        </p:spPr>
      </p:pic>
      <p:pic>
        <p:nvPicPr>
          <p:cNvPr id="158" name="Google Shape;158;p16"/>
          <p:cNvPicPr preferRelativeResize="0"/>
          <p:nvPr/>
        </p:nvPicPr>
        <p:blipFill>
          <a:blip r:embed="rId5">
            <a:alphaModFix/>
          </a:blip>
          <a:stretch>
            <a:fillRect/>
          </a:stretch>
        </p:blipFill>
        <p:spPr>
          <a:xfrm>
            <a:off x="539013" y="3064094"/>
            <a:ext cx="2754192" cy="1639506"/>
          </a:xfrm>
          <a:prstGeom prst="rect">
            <a:avLst/>
          </a:prstGeom>
          <a:noFill/>
          <a:ln>
            <a:noFill/>
          </a:ln>
          <a:effectLst>
            <a:outerShdw blurRad="57150" rotWithShape="0" algn="bl" dir="5400000" dist="19050">
              <a:srgbClr val="000000">
                <a:alpha val="50000"/>
              </a:srgbClr>
            </a:outerShdw>
          </a:effectLst>
        </p:spPr>
      </p:pic>
      <p:pic>
        <p:nvPicPr>
          <p:cNvPr id="159" name="Google Shape;159;p16"/>
          <p:cNvPicPr preferRelativeResize="0"/>
          <p:nvPr/>
        </p:nvPicPr>
        <p:blipFill>
          <a:blip r:embed="rId6">
            <a:alphaModFix/>
          </a:blip>
          <a:stretch>
            <a:fillRect/>
          </a:stretch>
        </p:blipFill>
        <p:spPr>
          <a:xfrm>
            <a:off x="3293202" y="3064093"/>
            <a:ext cx="2761481" cy="1639506"/>
          </a:xfrm>
          <a:prstGeom prst="rect">
            <a:avLst/>
          </a:prstGeom>
          <a:noFill/>
          <a:ln>
            <a:noFill/>
          </a:ln>
          <a:effectLst>
            <a:outerShdw blurRad="57150" rotWithShape="0" algn="bl" dir="5400000" dist="19050">
              <a:srgbClr val="000000">
                <a:alpha val="50000"/>
              </a:srgbClr>
            </a:outerShdw>
          </a:effectLst>
        </p:spPr>
      </p:pic>
      <p:pic>
        <p:nvPicPr>
          <p:cNvPr id="160" name="Google Shape;160;p16"/>
          <p:cNvPicPr preferRelativeResize="0"/>
          <p:nvPr/>
        </p:nvPicPr>
        <p:blipFill>
          <a:blip r:embed="rId7">
            <a:alphaModFix/>
          </a:blip>
          <a:stretch>
            <a:fillRect/>
          </a:stretch>
        </p:blipFill>
        <p:spPr>
          <a:xfrm>
            <a:off x="6047396" y="1454500"/>
            <a:ext cx="2754192" cy="1630811"/>
          </a:xfrm>
          <a:prstGeom prst="rect">
            <a:avLst/>
          </a:prstGeom>
          <a:noFill/>
          <a:ln>
            <a:noFill/>
          </a:ln>
          <a:effectLst>
            <a:outerShdw blurRad="57150" rotWithShape="0" algn="bl" dir="5400000" dist="19050">
              <a:srgbClr val="000000">
                <a:alpha val="50000"/>
              </a:srgbClr>
            </a:outerShdw>
          </a:effectLst>
        </p:spPr>
      </p:pic>
      <p:pic>
        <p:nvPicPr>
          <p:cNvPr id="161" name="Google Shape;161;p16"/>
          <p:cNvPicPr preferRelativeResize="0"/>
          <p:nvPr/>
        </p:nvPicPr>
        <p:blipFill>
          <a:blip r:embed="rId8">
            <a:alphaModFix/>
          </a:blip>
          <a:stretch>
            <a:fillRect/>
          </a:stretch>
        </p:blipFill>
        <p:spPr>
          <a:xfrm>
            <a:off x="6047396" y="3072788"/>
            <a:ext cx="2754192" cy="1630812"/>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Insights - Numerical Analysis</a:t>
            </a:r>
            <a:endParaRPr/>
          </a:p>
        </p:txBody>
      </p:sp>
      <p:pic>
        <p:nvPicPr>
          <p:cNvPr id="167" name="Google Shape;167;p17"/>
          <p:cNvPicPr preferRelativeResize="0"/>
          <p:nvPr/>
        </p:nvPicPr>
        <p:blipFill>
          <a:blip r:embed="rId3">
            <a:alphaModFix/>
          </a:blip>
          <a:stretch>
            <a:fillRect/>
          </a:stretch>
        </p:blipFill>
        <p:spPr>
          <a:xfrm>
            <a:off x="1963800" y="1456400"/>
            <a:ext cx="5216400" cy="1758259"/>
          </a:xfrm>
          <a:prstGeom prst="rect">
            <a:avLst/>
          </a:prstGeom>
          <a:noFill/>
          <a:ln>
            <a:noFill/>
          </a:ln>
        </p:spPr>
      </p:pic>
      <p:sp>
        <p:nvSpPr>
          <p:cNvPr id="168" name="Google Shape;168;p17"/>
          <p:cNvSpPr txBox="1"/>
          <p:nvPr>
            <p:ph idx="1" type="body"/>
          </p:nvPr>
        </p:nvSpPr>
        <p:spPr>
          <a:xfrm>
            <a:off x="562475" y="4346277"/>
            <a:ext cx="8314500" cy="4557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1200"/>
              </a:spcAft>
              <a:buNone/>
            </a:pPr>
            <a:r>
              <a:rPr lang="en" sz="1100"/>
              <a:t>A P-value is the probability of </a:t>
            </a:r>
            <a:r>
              <a:rPr lang="en" sz="1100"/>
              <a:t>obtaining test results at least as extreme as the result actually observed, under the assumption that the null hypothesis is correct (Dr. Dahiru, T. 2008). A P-Value of less than 0.05 shows that it is unlikely results happened by chance.</a:t>
            </a:r>
            <a:endParaRPr sz="1100"/>
          </a:p>
        </p:txBody>
      </p:sp>
      <p:sp>
        <p:nvSpPr>
          <p:cNvPr id="169" name="Google Shape;169;p17"/>
          <p:cNvSpPr txBox="1"/>
          <p:nvPr>
            <p:ph type="title"/>
          </p:nvPr>
        </p:nvSpPr>
        <p:spPr>
          <a:xfrm>
            <a:off x="1365175" y="895825"/>
            <a:ext cx="5216400" cy="70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P-Values</a:t>
            </a:r>
            <a:endParaRPr sz="2000"/>
          </a:p>
        </p:txBody>
      </p:sp>
      <p:sp>
        <p:nvSpPr>
          <p:cNvPr id="170" name="Google Shape;170;p17"/>
          <p:cNvSpPr txBox="1"/>
          <p:nvPr>
            <p:ph idx="1" type="body"/>
          </p:nvPr>
        </p:nvSpPr>
        <p:spPr>
          <a:xfrm>
            <a:off x="414750" y="3363197"/>
            <a:ext cx="8314500" cy="1065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The strongest correlating features to the students’ grade are [failed_classes, study_time, travel_time]</a:t>
            </a:r>
            <a:endParaRPr/>
          </a:p>
          <a:p>
            <a:pPr indent="-311150" lvl="0" marL="457200" rtl="0" algn="l">
              <a:spcBef>
                <a:spcPts val="0"/>
              </a:spcBef>
              <a:spcAft>
                <a:spcPts val="0"/>
              </a:spcAft>
              <a:buSzPts val="1300"/>
              <a:buAutoNum type="arabicPeriod"/>
            </a:pPr>
            <a:r>
              <a:rPr lang="en"/>
              <a:t>The weakest correlating features are [free_time, weekend_alcohol, age]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Insights - Numerical Analysis</a:t>
            </a:r>
            <a:endParaRPr/>
          </a:p>
        </p:txBody>
      </p:sp>
      <p:sp>
        <p:nvSpPr>
          <p:cNvPr id="176" name="Google Shape;176;p18"/>
          <p:cNvSpPr txBox="1"/>
          <p:nvPr>
            <p:ph idx="1" type="body"/>
          </p:nvPr>
        </p:nvSpPr>
        <p:spPr>
          <a:xfrm>
            <a:off x="414750" y="1505847"/>
            <a:ext cx="8314500" cy="1065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The strongest correlating features to the students’ grade are [want_higher, failed_classes, guardian]</a:t>
            </a:r>
            <a:endParaRPr/>
          </a:p>
          <a:p>
            <a:pPr indent="-311150" lvl="0" marL="457200" rtl="0" algn="l">
              <a:spcBef>
                <a:spcPts val="0"/>
              </a:spcBef>
              <a:spcAft>
                <a:spcPts val="0"/>
              </a:spcAft>
              <a:buSzPts val="1300"/>
              <a:buAutoNum type="arabicPeriod"/>
            </a:pPr>
            <a:r>
              <a:rPr lang="en"/>
              <a:t>The weakest correlating features are [family_rel, father_job, free_time]</a:t>
            </a:r>
            <a:endParaRPr/>
          </a:p>
          <a:p>
            <a:pPr indent="0" lvl="0" marL="0" rtl="0" algn="l">
              <a:spcBef>
                <a:spcPts val="1200"/>
              </a:spcBef>
              <a:spcAft>
                <a:spcPts val="1200"/>
              </a:spcAft>
              <a:buNone/>
            </a:pPr>
            <a:r>
              <a:t/>
            </a:r>
            <a:endParaRPr/>
          </a:p>
        </p:txBody>
      </p:sp>
      <p:sp>
        <p:nvSpPr>
          <p:cNvPr id="177" name="Google Shape;177;p18"/>
          <p:cNvSpPr txBox="1"/>
          <p:nvPr>
            <p:ph type="title"/>
          </p:nvPr>
        </p:nvSpPr>
        <p:spPr>
          <a:xfrm>
            <a:off x="1297500" y="873275"/>
            <a:ext cx="5216400" cy="70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Correlation Matrix</a:t>
            </a:r>
            <a:endParaRPr sz="2000"/>
          </a:p>
        </p:txBody>
      </p:sp>
      <p:pic>
        <p:nvPicPr>
          <p:cNvPr id="178" name="Google Shape;178;p18"/>
          <p:cNvPicPr preferRelativeResize="0"/>
          <p:nvPr/>
        </p:nvPicPr>
        <p:blipFill>
          <a:blip r:embed="rId3">
            <a:alphaModFix/>
          </a:blip>
          <a:stretch>
            <a:fillRect/>
          </a:stretch>
        </p:blipFill>
        <p:spPr>
          <a:xfrm>
            <a:off x="2346325" y="2373647"/>
            <a:ext cx="4451350" cy="2500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Predictive Model - The Theory</a:t>
            </a:r>
            <a:endParaRPr/>
          </a:p>
        </p:txBody>
      </p:sp>
      <p:sp>
        <p:nvSpPr>
          <p:cNvPr id="184" name="Google Shape;184;p19"/>
          <p:cNvSpPr txBox="1"/>
          <p:nvPr>
            <p:ph idx="1" type="body"/>
          </p:nvPr>
        </p:nvSpPr>
        <p:spPr>
          <a:xfrm>
            <a:off x="1297500" y="1307850"/>
            <a:ext cx="7038900" cy="344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Steps taken:</a:t>
            </a:r>
            <a:endParaRPr sz="1400"/>
          </a:p>
          <a:p>
            <a:pPr indent="-311150" lvl="0" marL="457200" rtl="0" algn="l">
              <a:spcBef>
                <a:spcPts val="1200"/>
              </a:spcBef>
              <a:spcAft>
                <a:spcPts val="0"/>
              </a:spcAft>
              <a:buSzPts val="1300"/>
              <a:buAutoNum type="arabicPeriod"/>
            </a:pPr>
            <a:r>
              <a:rPr lang="en"/>
              <a:t>Data cleanup</a:t>
            </a:r>
            <a:endParaRPr/>
          </a:p>
          <a:p>
            <a:pPr indent="-298450" lvl="1" marL="914400" rtl="0" algn="l">
              <a:spcBef>
                <a:spcPts val="0"/>
              </a:spcBef>
              <a:spcAft>
                <a:spcPts val="0"/>
              </a:spcAft>
              <a:buSzPts val="1100"/>
              <a:buAutoNum type="alphaLcPeriod"/>
            </a:pPr>
            <a:r>
              <a:rPr lang="en"/>
              <a:t>Remove duplicate data</a:t>
            </a:r>
            <a:endParaRPr/>
          </a:p>
          <a:p>
            <a:pPr indent="-298450" lvl="1" marL="914400" rtl="0" algn="l">
              <a:spcBef>
                <a:spcPts val="0"/>
              </a:spcBef>
              <a:spcAft>
                <a:spcPts val="0"/>
              </a:spcAft>
              <a:buSzPts val="1100"/>
              <a:buAutoNum type="alphaLcPeriod"/>
            </a:pPr>
            <a:r>
              <a:rPr lang="en"/>
              <a:t>Convert to a numeric format for calculation</a:t>
            </a:r>
            <a:endParaRPr/>
          </a:p>
          <a:p>
            <a:pPr indent="-298450" lvl="1" marL="914400" rtl="0" algn="l">
              <a:spcBef>
                <a:spcPts val="0"/>
              </a:spcBef>
              <a:spcAft>
                <a:spcPts val="0"/>
              </a:spcAft>
              <a:buSzPts val="1100"/>
              <a:buAutoNum type="alphaLcPeriod"/>
            </a:pPr>
            <a:r>
              <a:rPr lang="en"/>
              <a:t>Replace invalid values with median values</a:t>
            </a:r>
            <a:endParaRPr/>
          </a:p>
          <a:p>
            <a:pPr indent="-311150" lvl="0" marL="457200" rtl="0" algn="l">
              <a:spcBef>
                <a:spcPts val="0"/>
              </a:spcBef>
              <a:spcAft>
                <a:spcPts val="0"/>
              </a:spcAft>
              <a:buSzPts val="1300"/>
              <a:buAutoNum type="arabicPeriod"/>
            </a:pPr>
            <a:r>
              <a:rPr lang="en"/>
              <a:t>Data selection</a:t>
            </a:r>
            <a:endParaRPr/>
          </a:p>
          <a:p>
            <a:pPr indent="-298450" lvl="1" marL="914400" rtl="0" algn="l">
              <a:spcBef>
                <a:spcPts val="0"/>
              </a:spcBef>
              <a:spcAft>
                <a:spcPts val="0"/>
              </a:spcAft>
              <a:buSzPts val="1100"/>
              <a:buAutoNum type="alphaLcPeriod"/>
            </a:pPr>
            <a:r>
              <a:rPr lang="en"/>
              <a:t>Find the most relevant features by finding correlation of features</a:t>
            </a:r>
            <a:endParaRPr/>
          </a:p>
          <a:p>
            <a:pPr indent="-298450" lvl="1" marL="914400" rtl="0" algn="l">
              <a:spcBef>
                <a:spcPts val="0"/>
              </a:spcBef>
              <a:spcAft>
                <a:spcPts val="0"/>
              </a:spcAft>
              <a:buSzPts val="1100"/>
              <a:buAutoNum type="alphaLcPeriod"/>
            </a:pPr>
            <a:r>
              <a:rPr lang="en"/>
              <a:t>Drop the lowest correlating features</a:t>
            </a:r>
            <a:endParaRPr/>
          </a:p>
          <a:p>
            <a:pPr indent="-311150" lvl="0" marL="457200" rtl="0" algn="l">
              <a:spcBef>
                <a:spcPts val="0"/>
              </a:spcBef>
              <a:spcAft>
                <a:spcPts val="0"/>
              </a:spcAft>
              <a:buSzPts val="1300"/>
              <a:buAutoNum type="arabicPeriod"/>
            </a:pPr>
            <a:r>
              <a:rPr lang="en"/>
              <a:t>Data splitting</a:t>
            </a:r>
            <a:endParaRPr/>
          </a:p>
          <a:p>
            <a:pPr indent="-298450" lvl="1" marL="914400" rtl="0" algn="l">
              <a:spcBef>
                <a:spcPts val="0"/>
              </a:spcBef>
              <a:spcAft>
                <a:spcPts val="0"/>
              </a:spcAft>
              <a:buSzPts val="1100"/>
              <a:buAutoNum type="alphaLcPeriod"/>
            </a:pPr>
            <a:r>
              <a:rPr lang="en"/>
              <a:t>Split the data into Training, Test and Validation sets</a:t>
            </a:r>
            <a:endParaRPr/>
          </a:p>
          <a:p>
            <a:pPr indent="-311150" lvl="0" marL="457200" rtl="0" algn="l">
              <a:spcBef>
                <a:spcPts val="0"/>
              </a:spcBef>
              <a:spcAft>
                <a:spcPts val="0"/>
              </a:spcAft>
              <a:buSzPts val="1300"/>
              <a:buAutoNum type="arabicPeriod"/>
            </a:pPr>
            <a:r>
              <a:rPr lang="en"/>
              <a:t>Pipeline creation</a:t>
            </a:r>
            <a:endParaRPr/>
          </a:p>
          <a:p>
            <a:pPr indent="-311150" lvl="0" marL="457200" rtl="0" algn="l">
              <a:spcBef>
                <a:spcPts val="0"/>
              </a:spcBef>
              <a:spcAft>
                <a:spcPts val="0"/>
              </a:spcAft>
              <a:buSzPts val="1300"/>
              <a:buAutoNum type="arabicPeriod"/>
            </a:pPr>
            <a:r>
              <a:rPr lang="en"/>
              <a:t>Validate the efficacy of the model</a:t>
            </a:r>
            <a:endParaRPr/>
          </a:p>
          <a:p>
            <a:pPr indent="-311150" lvl="0" marL="457200" rtl="0" algn="l">
              <a:spcBef>
                <a:spcPts val="0"/>
              </a:spcBef>
              <a:spcAft>
                <a:spcPts val="0"/>
              </a:spcAft>
              <a:buSzPts val="1300"/>
              <a:buAutoNum type="arabicPeriod"/>
            </a:pPr>
            <a:r>
              <a:rPr lang="en"/>
              <a:t>Find the model that gives the best RMSE with test data</a:t>
            </a:r>
            <a:endParaRPr/>
          </a:p>
          <a:p>
            <a:pPr indent="-311150" lvl="0" marL="457200" rtl="0" algn="l">
              <a:spcBef>
                <a:spcPts val="0"/>
              </a:spcBef>
              <a:spcAft>
                <a:spcPts val="0"/>
              </a:spcAft>
              <a:buSzPts val="1300"/>
              <a:buAutoNum type="arabicPeriod"/>
            </a:pPr>
            <a:r>
              <a:rPr lang="en"/>
              <a:t>Use the model for data prediction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idx="1" type="body"/>
          </p:nvPr>
        </p:nvSpPr>
        <p:spPr>
          <a:xfrm>
            <a:off x="1297500" y="1307850"/>
            <a:ext cx="7038900" cy="33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 Pipeline: What is SVR?</a:t>
            </a:r>
            <a:endParaRPr sz="1400"/>
          </a:p>
          <a:p>
            <a:pPr indent="0" lvl="0" marL="0" rtl="0" algn="l">
              <a:spcBef>
                <a:spcPts val="1200"/>
              </a:spcBef>
              <a:spcAft>
                <a:spcPts val="0"/>
              </a:spcAft>
              <a:buNone/>
            </a:pPr>
            <a:r>
              <a:rPr lang="en"/>
              <a:t>SVR (Support Vector Regression) is a type of SVM (Support Vector Machine) algorithm, used for classification and regression, the principle used to predict a value.</a:t>
            </a:r>
            <a:endParaRPr/>
          </a:p>
          <a:p>
            <a:pPr indent="0" lvl="0" marL="0" rtl="0" algn="l">
              <a:spcBef>
                <a:spcPts val="1200"/>
              </a:spcBef>
              <a:spcAft>
                <a:spcPts val="0"/>
              </a:spcAft>
              <a:buNone/>
            </a:pPr>
            <a:r>
              <a:rPr lang="en"/>
              <a:t>SVR is the best choice given that:</a:t>
            </a:r>
            <a:endParaRPr/>
          </a:p>
          <a:p>
            <a:pPr indent="-311150" lvl="0" marL="457200" rtl="0" algn="l">
              <a:spcBef>
                <a:spcPts val="1200"/>
              </a:spcBef>
              <a:spcAft>
                <a:spcPts val="0"/>
              </a:spcAft>
              <a:buSzPts val="1300"/>
              <a:buAutoNum type="arabicPeriod"/>
            </a:pPr>
            <a:r>
              <a:rPr lang="en"/>
              <a:t>It gave the lowest RMSE value, which means the error between a predicted and real value is minimal</a:t>
            </a:r>
            <a:endParaRPr/>
          </a:p>
          <a:p>
            <a:pPr indent="-311150" lvl="0" marL="457200" rtl="0" algn="l">
              <a:spcBef>
                <a:spcPts val="0"/>
              </a:spcBef>
              <a:spcAft>
                <a:spcPts val="0"/>
              </a:spcAft>
              <a:buSzPts val="1300"/>
              <a:buAutoNum type="arabicPeriod"/>
            </a:pPr>
            <a:r>
              <a:rPr lang="en"/>
              <a:t>SVR is less sensitive to outliers, this is because SVR tries to fit the lie within a certain threshold, ensuring outliers don’t affect the general trend</a:t>
            </a:r>
            <a:endParaRPr/>
          </a:p>
          <a:p>
            <a:pPr indent="-311150" lvl="0" marL="457200" rtl="0" algn="l">
              <a:spcBef>
                <a:spcPts val="0"/>
              </a:spcBef>
              <a:spcAft>
                <a:spcPts val="0"/>
              </a:spcAft>
              <a:buSzPts val="1300"/>
              <a:buAutoNum type="arabicPeriod"/>
            </a:pPr>
            <a:r>
              <a:rPr lang="en"/>
              <a:t>SVR is flexible, it doesn’t assume a strictly linear relationship, allowing a more complex relationship to be captured</a:t>
            </a:r>
            <a:endParaRPr/>
          </a:p>
        </p:txBody>
      </p:sp>
      <p:sp>
        <p:nvSpPr>
          <p:cNvPr id="190" name="Google Shape;19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Predictive Model - The Theory (cont.)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Predictive Model - The Code</a:t>
            </a:r>
            <a:endParaRPr/>
          </a:p>
        </p:txBody>
      </p:sp>
      <p:sp>
        <p:nvSpPr>
          <p:cNvPr id="196" name="Google Shape;196;p21"/>
          <p:cNvSpPr txBox="1"/>
          <p:nvPr>
            <p:ph idx="1" type="body"/>
          </p:nvPr>
        </p:nvSpPr>
        <p:spPr>
          <a:xfrm>
            <a:off x="1297500" y="913650"/>
            <a:ext cx="7038900" cy="39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t>Libraries and toolkits used:</a:t>
            </a:r>
            <a:endParaRPr sz="1400"/>
          </a:p>
          <a:p>
            <a:pPr indent="-311150" lvl="0" marL="457200" rtl="0" algn="l">
              <a:spcBef>
                <a:spcPts val="1200"/>
              </a:spcBef>
              <a:spcAft>
                <a:spcPts val="0"/>
              </a:spcAft>
              <a:buSzPts val="1300"/>
              <a:buAutoNum type="arabicPeriod"/>
            </a:pPr>
            <a:r>
              <a:rPr lang="en"/>
              <a:t>Data access and processing</a:t>
            </a:r>
            <a:endParaRPr/>
          </a:p>
          <a:p>
            <a:pPr indent="0" lvl="0" marL="457200" rtl="0" algn="l">
              <a:lnSpc>
                <a:spcPct val="135714"/>
              </a:lnSpc>
              <a:spcBef>
                <a:spcPts val="120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pandas </a:t>
            </a:r>
            <a:r>
              <a:rPr lang="en" sz="1050">
                <a:solidFill>
                  <a:srgbClr val="C586C0"/>
                </a:solidFill>
                <a:highlight>
                  <a:srgbClr val="1E1E1E"/>
                </a:highlight>
                <a:latin typeface="Courier New"/>
                <a:ea typeface="Courier New"/>
                <a:cs typeface="Courier New"/>
                <a:sym typeface="Courier New"/>
              </a:rPr>
              <a:t>as</a:t>
            </a:r>
            <a:r>
              <a:rPr lang="en" sz="1050">
                <a:solidFill>
                  <a:srgbClr val="D4D4D4"/>
                </a:solidFill>
                <a:highlight>
                  <a:srgbClr val="1E1E1E"/>
                </a:highlight>
                <a:latin typeface="Courier New"/>
                <a:ea typeface="Courier New"/>
                <a:cs typeface="Courier New"/>
                <a:sym typeface="Courier New"/>
              </a:rPr>
              <a:t> pd</a:t>
            </a:r>
            <a:endParaRPr sz="1050">
              <a:solidFill>
                <a:srgbClr val="D4D4D4"/>
              </a:solidFill>
              <a:highlight>
                <a:srgbClr val="1E1E1E"/>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numpy </a:t>
            </a:r>
            <a:r>
              <a:rPr lang="en" sz="1050">
                <a:solidFill>
                  <a:srgbClr val="C586C0"/>
                </a:solidFill>
                <a:highlight>
                  <a:srgbClr val="1E1E1E"/>
                </a:highlight>
                <a:latin typeface="Courier New"/>
                <a:ea typeface="Courier New"/>
                <a:cs typeface="Courier New"/>
                <a:sym typeface="Courier New"/>
              </a:rPr>
              <a:t>as</a:t>
            </a:r>
            <a:r>
              <a:rPr lang="en" sz="1050">
                <a:solidFill>
                  <a:srgbClr val="D4D4D4"/>
                </a:solidFill>
                <a:highlight>
                  <a:srgbClr val="1E1E1E"/>
                </a:highlight>
                <a:latin typeface="Courier New"/>
                <a:ea typeface="Courier New"/>
                <a:cs typeface="Courier New"/>
                <a:sym typeface="Courier New"/>
              </a:rPr>
              <a:t> np</a:t>
            </a:r>
            <a:endParaRPr sz="1050">
              <a:solidFill>
                <a:srgbClr val="D4D4D4"/>
              </a:solidFill>
              <a:highlight>
                <a:srgbClr val="1E1E1E"/>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sklearn.preprocessing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StandardScaler</a:t>
            </a:r>
            <a:endParaRPr sz="1050">
              <a:solidFill>
                <a:srgbClr val="D4D4D4"/>
              </a:solidFill>
              <a:highlight>
                <a:srgbClr val="1E1E1E"/>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sklearn.model_selection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train_test_split</a:t>
            </a:r>
            <a:endParaRPr sz="1050">
              <a:solidFill>
                <a:srgbClr val="D4D4D4"/>
              </a:solidFill>
              <a:highlight>
                <a:srgbClr val="1E1E1E"/>
              </a:highlight>
              <a:latin typeface="Courier New"/>
              <a:ea typeface="Courier New"/>
              <a:cs typeface="Courier New"/>
              <a:sym typeface="Courier New"/>
            </a:endParaRPr>
          </a:p>
          <a:p>
            <a:pPr indent="0" lvl="0" marL="45720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311150" lvl="0" marL="457200" rtl="0" algn="l">
              <a:spcBef>
                <a:spcPts val="0"/>
              </a:spcBef>
              <a:spcAft>
                <a:spcPts val="0"/>
              </a:spcAft>
              <a:buSzPts val="1300"/>
              <a:buAutoNum type="arabicPeriod"/>
            </a:pPr>
            <a:r>
              <a:rPr lang="en"/>
              <a:t>Data plotting and observation</a:t>
            </a:r>
            <a:endParaRPr sz="1050">
              <a:solidFill>
                <a:srgbClr val="D4D4D4"/>
              </a:solidFill>
              <a:highlight>
                <a:srgbClr val="1E1E1E"/>
              </a:highlight>
              <a:latin typeface="Courier New"/>
              <a:ea typeface="Courier New"/>
              <a:cs typeface="Courier New"/>
              <a:sym typeface="Courier New"/>
            </a:endParaRPr>
          </a:p>
          <a:p>
            <a:pPr indent="457200" lvl="0" marL="0" rtl="0" algn="l">
              <a:lnSpc>
                <a:spcPct val="135714"/>
              </a:lnSpc>
              <a:spcBef>
                <a:spcPts val="1200"/>
              </a:spcBef>
              <a:spcAft>
                <a:spcPts val="0"/>
              </a:spcAft>
              <a:buNone/>
            </a:pP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matplotlib.pyplot </a:t>
            </a:r>
            <a:r>
              <a:rPr lang="en" sz="1050">
                <a:solidFill>
                  <a:srgbClr val="C586C0"/>
                </a:solidFill>
                <a:highlight>
                  <a:srgbClr val="1E1E1E"/>
                </a:highlight>
                <a:latin typeface="Courier New"/>
                <a:ea typeface="Courier New"/>
                <a:cs typeface="Courier New"/>
                <a:sym typeface="Courier New"/>
              </a:rPr>
              <a:t>as</a:t>
            </a:r>
            <a:r>
              <a:rPr lang="en" sz="1050">
                <a:solidFill>
                  <a:srgbClr val="D4D4D4"/>
                </a:solidFill>
                <a:highlight>
                  <a:srgbClr val="1E1E1E"/>
                </a:highlight>
                <a:latin typeface="Courier New"/>
                <a:ea typeface="Courier New"/>
                <a:cs typeface="Courier New"/>
                <a:sym typeface="Courier New"/>
              </a:rPr>
              <a:t> plt</a:t>
            </a:r>
            <a:endParaRPr sz="1050">
              <a:solidFill>
                <a:srgbClr val="D4D4D4"/>
              </a:solidFill>
              <a:highlight>
                <a:srgbClr val="1E1E1E"/>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sklearn.metrics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mean_squared_error</a:t>
            </a:r>
            <a:endParaRPr sz="1050">
              <a:solidFill>
                <a:srgbClr val="D4D4D4"/>
              </a:solidFill>
              <a:highlight>
                <a:srgbClr val="1E1E1E"/>
              </a:highlight>
              <a:latin typeface="Courier New"/>
              <a:ea typeface="Courier New"/>
              <a:cs typeface="Courier New"/>
              <a:sym typeface="Courier New"/>
            </a:endParaRPr>
          </a:p>
          <a:p>
            <a:pPr indent="45720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311150" lvl="0" marL="457200" rtl="0" algn="l">
              <a:spcBef>
                <a:spcPts val="0"/>
              </a:spcBef>
              <a:spcAft>
                <a:spcPts val="0"/>
              </a:spcAft>
              <a:buSzPts val="1300"/>
              <a:buAutoNum type="arabicPeriod"/>
            </a:pPr>
            <a:r>
              <a:rPr lang="en"/>
              <a:t>Algorithm and pipeline creation</a:t>
            </a:r>
            <a:endParaRPr sz="1050">
              <a:solidFill>
                <a:srgbClr val="D4D4D4"/>
              </a:solidFill>
              <a:highlight>
                <a:srgbClr val="1E1E1E"/>
              </a:highlight>
              <a:latin typeface="Courier New"/>
              <a:ea typeface="Courier New"/>
              <a:cs typeface="Courier New"/>
              <a:sym typeface="Courier New"/>
            </a:endParaRPr>
          </a:p>
          <a:p>
            <a:pPr indent="457200" lvl="0" marL="0" rtl="0" algn="l">
              <a:lnSpc>
                <a:spcPct val="135714"/>
              </a:lnSpc>
              <a:spcBef>
                <a:spcPts val="120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sklearn.pipeline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Pipeline</a:t>
            </a:r>
            <a:endParaRPr sz="1050">
              <a:solidFill>
                <a:srgbClr val="D4D4D4"/>
              </a:solidFill>
              <a:highlight>
                <a:srgbClr val="1E1E1E"/>
              </a:highlight>
              <a:latin typeface="Courier New"/>
              <a:ea typeface="Courier New"/>
              <a:cs typeface="Courier New"/>
              <a:sym typeface="Courier New"/>
            </a:endParaRPr>
          </a:p>
          <a:p>
            <a:pPr indent="457200" lvl="0" marL="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sklearn.pipeline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make_pipeline</a:t>
            </a:r>
            <a:endParaRPr sz="1050">
              <a:solidFill>
                <a:srgbClr val="D4D4D4"/>
              </a:solidFill>
              <a:highlight>
                <a:srgbClr val="1E1E1E"/>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sklearn.linear_model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LinearRegression</a:t>
            </a:r>
            <a:endParaRPr sz="1050">
              <a:solidFill>
                <a:srgbClr val="D4D4D4"/>
              </a:solidFill>
              <a:highlight>
                <a:srgbClr val="1E1E1E"/>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sklearn.svm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SVR</a:t>
            </a:r>
            <a:endParaRPr sz="1050">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