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Hanken Grotesk"/>
      <p:regular r:id="rId21"/>
      <p:bold r:id="rId22"/>
      <p:italic r:id="rId23"/>
      <p:boldItalic r:id="rId24"/>
    </p:embeddedFont>
    <p:embeddedFont>
      <p:font typeface="Poppins"/>
      <p:regular r:id="rId25"/>
      <p:bold r:id="rId26"/>
      <p:italic r:id="rId27"/>
      <p:boldItalic r:id="rId28"/>
    </p:embeddedFont>
    <p:embeddedFont>
      <p:font typeface="Montserrat"/>
      <p:regular r:id="rId29"/>
      <p:bold r:id="rId30"/>
      <p:italic r:id="rId31"/>
      <p:boldItalic r:id="rId32"/>
    </p:embeddedFont>
    <p:embeddedFont>
      <p:font typeface="Inter"/>
      <p:regular r:id="rId33"/>
      <p:bold r:id="rId34"/>
      <p:italic r:id="rId35"/>
      <p:boldItalic r:id="rId36"/>
    </p:embeddedFont>
    <p:embeddedFont>
      <p:font typeface="Lato Light"/>
      <p:regular r:id="rId37"/>
      <p:bold r:id="rId38"/>
      <p:italic r:id="rId39"/>
      <p:boldItalic r:id="rId40"/>
    </p:embeddedFont>
    <p:embeddedFont>
      <p:font typeface="Open Sans Medium"/>
      <p:regular r:id="rId41"/>
      <p:bold r:id="rId42"/>
      <p:italic r:id="rId43"/>
      <p:boldItalic r:id="rId44"/>
    </p:embeddedFont>
    <p:embeddedFont>
      <p:font typeface="Inter Medium"/>
      <p:regular r:id="rId45"/>
      <p:bold r:id="rId46"/>
      <p:italic r:id="rId47"/>
      <p:boldItalic r:id="rId48"/>
    </p:embeddedFont>
    <p:embeddedFont>
      <p:font typeface="Space Grotesk"/>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Light-boldItalic.fntdata"/><Relationship Id="rId42" Type="http://schemas.openxmlformats.org/officeDocument/2006/relationships/font" Target="fonts/OpenSansMedium-bold.fntdata"/><Relationship Id="rId41" Type="http://schemas.openxmlformats.org/officeDocument/2006/relationships/font" Target="fonts/OpenSansMedium-regular.fntdata"/><Relationship Id="rId44" Type="http://schemas.openxmlformats.org/officeDocument/2006/relationships/font" Target="fonts/OpenSansMedium-boldItalic.fntdata"/><Relationship Id="rId43" Type="http://schemas.openxmlformats.org/officeDocument/2006/relationships/font" Target="fonts/OpenSansMedium-italic.fntdata"/><Relationship Id="rId46" Type="http://schemas.openxmlformats.org/officeDocument/2006/relationships/font" Target="fonts/InterMedium-bold.fntdata"/><Relationship Id="rId45" Type="http://schemas.openxmlformats.org/officeDocument/2006/relationships/font" Target="fonts/Inter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InterMedium-boldItalic.fntdata"/><Relationship Id="rId47" Type="http://schemas.openxmlformats.org/officeDocument/2006/relationships/font" Target="fonts/InterMedium-italic.fntdata"/><Relationship Id="rId49" Type="http://schemas.openxmlformats.org/officeDocument/2006/relationships/font" Target="fonts/SpaceGrotesk-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33" Type="http://schemas.openxmlformats.org/officeDocument/2006/relationships/font" Target="fonts/Inter-regular.fntdata"/><Relationship Id="rId32" Type="http://schemas.openxmlformats.org/officeDocument/2006/relationships/font" Target="fonts/Montserrat-boldItalic.fntdata"/><Relationship Id="rId35" Type="http://schemas.openxmlformats.org/officeDocument/2006/relationships/font" Target="fonts/Inter-italic.fntdata"/><Relationship Id="rId34" Type="http://schemas.openxmlformats.org/officeDocument/2006/relationships/font" Target="fonts/Inter-bold.fntdata"/><Relationship Id="rId37" Type="http://schemas.openxmlformats.org/officeDocument/2006/relationships/font" Target="fonts/LatoLight-regular.fntdata"/><Relationship Id="rId36" Type="http://schemas.openxmlformats.org/officeDocument/2006/relationships/font" Target="fonts/Inter-boldItalic.fntdata"/><Relationship Id="rId39" Type="http://schemas.openxmlformats.org/officeDocument/2006/relationships/font" Target="fonts/LatoLight-italic.fntdata"/><Relationship Id="rId38" Type="http://schemas.openxmlformats.org/officeDocument/2006/relationships/font" Target="fonts/LatoLight-bold.fntdata"/><Relationship Id="rId20" Type="http://schemas.openxmlformats.org/officeDocument/2006/relationships/slide" Target="slides/slide14.xml"/><Relationship Id="rId22" Type="http://schemas.openxmlformats.org/officeDocument/2006/relationships/font" Target="fonts/HankenGrotesk-bold.fntdata"/><Relationship Id="rId21" Type="http://schemas.openxmlformats.org/officeDocument/2006/relationships/font" Target="fonts/HankenGrotesk-regular.fntdata"/><Relationship Id="rId24" Type="http://schemas.openxmlformats.org/officeDocument/2006/relationships/font" Target="fonts/HankenGrotesk-boldItalic.fntdata"/><Relationship Id="rId23" Type="http://schemas.openxmlformats.org/officeDocument/2006/relationships/font" Target="fonts/HankenGrotesk-italic.fntdata"/><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29" Type="http://schemas.openxmlformats.org/officeDocument/2006/relationships/font" Target="fonts/Montserrat-regular.fntdata"/><Relationship Id="rId50" Type="http://schemas.openxmlformats.org/officeDocument/2006/relationships/font" Target="fonts/SpaceGrotesk-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SLIDES_API67289743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SLIDES_API6728974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SLIDES_API67289743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SLIDES_API67289743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f49d5295e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f49d5295e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f49d5295e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f49d5295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SLIDES_API67289743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SLIDES_API67289743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SLIDES_API67289743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SLIDES_API67289743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49d5295e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49d5295e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SLIDES_API67289743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SLIDES_API67289743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49d5295e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f49d5295e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SLIDES_API67289743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SLIDES_API67289743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SLIDES_API67289743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SLIDES_API67289743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SLIDES_API67289743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SLIDES_API67289743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f49d5295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f49d5295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f49d5295e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f49d5295e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spTree>
      <p:nvGrpSpPr>
        <p:cNvPr id="54" name="Shape 54"/>
        <p:cNvGrpSpPr/>
        <p:nvPr/>
      </p:nvGrpSpPr>
      <p:grpSpPr>
        <a:xfrm>
          <a:off x="0" y="0"/>
          <a:ext cx="0" cy="0"/>
          <a:chOff x="0" y="0"/>
          <a:chExt cx="0" cy="0"/>
        </a:xfrm>
      </p:grpSpPr>
      <p:sp>
        <p:nvSpPr>
          <p:cNvPr id="55" name="Google Shape;55;p14"/>
          <p:cNvSpPr txBox="1"/>
          <p:nvPr>
            <p:ph type="title"/>
          </p:nvPr>
        </p:nvSpPr>
        <p:spPr>
          <a:xfrm>
            <a:off x="732150" y="1432763"/>
            <a:ext cx="76797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sz="1300"/>
            </a:lvl1pPr>
            <a:lvl2pPr indent="-304800" lvl="1" marL="914400" algn="ctr">
              <a:spcBef>
                <a:spcPts val="0"/>
              </a:spcBef>
              <a:spcAft>
                <a:spcPts val="0"/>
              </a:spcAft>
              <a:buSzPts val="1200"/>
              <a:buChar char="○"/>
              <a:defRPr sz="1200"/>
            </a:lvl2pPr>
            <a:lvl3pPr indent="-304800" lvl="2" marL="1371600" algn="ctr">
              <a:spcBef>
                <a:spcPts val="0"/>
              </a:spcBef>
              <a:spcAft>
                <a:spcPts val="0"/>
              </a:spcAft>
              <a:buSzPts val="1200"/>
              <a:buChar char="■"/>
              <a:defRPr sz="1200"/>
            </a:lvl3pPr>
            <a:lvl4pPr indent="-304800" lvl="3" marL="1828800" algn="ctr">
              <a:spcBef>
                <a:spcPts val="0"/>
              </a:spcBef>
              <a:spcAft>
                <a:spcPts val="0"/>
              </a:spcAft>
              <a:buSzPts val="1200"/>
              <a:buChar char="●"/>
              <a:defRPr sz="1200"/>
            </a:lvl4pPr>
            <a:lvl5pPr indent="-304800" lvl="4" marL="2286000" algn="ctr">
              <a:spcBef>
                <a:spcPts val="0"/>
              </a:spcBef>
              <a:spcAft>
                <a:spcPts val="0"/>
              </a:spcAft>
              <a:buSzPts val="1200"/>
              <a:buChar char="○"/>
              <a:defRPr sz="1200"/>
            </a:lvl5pPr>
            <a:lvl6pPr indent="-304800" lvl="5" marL="2743200" algn="ctr">
              <a:spcBef>
                <a:spcPts val="0"/>
              </a:spcBef>
              <a:spcAft>
                <a:spcPts val="0"/>
              </a:spcAft>
              <a:buSzPts val="1200"/>
              <a:buChar char="■"/>
              <a:defRPr sz="1200"/>
            </a:lvl6pPr>
            <a:lvl7pPr indent="-304800" lvl="6" marL="3200400" algn="ctr">
              <a:spcBef>
                <a:spcPts val="0"/>
              </a:spcBef>
              <a:spcAft>
                <a:spcPts val="0"/>
              </a:spcAft>
              <a:buSzPts val="1200"/>
              <a:buChar char="●"/>
              <a:defRPr sz="1200"/>
            </a:lvl7pPr>
            <a:lvl8pPr indent="-304800" lvl="7" marL="3657600" algn="ctr">
              <a:spcBef>
                <a:spcPts val="0"/>
              </a:spcBef>
              <a:spcAft>
                <a:spcPts val="0"/>
              </a:spcAft>
              <a:buSzPts val="1200"/>
              <a:buChar char="○"/>
              <a:defRPr sz="1200"/>
            </a:lvl8pPr>
            <a:lvl9pPr indent="-304800" lvl="8" marL="4114800" algn="ctr">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58" name="Shape 58"/>
        <p:cNvGrpSpPr/>
        <p:nvPr/>
      </p:nvGrpSpPr>
      <p:grpSpPr>
        <a:xfrm>
          <a:off x="0" y="0"/>
          <a:ext cx="0" cy="0"/>
          <a:chOff x="0" y="0"/>
          <a:chExt cx="0" cy="0"/>
        </a:xfrm>
      </p:grpSpPr>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5"/>
          <p:cNvSpPr/>
          <p:nvPr>
            <p:ph idx="2" type="pic"/>
          </p:nvPr>
        </p:nvSpPr>
        <p:spPr>
          <a:xfrm>
            <a:off x="5711758" y="0"/>
            <a:ext cx="3432300" cy="5143500"/>
          </a:xfrm>
          <a:prstGeom prst="roundRect">
            <a:avLst>
              <a:gd fmla="val 0" name="adj"/>
            </a:avLst>
          </a:prstGeom>
          <a:noFill/>
          <a:ln>
            <a:noFill/>
          </a:ln>
        </p:spPr>
      </p:sp>
      <p:sp>
        <p:nvSpPr>
          <p:cNvPr id="61" name="Google Shape;61;p15"/>
          <p:cNvSpPr txBox="1"/>
          <p:nvPr>
            <p:ph type="title"/>
          </p:nvPr>
        </p:nvSpPr>
        <p:spPr>
          <a:xfrm>
            <a:off x="632175" y="650250"/>
            <a:ext cx="5046000" cy="7269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62" name="Google Shape;62;p15"/>
          <p:cNvSpPr txBox="1"/>
          <p:nvPr>
            <p:ph idx="1" type="subTitle"/>
          </p:nvPr>
        </p:nvSpPr>
        <p:spPr>
          <a:xfrm>
            <a:off x="642700" y="1562500"/>
            <a:ext cx="43374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63" name="Shape 63"/>
        <p:cNvGrpSpPr/>
        <p:nvPr/>
      </p:nvGrpSpPr>
      <p:grpSpPr>
        <a:xfrm>
          <a:off x="0" y="0"/>
          <a:ext cx="0" cy="0"/>
          <a:chOff x="0" y="0"/>
          <a:chExt cx="0" cy="0"/>
        </a:xfrm>
      </p:grpSpPr>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6"/>
          <p:cNvSpPr/>
          <p:nvPr>
            <p:ph idx="2" type="pic"/>
          </p:nvPr>
        </p:nvSpPr>
        <p:spPr>
          <a:xfrm>
            <a:off x="0" y="100"/>
            <a:ext cx="3432300" cy="5143500"/>
          </a:xfrm>
          <a:prstGeom prst="roundRect">
            <a:avLst>
              <a:gd fmla="val 0" name="adj"/>
            </a:avLst>
          </a:prstGeom>
          <a:noFill/>
          <a:ln>
            <a:noFill/>
          </a:ln>
        </p:spPr>
      </p:sp>
      <p:sp>
        <p:nvSpPr>
          <p:cNvPr id="66" name="Google Shape;66;p16"/>
          <p:cNvSpPr txBox="1"/>
          <p:nvPr>
            <p:ph idx="1" type="subTitle"/>
          </p:nvPr>
        </p:nvSpPr>
        <p:spPr>
          <a:xfrm>
            <a:off x="4135200" y="1595175"/>
            <a:ext cx="41766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68" name="Shape 68"/>
        <p:cNvGrpSpPr/>
        <p:nvPr/>
      </p:nvGrpSpPr>
      <p:grpSpPr>
        <a:xfrm>
          <a:off x="0" y="0"/>
          <a:ext cx="0" cy="0"/>
          <a:chOff x="0" y="0"/>
          <a:chExt cx="0" cy="0"/>
        </a:xfrm>
      </p:grpSpPr>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7"/>
          <p:cNvSpPr/>
          <p:nvPr>
            <p:ph idx="2" type="pic"/>
          </p:nvPr>
        </p:nvSpPr>
        <p:spPr>
          <a:xfrm>
            <a:off x="0" y="0"/>
            <a:ext cx="3432300" cy="5143500"/>
          </a:xfrm>
          <a:prstGeom prst="roundRect">
            <a:avLst>
              <a:gd fmla="val 0" name="adj"/>
            </a:avLst>
          </a:prstGeom>
          <a:noFill/>
          <a:ln>
            <a:noFill/>
          </a:ln>
        </p:spPr>
      </p:sp>
      <p:sp>
        <p:nvSpPr>
          <p:cNvPr id="71" name="Google Shape;71;p17"/>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72" name="Google Shape;72;p17"/>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73" name="Google Shape;73;p17"/>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74" name="Google Shape;74;p17"/>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75" name="Google Shape;75;p17"/>
          <p:cNvSpPr txBox="1"/>
          <p:nvPr>
            <p:ph idx="3"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76" name="Shape 76"/>
        <p:cNvGrpSpPr/>
        <p:nvPr/>
      </p:nvGrpSpPr>
      <p:grpSpPr>
        <a:xfrm>
          <a:off x="0" y="0"/>
          <a:ext cx="0" cy="0"/>
          <a:chOff x="0" y="0"/>
          <a:chExt cx="0" cy="0"/>
        </a:xfrm>
      </p:grpSpPr>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8"/>
          <p:cNvSpPr/>
          <p:nvPr>
            <p:ph idx="2" type="pic"/>
          </p:nvPr>
        </p:nvSpPr>
        <p:spPr>
          <a:xfrm>
            <a:off x="5711663" y="0"/>
            <a:ext cx="3432300" cy="5143500"/>
          </a:xfrm>
          <a:prstGeom prst="roundRect">
            <a:avLst>
              <a:gd fmla="val 0" name="adj"/>
            </a:avLst>
          </a:prstGeom>
          <a:noFill/>
          <a:ln>
            <a:noFill/>
          </a:ln>
        </p:spPr>
      </p:sp>
      <p:sp>
        <p:nvSpPr>
          <p:cNvPr id="79" name="Google Shape;79;p18"/>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8"/>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1" name="Google Shape;81;p18"/>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2" name="Google Shape;82;p18"/>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83" name="Google Shape;83;p18"/>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84" name="Shape 84"/>
        <p:cNvGrpSpPr/>
        <p:nvPr/>
      </p:nvGrpSpPr>
      <p:grpSpPr>
        <a:xfrm>
          <a:off x="0" y="0"/>
          <a:ext cx="0" cy="0"/>
          <a:chOff x="0" y="0"/>
          <a:chExt cx="0" cy="0"/>
        </a:xfrm>
      </p:grpSpPr>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9"/>
          <p:cNvSpPr/>
          <p:nvPr>
            <p:ph idx="2" type="pic"/>
          </p:nvPr>
        </p:nvSpPr>
        <p:spPr>
          <a:xfrm>
            <a:off x="5711663" y="100"/>
            <a:ext cx="3432300" cy="5143500"/>
          </a:xfrm>
          <a:prstGeom prst="roundRect">
            <a:avLst>
              <a:gd fmla="val 0" name="adj"/>
            </a:avLst>
          </a:prstGeom>
          <a:noFill/>
          <a:ln>
            <a:noFill/>
          </a:ln>
        </p:spPr>
      </p:sp>
      <p:sp>
        <p:nvSpPr>
          <p:cNvPr id="87" name="Google Shape;87;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8" name="Google Shape;88;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9" name="Google Shape;89;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0" name="Google Shape;90;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91" name="Google Shape;91;p19"/>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2" name="Google Shape;92;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93" name="Google Shape;93;p19"/>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0"/>
          <p:cNvSpPr txBox="1"/>
          <p:nvPr>
            <p:ph idx="1" type="subTitle"/>
          </p:nvPr>
        </p:nvSpPr>
        <p:spPr>
          <a:xfrm>
            <a:off x="383075" y="17983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0"/>
          <p:cNvSpPr txBox="1"/>
          <p:nvPr>
            <p:ph idx="2" type="subTitle"/>
          </p:nvPr>
        </p:nvSpPr>
        <p:spPr>
          <a:xfrm>
            <a:off x="3284763"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9" name="Google Shape;99;p20"/>
          <p:cNvSpPr txBox="1"/>
          <p:nvPr>
            <p:ph idx="3" type="subTitle"/>
          </p:nvPr>
        </p:nvSpPr>
        <p:spPr>
          <a:xfrm>
            <a:off x="6186450"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1_1_2">
    <p:spTree>
      <p:nvGrpSpPr>
        <p:cNvPr id="100" name="Shape 100"/>
        <p:cNvGrpSpPr/>
        <p:nvPr/>
      </p:nvGrpSpPr>
      <p:grpSpPr>
        <a:xfrm>
          <a:off x="0" y="0"/>
          <a:ext cx="0" cy="0"/>
          <a:chOff x="0" y="0"/>
          <a:chExt cx="0" cy="0"/>
        </a:xfrm>
      </p:grpSpPr>
      <p:sp>
        <p:nvSpPr>
          <p:cNvPr id="101" name="Google Shape;10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1"/>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04" name="Shape 104"/>
        <p:cNvGrpSpPr/>
        <p:nvPr/>
      </p:nvGrpSpPr>
      <p:grpSpPr>
        <a:xfrm>
          <a:off x="0" y="0"/>
          <a:ext cx="0" cy="0"/>
          <a:chOff x="0" y="0"/>
          <a:chExt cx="0" cy="0"/>
        </a:xfrm>
      </p:grpSpPr>
      <p:sp>
        <p:nvSpPr>
          <p:cNvPr id="105" name="Google Shape;10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07" name="Shape 10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08" name="Shape 108"/>
        <p:cNvGrpSpPr/>
        <p:nvPr/>
      </p:nvGrpSpPr>
      <p:grpSpPr>
        <a:xfrm>
          <a:off x="0" y="0"/>
          <a:ext cx="0" cy="0"/>
          <a:chOff x="0" y="0"/>
          <a:chExt cx="0" cy="0"/>
        </a:xfrm>
      </p:grpSpPr>
      <p:sp>
        <p:nvSpPr>
          <p:cNvPr id="109" name="Google Shape;109;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11" name="Google Shape;111;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4" name="Google Shape;114;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5" name="Google Shape;115;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6" name="Google Shape;116;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17" name="Google Shape;117;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18" name="Google Shape;118;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19" name="Shape 119"/>
        <p:cNvGrpSpPr/>
        <p:nvPr/>
      </p:nvGrpSpPr>
      <p:grpSpPr>
        <a:xfrm>
          <a:off x="0" y="0"/>
          <a:ext cx="0" cy="0"/>
          <a:chOff x="0" y="0"/>
          <a:chExt cx="0" cy="0"/>
        </a:xfrm>
      </p:grpSpPr>
      <p:sp>
        <p:nvSpPr>
          <p:cNvPr id="120" name="Google Shape;120;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1" name="Google Shape;121;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2" name="Google Shape;122;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3" name="Google Shape;123;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4" name="Google Shape;124;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26" name="Google Shape;126;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27" name="Google Shape;127;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
        <p:nvSpPr>
          <p:cNvPr id="128" name="Google Shape;128;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04</a:t>
            </a:r>
            <a:endParaRPr b="1" sz="500">
              <a:latin typeface="Montserrat"/>
              <a:ea typeface="Montserrat"/>
              <a:cs typeface="Montserrat"/>
              <a:sym typeface="Montserrat"/>
            </a:endParaRPr>
          </a:p>
        </p:txBody>
      </p:sp>
      <p:sp>
        <p:nvSpPr>
          <p:cNvPr id="129" name="Google Shape;129;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33" name="Shape 133"/>
        <p:cNvGrpSpPr/>
        <p:nvPr/>
      </p:nvGrpSpPr>
      <p:grpSpPr>
        <a:xfrm>
          <a:off x="0" y="0"/>
          <a:ext cx="0" cy="0"/>
          <a:chOff x="0" y="0"/>
          <a:chExt cx="0" cy="0"/>
        </a:xfrm>
      </p:grpSpPr>
      <p:sp>
        <p:nvSpPr>
          <p:cNvPr id="134" name="Google Shape;134;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5" name="Google Shape;135;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6"/>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7" name="Google Shape;137;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38" name="Google Shape;138;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9" name="Google Shape;139;p26"/>
          <p:cNvSpPr/>
          <p:nvPr/>
        </p:nvSpPr>
        <p:spPr>
          <a:xfrm>
            <a:off x="3736306" y="1917865"/>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0" name="Google Shape;140;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1" name="Google Shape;141;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2" name="Google Shape;142;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3" name="Google Shape;143;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01</a:t>
            </a:r>
            <a:endParaRPr b="1" sz="1500">
              <a:solidFill>
                <a:schemeClr val="dk2"/>
              </a:solidFill>
              <a:latin typeface="Montserrat"/>
              <a:ea typeface="Montserrat"/>
              <a:cs typeface="Montserrat"/>
              <a:sym typeface="Montserrat"/>
            </a:endParaRPr>
          </a:p>
        </p:txBody>
      </p:sp>
      <p:sp>
        <p:nvSpPr>
          <p:cNvPr id="144" name="Google Shape;144;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03</a:t>
            </a:r>
            <a:endParaRPr b="1" sz="1500">
              <a:solidFill>
                <a:schemeClr val="dk2"/>
              </a:solidFill>
              <a:latin typeface="Montserrat"/>
              <a:ea typeface="Montserrat"/>
              <a:cs typeface="Montserrat"/>
              <a:sym typeface="Montserrat"/>
            </a:endParaRPr>
          </a:p>
        </p:txBody>
      </p:sp>
      <p:sp>
        <p:nvSpPr>
          <p:cNvPr id="145" name="Google Shape;145;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02</a:t>
            </a:r>
            <a:endParaRPr b="1" sz="1500">
              <a:solidFill>
                <a:schemeClr val="dk2"/>
              </a:solidFill>
              <a:latin typeface="Montserrat"/>
              <a:ea typeface="Montserrat"/>
              <a:cs typeface="Montserrat"/>
              <a:sym typeface="Montserrat"/>
            </a:endParaRPr>
          </a:p>
        </p:txBody>
      </p:sp>
      <p:sp>
        <p:nvSpPr>
          <p:cNvPr id="146" name="Google Shape;146;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04</a:t>
            </a:r>
            <a:endParaRPr b="1" sz="1500">
              <a:solidFill>
                <a:schemeClr val="dk2"/>
              </a:solidFill>
              <a:latin typeface="Montserrat"/>
              <a:ea typeface="Montserrat"/>
              <a:cs typeface="Montserrat"/>
              <a:sym typeface="Montserrat"/>
            </a:endParaRPr>
          </a:p>
        </p:txBody>
      </p:sp>
      <p:sp>
        <p:nvSpPr>
          <p:cNvPr id="147" name="Google Shape;147;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9" name="Google Shape;149;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50" name="Google Shape;150;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51" name="Shape 151"/>
        <p:cNvGrpSpPr/>
        <p:nvPr/>
      </p:nvGrpSpPr>
      <p:grpSpPr>
        <a:xfrm>
          <a:off x="0" y="0"/>
          <a:ext cx="0" cy="0"/>
          <a:chOff x="0" y="0"/>
          <a:chExt cx="0" cy="0"/>
        </a:xfrm>
      </p:grpSpPr>
      <p:sp>
        <p:nvSpPr>
          <p:cNvPr id="152" name="Google Shape;152;p27"/>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3" name="Google Shape;153;p27"/>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4" name="Google Shape;154;p27"/>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5" name="Google Shape;155;p27"/>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6" name="Google Shape;156;p2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57" name="Google Shape;157;p27"/>
          <p:cNvGrpSpPr/>
          <p:nvPr/>
        </p:nvGrpSpPr>
        <p:grpSpPr>
          <a:xfrm>
            <a:off x="3095387" y="1241947"/>
            <a:ext cx="2953226" cy="2951755"/>
            <a:chOff x="3102287" y="1429998"/>
            <a:chExt cx="2953226" cy="2951755"/>
          </a:xfrm>
        </p:grpSpPr>
        <p:sp>
          <p:nvSpPr>
            <p:cNvPr id="158" name="Google Shape;158;p27"/>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59" name="Google Shape;159;p27"/>
            <p:cNvSpPr/>
            <p:nvPr/>
          </p:nvSpPr>
          <p:spPr>
            <a:xfrm>
              <a:off x="3102287"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0" name="Google Shape;160;p27"/>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1" name="Google Shape;161;p27"/>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2" name="Google Shape;162;p27"/>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63" name="Google Shape;163;p27"/>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01</a:t>
              </a:r>
              <a:endParaRPr sz="1600"/>
            </a:p>
          </p:txBody>
        </p:sp>
        <p:sp>
          <p:nvSpPr>
            <p:cNvPr id="164" name="Google Shape;164;p27"/>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02</a:t>
              </a:r>
              <a:endParaRPr sz="1600"/>
            </a:p>
          </p:txBody>
        </p:sp>
        <p:sp>
          <p:nvSpPr>
            <p:cNvPr id="165" name="Google Shape;165;p27"/>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03</a:t>
              </a:r>
              <a:endParaRPr sz="1600"/>
            </a:p>
          </p:txBody>
        </p:sp>
        <p:sp>
          <p:nvSpPr>
            <p:cNvPr id="166" name="Google Shape;166;p27"/>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04</a:t>
              </a:r>
              <a:endParaRPr sz="1600"/>
            </a:p>
          </p:txBody>
        </p:sp>
        <p:sp>
          <p:nvSpPr>
            <p:cNvPr id="167" name="Google Shape;167;p27"/>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05</a:t>
              </a:r>
              <a:endParaRPr sz="1600"/>
            </a:p>
          </p:txBody>
        </p:sp>
      </p:grpSp>
      <p:sp>
        <p:nvSpPr>
          <p:cNvPr id="168" name="Google Shape;168;p27"/>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8"/>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171" name="Google Shape;171;p28"/>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8"/>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8"/>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174" name="Google Shape;174;p28"/>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8"/>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76" name="Google Shape;176;p28"/>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8"/>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04</a:t>
            </a:r>
            <a:endParaRPr sz="2000">
              <a:solidFill>
                <a:schemeClr val="accent4"/>
              </a:solidFill>
            </a:endParaRPr>
          </a:p>
        </p:txBody>
      </p:sp>
      <p:sp>
        <p:nvSpPr>
          <p:cNvPr id="178" name="Google Shape;178;p28"/>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600"/>
              <a:buFont typeface="Space Grotesk"/>
              <a:buNone/>
              <a:defRPr b="1" sz="26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indent="-317500" lvl="1" marL="914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indent="-317500" lvl="2" marL="1371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indent="-317500" lvl="3" marL="1828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indent="-317500" lvl="4" marL="22860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indent="-317500" lvl="5" marL="27432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indent="-317500" lvl="6" marL="3200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indent="-317500" lvl="7" marL="3657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indent="-317500" lvl="8" marL="4114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p:txBody>
      </p:sp>
      <p:sp>
        <p:nvSpPr>
          <p:cNvPr id="53" name="Google Shape;53;p13"/>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32150" y="1432763"/>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Comprehensive </a:t>
            </a:r>
            <a:r>
              <a:rPr lang="en"/>
              <a:t>Hospital Outcome Prediction</a:t>
            </a:r>
            <a:endParaRPr/>
          </a:p>
        </p:txBody>
      </p:sp>
      <p:sp>
        <p:nvSpPr>
          <p:cNvPr id="184" name="Google Shape;184;p29"/>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assisted resource allocation and planning made easy</a:t>
            </a:r>
            <a:endParaRPr/>
          </a:p>
          <a:p>
            <a:pPr indent="0" lvl="0" marL="0" rtl="0" algn="ctr">
              <a:spcBef>
                <a:spcPts val="1200"/>
              </a:spcBef>
              <a:spcAft>
                <a:spcPts val="0"/>
              </a:spcAft>
              <a:buNone/>
            </a:pPr>
            <a:r>
              <a:t/>
            </a:r>
            <a:endParaRPr b="1">
              <a:latin typeface="Inter"/>
              <a:ea typeface="Inter"/>
              <a:cs typeface="Inter"/>
              <a:sym typeface="Inter"/>
            </a:endParaRPr>
          </a:p>
          <a:p>
            <a:pPr indent="0" lvl="0" marL="0" rtl="0" algn="ctr">
              <a:spcBef>
                <a:spcPts val="1200"/>
              </a:spcBef>
              <a:spcAft>
                <a:spcPts val="0"/>
              </a:spcAft>
              <a:buNone/>
            </a:pPr>
            <a:r>
              <a:rPr b="1" lang="en">
                <a:latin typeface="Inter"/>
                <a:ea typeface="Inter"/>
                <a:cs typeface="Inter"/>
                <a:sym typeface="Inter"/>
              </a:rPr>
              <a:t>Presentation By</a:t>
            </a:r>
            <a:endParaRPr b="1">
              <a:latin typeface="Inter"/>
              <a:ea typeface="Inter"/>
              <a:cs typeface="Inter"/>
              <a:sym typeface="Inter"/>
            </a:endParaRPr>
          </a:p>
          <a:p>
            <a:pPr indent="0" lvl="0" marL="0" rtl="0" algn="ctr">
              <a:spcBef>
                <a:spcPts val="1200"/>
              </a:spcBef>
              <a:spcAft>
                <a:spcPts val="1200"/>
              </a:spcAft>
              <a:buNone/>
            </a:pPr>
            <a:r>
              <a:rPr b="1" lang="en">
                <a:latin typeface="Inter"/>
                <a:ea typeface="Inter"/>
                <a:cs typeface="Inter"/>
                <a:sym typeface="Inter"/>
              </a:rPr>
              <a:t>Calvine Dasilver, Christine Malinga, Ian Musau, Jacinta Chepkemoi, Tabitha Berum</a:t>
            </a:r>
            <a:endParaRPr b="1">
              <a:latin typeface="Inter"/>
              <a:ea typeface="Inter"/>
              <a:cs typeface="Inter"/>
              <a:sym typeface="Inter"/>
            </a:endParaRPr>
          </a:p>
        </p:txBody>
      </p:sp>
      <p:pic>
        <p:nvPicPr>
          <p:cNvPr id="185" name="Google Shape;185;p29"/>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8"/>
          <p:cNvPicPr preferRelativeResize="0"/>
          <p:nvPr>
            <p:ph idx="2" type="pic"/>
          </p:nvPr>
        </p:nvPicPr>
        <p:blipFill rotWithShape="1">
          <a:blip r:embed="rId3">
            <a:alphaModFix/>
          </a:blip>
          <a:srcRect b="0" l="27711" r="27715" t="0"/>
          <a:stretch/>
        </p:blipFill>
        <p:spPr>
          <a:xfrm>
            <a:off x="5711758" y="0"/>
            <a:ext cx="3432300" cy="5143500"/>
          </a:xfrm>
          <a:prstGeom prst="roundRect">
            <a:avLst>
              <a:gd fmla="val 16667" name="adj"/>
            </a:avLst>
          </a:prstGeom>
        </p:spPr>
      </p:pic>
      <p:sp>
        <p:nvSpPr>
          <p:cNvPr id="253" name="Google Shape;253;p38"/>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254" name="Google Shape;254;p38"/>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
              <a:t>Length of Stay: Random Forest Regression Model that explains 78% of the variance in the target variable</a:t>
            </a:r>
            <a:endParaRPr/>
          </a:p>
          <a:p>
            <a:pPr indent="-311150" lvl="0" marL="457200" rtl="0" algn="l">
              <a:lnSpc>
                <a:spcPct val="110000"/>
              </a:lnSpc>
              <a:spcBef>
                <a:spcPts val="0"/>
              </a:spcBef>
              <a:spcAft>
                <a:spcPts val="0"/>
              </a:spcAft>
              <a:buSzPts val="1300"/>
              <a:buChar char="●"/>
            </a:pPr>
            <a:r>
              <a:rPr lang="en"/>
              <a:t>Death Prediction: Logistic Regression Model with 98% classification accuracy</a:t>
            </a:r>
            <a:endParaRPr/>
          </a:p>
          <a:p>
            <a:pPr indent="-311150" lvl="0" marL="457200" rtl="0" algn="l">
              <a:lnSpc>
                <a:spcPct val="110000"/>
              </a:lnSpc>
              <a:spcBef>
                <a:spcPts val="0"/>
              </a:spcBef>
              <a:spcAft>
                <a:spcPts val="0"/>
              </a:spcAft>
              <a:buSzPts val="1300"/>
              <a:buChar char="●"/>
            </a:pPr>
            <a:r>
              <a:rPr lang="en"/>
              <a:t>Readmissions: Random Forest Classifier with 84% accuracy</a:t>
            </a:r>
            <a:endParaRPr/>
          </a:p>
        </p:txBody>
      </p:sp>
      <p:pic>
        <p:nvPicPr>
          <p:cNvPr id="255" name="Google Shape;255;p38"/>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632175" y="5507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Readmission Model</a:t>
            </a:r>
            <a:endParaRPr/>
          </a:p>
        </p:txBody>
      </p:sp>
      <p:pic>
        <p:nvPicPr>
          <p:cNvPr id="261" name="Google Shape;261;p39"/>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62" name="Google Shape;262;p39"/>
          <p:cNvPicPr preferRelativeResize="0"/>
          <p:nvPr/>
        </p:nvPicPr>
        <p:blipFill rotWithShape="1">
          <a:blip r:embed="rId4">
            <a:alphaModFix/>
          </a:blip>
          <a:srcRect b="5984" l="1170" r="1326" t="1516"/>
          <a:stretch/>
        </p:blipFill>
        <p:spPr>
          <a:xfrm>
            <a:off x="214625" y="1147100"/>
            <a:ext cx="5180501" cy="3996400"/>
          </a:xfrm>
          <a:prstGeom prst="rect">
            <a:avLst/>
          </a:prstGeom>
          <a:noFill/>
          <a:ln>
            <a:noFill/>
          </a:ln>
        </p:spPr>
      </p:pic>
      <p:sp>
        <p:nvSpPr>
          <p:cNvPr id="263" name="Google Shape;263;p39"/>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The readmission model shows good accuracy in predicting the variable. Despite the class imbalance, it is still able to predict both classes well.</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632175" y="5507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Death</a:t>
            </a:r>
            <a:r>
              <a:rPr lang="en"/>
              <a:t> Model</a:t>
            </a:r>
            <a:endParaRPr/>
          </a:p>
        </p:txBody>
      </p:sp>
      <p:pic>
        <p:nvPicPr>
          <p:cNvPr id="269" name="Google Shape;269;p40"/>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70" name="Google Shape;270;p40"/>
          <p:cNvPicPr preferRelativeResize="0"/>
          <p:nvPr/>
        </p:nvPicPr>
        <p:blipFill rotWithShape="1">
          <a:blip r:embed="rId4">
            <a:alphaModFix/>
          </a:blip>
          <a:srcRect b="1300" l="1003" r="1597" t="1649"/>
          <a:stretch/>
        </p:blipFill>
        <p:spPr>
          <a:xfrm>
            <a:off x="266425" y="1117500"/>
            <a:ext cx="5046000" cy="4070400"/>
          </a:xfrm>
          <a:prstGeom prst="rect">
            <a:avLst/>
          </a:prstGeom>
          <a:noFill/>
          <a:ln>
            <a:noFill/>
          </a:ln>
        </p:spPr>
      </p:pic>
      <p:sp>
        <p:nvSpPr>
          <p:cNvPr id="271" name="Google Shape;271;p40"/>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The death model was very accurate in its predictions showing 97% accuracy. Even with the class imbalance of the True class, it still performs well in all classifications.</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The CHOP Model demonstrates the potential of predictive models in healthcare</a:t>
            </a:r>
            <a:endParaRPr/>
          </a:p>
        </p:txBody>
      </p:sp>
      <p:sp>
        <p:nvSpPr>
          <p:cNvPr id="277" name="Google Shape;277;p41"/>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Improves patient outcomes and optimizes resource allocation</a:t>
            </a:r>
            <a:endParaRPr/>
          </a:p>
        </p:txBody>
      </p:sp>
      <p:sp>
        <p:nvSpPr>
          <p:cNvPr id="278" name="Google Shape;278;p41"/>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Historical data provides actionable insights for informed decision-making</a:t>
            </a:r>
            <a:endParaRPr/>
          </a:p>
        </p:txBody>
      </p:sp>
      <p:sp>
        <p:nvSpPr>
          <p:cNvPr id="279" name="Google Shape;279;p41"/>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CHOP </a:t>
            </a:r>
            <a:r>
              <a:rPr lang="en"/>
              <a:t>dashboard provides useful metrics for hospital administrators</a:t>
            </a:r>
            <a:endParaRPr/>
          </a:p>
        </p:txBody>
      </p:sp>
      <p:sp>
        <p:nvSpPr>
          <p:cNvPr id="280" name="Google Shape;280;p41"/>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281" name="Google Shape;281;p41"/>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your </a:t>
            </a:r>
            <a:r>
              <a:rPr lang="en"/>
              <a:t>time</a:t>
            </a:r>
            <a:endParaRPr/>
          </a:p>
        </p:txBody>
      </p:sp>
      <p:pic>
        <p:nvPicPr>
          <p:cNvPr id="287" name="Google Shape;287;p42"/>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32150" y="2208288"/>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Overview</a:t>
            </a:r>
            <a:endParaRPr/>
          </a:p>
        </p:txBody>
      </p:sp>
      <p:pic>
        <p:nvPicPr>
          <p:cNvPr id="191" name="Google Shape;191;p30"/>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Our vision is to help hospitals better plan and allocate resources</a:t>
            </a:r>
            <a:endParaRPr/>
          </a:p>
        </p:txBody>
      </p:sp>
      <p:sp>
        <p:nvSpPr>
          <p:cNvPr id="197" name="Google Shape;197;p31"/>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98" name="Google Shape;198;p31"/>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In the medical sphere, predicting and allocating resources needed is a difficult task</a:t>
            </a:r>
            <a:endParaRPr/>
          </a:p>
        </p:txBody>
      </p:sp>
      <p:sp>
        <p:nvSpPr>
          <p:cNvPr id="199" name="Google Shape;199;p31"/>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By developing a model that predicts patient outcomes, hospitals can make more efficient resource allocation decisions</a:t>
            </a:r>
            <a:endParaRPr/>
          </a:p>
        </p:txBody>
      </p:sp>
      <p:pic>
        <p:nvPicPr>
          <p:cNvPr id="200" name="Google Shape;200;p31"/>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idx="1" type="subTitle"/>
          </p:nvPr>
        </p:nvSpPr>
        <p:spPr>
          <a:xfrm>
            <a:off x="383075" y="1631475"/>
            <a:ext cx="7753500" cy="7515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Develop Predictive Models capable of accurately predicting patient outcomes. Outcomes predicted will be length of stay, chance of readmission and risk of death. This will be provided through an analytics dashboard and a callable API.</a:t>
            </a:r>
            <a:endParaRPr/>
          </a:p>
          <a:p>
            <a:pPr indent="0" lvl="0" marL="0" rtl="0" algn="l">
              <a:lnSpc>
                <a:spcPct val="100000"/>
              </a:lnSpc>
              <a:spcBef>
                <a:spcPts val="1200"/>
              </a:spcBef>
              <a:spcAft>
                <a:spcPts val="0"/>
              </a:spcAft>
              <a:buNone/>
            </a:pPr>
            <a:r>
              <a:rPr b="1" lang="en" sz="2400">
                <a:latin typeface="Space Grotesk"/>
                <a:ea typeface="Space Grotesk"/>
                <a:cs typeface="Space Grotesk"/>
                <a:sym typeface="Space Grotesk"/>
              </a:rPr>
              <a:t>Sub Objectives</a:t>
            </a:r>
            <a:endParaRPr b="1" sz="2400">
              <a:latin typeface="Space Grotesk"/>
              <a:ea typeface="Space Grotesk"/>
              <a:cs typeface="Space Grotesk"/>
              <a:sym typeface="Space Grotesk"/>
            </a:endParaRPr>
          </a:p>
          <a:p>
            <a:pPr indent="0" lvl="0" marL="0" rtl="0" algn="l">
              <a:lnSpc>
                <a:spcPct val="100000"/>
              </a:lnSpc>
              <a:spcBef>
                <a:spcPts val="0"/>
              </a:spcBef>
              <a:spcAft>
                <a:spcPts val="0"/>
              </a:spcAft>
              <a:buNone/>
            </a:pPr>
            <a:r>
              <a:t/>
            </a:r>
            <a:endParaRPr b="1" sz="2400">
              <a:latin typeface="Space Grotesk"/>
              <a:ea typeface="Space Grotesk"/>
              <a:cs typeface="Space Grotesk"/>
              <a:sym typeface="Space Grotesk"/>
            </a:endParaRPr>
          </a:p>
          <a:p>
            <a:pPr indent="-304800" lvl="0" marL="457200" rtl="0" algn="l">
              <a:lnSpc>
                <a:spcPct val="110000"/>
              </a:lnSpc>
              <a:spcBef>
                <a:spcPts val="0"/>
              </a:spcBef>
              <a:spcAft>
                <a:spcPts val="0"/>
              </a:spcAft>
              <a:buSzPts val="1200"/>
              <a:buChar char="●"/>
            </a:pPr>
            <a:r>
              <a:rPr lang="en"/>
              <a:t>Dummy Hospital: Create a fake hospital with room, patient, and staff records</a:t>
            </a:r>
            <a:endParaRPr/>
          </a:p>
          <a:p>
            <a:pPr indent="-304800" lvl="0" marL="457200" rtl="0" algn="l">
              <a:lnSpc>
                <a:spcPct val="110000"/>
              </a:lnSpc>
              <a:spcBef>
                <a:spcPts val="0"/>
              </a:spcBef>
              <a:spcAft>
                <a:spcPts val="0"/>
              </a:spcAft>
              <a:buSzPts val="1200"/>
              <a:buChar char="●"/>
            </a:pPr>
            <a:r>
              <a:rPr lang="en"/>
              <a:t>Data preparation: Extract and join relevant information from multiple CSV files</a:t>
            </a:r>
            <a:endParaRPr/>
          </a:p>
          <a:p>
            <a:pPr indent="-304800" lvl="0" marL="457200" rtl="0" algn="l">
              <a:lnSpc>
                <a:spcPct val="110000"/>
              </a:lnSpc>
              <a:spcBef>
                <a:spcPts val="0"/>
              </a:spcBef>
              <a:spcAft>
                <a:spcPts val="0"/>
              </a:spcAft>
              <a:buSzPts val="1200"/>
              <a:buChar char="●"/>
            </a:pPr>
            <a:r>
              <a:rPr lang="en"/>
              <a:t>Model Accuracy: Set a baseline of 80% for a successful model</a:t>
            </a:r>
            <a:endParaRPr/>
          </a:p>
          <a:p>
            <a:pPr indent="-304800" lvl="0" marL="457200" rtl="0" algn="l">
              <a:lnSpc>
                <a:spcPct val="110000"/>
              </a:lnSpc>
              <a:spcBef>
                <a:spcPts val="0"/>
              </a:spcBef>
              <a:spcAft>
                <a:spcPts val="0"/>
              </a:spcAft>
              <a:buSzPts val="1200"/>
              <a:buChar char="●"/>
            </a:pPr>
            <a:r>
              <a:rPr lang="en"/>
              <a:t>Hospital Management System: Create a management suite for patient and staff management</a:t>
            </a:r>
            <a:endParaRPr/>
          </a:p>
          <a:p>
            <a:pPr indent="-304800" lvl="0" marL="457200" rtl="0" algn="l">
              <a:lnSpc>
                <a:spcPct val="110000"/>
              </a:lnSpc>
              <a:spcBef>
                <a:spcPts val="0"/>
              </a:spcBef>
              <a:spcAft>
                <a:spcPts val="0"/>
              </a:spcAft>
              <a:buSzPts val="1200"/>
              <a:buChar char="●"/>
            </a:pPr>
            <a:r>
              <a:rPr lang="en"/>
              <a:t>Deploy Model: Integrate the model into the management software</a:t>
            </a:r>
            <a:endParaRPr/>
          </a:p>
        </p:txBody>
      </p:sp>
      <p:sp>
        <p:nvSpPr>
          <p:cNvPr id="206" name="Google Shape;206;p32"/>
          <p:cNvSpPr txBox="1"/>
          <p:nvPr>
            <p:ph type="title"/>
          </p:nvPr>
        </p:nvSpPr>
        <p:spPr>
          <a:xfrm>
            <a:off x="383075" y="9009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Main </a:t>
            </a:r>
            <a:r>
              <a:rPr lang="en"/>
              <a:t>Objective</a:t>
            </a:r>
            <a:endParaRPr/>
          </a:p>
        </p:txBody>
      </p:sp>
      <p:pic>
        <p:nvPicPr>
          <p:cNvPr id="207" name="Google Shape;207;p32"/>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3"/>
          <p:cNvPicPr preferRelativeResize="0"/>
          <p:nvPr>
            <p:ph idx="2" type="pic"/>
          </p:nvPr>
        </p:nvPicPr>
        <p:blipFill rotWithShape="1">
          <a:blip r:embed="rId3">
            <a:alphaModFix/>
          </a:blip>
          <a:srcRect b="0" l="27736" r="27741" t="0"/>
          <a:stretch/>
        </p:blipFill>
        <p:spPr>
          <a:xfrm>
            <a:off x="0" y="0"/>
            <a:ext cx="3432300" cy="5143500"/>
          </a:xfrm>
          <a:prstGeom prst="roundRect">
            <a:avLst>
              <a:gd fmla="val 16667" name="adj"/>
            </a:avLst>
          </a:prstGeom>
        </p:spPr>
      </p:pic>
      <p:sp>
        <p:nvSpPr>
          <p:cNvPr id="213" name="Google Shape;213;p33"/>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214" name="Google Shape;214;p33"/>
          <p:cNvSpPr txBox="1"/>
          <p:nvPr>
            <p:ph idx="1" type="subTitle"/>
          </p:nvPr>
        </p:nvSpPr>
        <p:spPr>
          <a:xfrm>
            <a:off x="46784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MIMIC-IV Clinical Database: Provides comprehensive clinical information on patients</a:t>
            </a:r>
            <a:endParaRPr/>
          </a:p>
        </p:txBody>
      </p:sp>
      <p:sp>
        <p:nvSpPr>
          <p:cNvPr id="215" name="Google Shape;215;p33"/>
          <p:cNvSpPr txBox="1"/>
          <p:nvPr>
            <p:ph idx="3" type="subTitle"/>
          </p:nvPr>
        </p:nvSpPr>
        <p:spPr>
          <a:xfrm>
            <a:off x="46784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It contains data from patients admitted to </a:t>
            </a:r>
            <a:r>
              <a:rPr lang="en"/>
              <a:t>Beth Israel Deaconess Medical Center</a:t>
            </a:r>
            <a:endParaRPr/>
          </a:p>
        </p:txBody>
      </p:sp>
      <p:pic>
        <p:nvPicPr>
          <p:cNvPr id="216" name="Google Shape;216;p33"/>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p>
            <a:pPr indent="-304800" lvl="0" marL="457200" rtl="0" algn="l">
              <a:lnSpc>
                <a:spcPct val="110000"/>
              </a:lnSpc>
              <a:spcBef>
                <a:spcPts val="0"/>
              </a:spcBef>
              <a:spcAft>
                <a:spcPts val="0"/>
              </a:spcAft>
              <a:buSzPts val="1200"/>
              <a:buChar char="●"/>
            </a:pPr>
            <a:r>
              <a:rPr lang="en"/>
              <a:t>Python</a:t>
            </a:r>
            <a:endParaRPr/>
          </a:p>
          <a:p>
            <a:pPr indent="-304800" lvl="0" marL="457200" rtl="0" algn="l">
              <a:lnSpc>
                <a:spcPct val="110000"/>
              </a:lnSpc>
              <a:spcBef>
                <a:spcPts val="0"/>
              </a:spcBef>
              <a:spcAft>
                <a:spcPts val="0"/>
              </a:spcAft>
              <a:buSzPts val="1200"/>
              <a:buChar char="●"/>
            </a:pPr>
            <a:r>
              <a:rPr lang="en"/>
              <a:t>Pandas</a:t>
            </a:r>
            <a:endParaRPr/>
          </a:p>
          <a:p>
            <a:pPr indent="-304800" lvl="0" marL="457200" rtl="0" algn="l">
              <a:lnSpc>
                <a:spcPct val="110000"/>
              </a:lnSpc>
              <a:spcBef>
                <a:spcPts val="0"/>
              </a:spcBef>
              <a:spcAft>
                <a:spcPts val="0"/>
              </a:spcAft>
              <a:buSzPts val="1200"/>
              <a:buChar char="●"/>
            </a:pPr>
            <a:r>
              <a:rPr lang="en"/>
              <a:t>Scikit-learn</a:t>
            </a:r>
            <a:endParaRPr/>
          </a:p>
          <a:p>
            <a:pPr indent="-304800" lvl="0" marL="457200" rtl="0" algn="l">
              <a:lnSpc>
                <a:spcPct val="110000"/>
              </a:lnSpc>
              <a:spcBef>
                <a:spcPts val="0"/>
              </a:spcBef>
              <a:spcAft>
                <a:spcPts val="0"/>
              </a:spcAft>
              <a:buSzPts val="1200"/>
              <a:buChar char="●"/>
            </a:pPr>
            <a:r>
              <a:rPr lang="en"/>
              <a:t>Numpy</a:t>
            </a:r>
            <a:endParaRPr/>
          </a:p>
          <a:p>
            <a:pPr indent="-304800" lvl="0" marL="457200" rtl="0" algn="l">
              <a:lnSpc>
                <a:spcPct val="110000"/>
              </a:lnSpc>
              <a:spcBef>
                <a:spcPts val="0"/>
              </a:spcBef>
              <a:spcAft>
                <a:spcPts val="0"/>
              </a:spcAft>
              <a:buSzPts val="1200"/>
              <a:buChar char="●"/>
            </a:pPr>
            <a:r>
              <a:rPr lang="en"/>
              <a:t>Seaborn</a:t>
            </a:r>
            <a:endParaRPr/>
          </a:p>
          <a:p>
            <a:pPr indent="-304800" lvl="0" marL="457200" rtl="0" algn="l">
              <a:lnSpc>
                <a:spcPct val="110000"/>
              </a:lnSpc>
              <a:spcBef>
                <a:spcPts val="0"/>
              </a:spcBef>
              <a:spcAft>
                <a:spcPts val="0"/>
              </a:spcAft>
              <a:buSzPts val="1200"/>
              <a:buChar char="●"/>
            </a:pPr>
            <a:r>
              <a:rPr lang="en"/>
              <a:t>Matplotlib</a:t>
            </a:r>
            <a:endParaRPr/>
          </a:p>
          <a:p>
            <a:pPr indent="-304800" lvl="0" marL="457200" rtl="0" algn="l">
              <a:lnSpc>
                <a:spcPct val="110000"/>
              </a:lnSpc>
              <a:spcBef>
                <a:spcPts val="0"/>
              </a:spcBef>
              <a:spcAft>
                <a:spcPts val="0"/>
              </a:spcAft>
              <a:buSzPts val="1200"/>
              <a:buChar char="●"/>
            </a:pPr>
            <a:r>
              <a:rPr lang="en"/>
              <a:t>FastAPI</a:t>
            </a:r>
            <a:endParaRPr/>
          </a:p>
          <a:p>
            <a:pPr indent="-304800" lvl="0" marL="457200" rtl="0" algn="l">
              <a:lnSpc>
                <a:spcPct val="110000"/>
              </a:lnSpc>
              <a:spcBef>
                <a:spcPts val="0"/>
              </a:spcBef>
              <a:spcAft>
                <a:spcPts val="0"/>
              </a:spcAft>
              <a:buSzPts val="1200"/>
              <a:buChar char="●"/>
            </a:pPr>
            <a:r>
              <a:rPr lang="en"/>
              <a:t>Uvicorn</a:t>
            </a:r>
            <a:endParaRPr/>
          </a:p>
          <a:p>
            <a:pPr indent="-304800" lvl="0" marL="457200" rtl="0" algn="l">
              <a:lnSpc>
                <a:spcPct val="110000"/>
              </a:lnSpc>
              <a:spcBef>
                <a:spcPts val="0"/>
              </a:spcBef>
              <a:spcAft>
                <a:spcPts val="0"/>
              </a:spcAft>
              <a:buSzPts val="1200"/>
              <a:buChar char="●"/>
            </a:pPr>
            <a:r>
              <a:rPr lang="en"/>
              <a:t>W3 HTML Elements</a:t>
            </a:r>
            <a:endParaRPr/>
          </a:p>
        </p:txBody>
      </p:sp>
      <p:sp>
        <p:nvSpPr>
          <p:cNvPr id="222" name="Google Shape;222;p34"/>
          <p:cNvSpPr txBox="1"/>
          <p:nvPr>
            <p:ph type="title"/>
          </p:nvPr>
        </p:nvSpPr>
        <p:spPr>
          <a:xfrm>
            <a:off x="383075" y="9009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Technologies Used</a:t>
            </a:r>
            <a:endParaRPr/>
          </a:p>
        </p:txBody>
      </p:sp>
      <p:pic>
        <p:nvPicPr>
          <p:cNvPr id="223" name="Google Shape;223;p34"/>
          <p:cNvPicPr preferRelativeResize="0"/>
          <p:nvPr/>
        </p:nvPicPr>
        <p:blipFill>
          <a:blip r:embed="rId3">
            <a:alphaModFix/>
          </a:blip>
          <a:stretch>
            <a:fillRect/>
          </a:stretch>
        </p:blipFill>
        <p:spPr>
          <a:xfrm>
            <a:off x="7803976" y="0"/>
            <a:ext cx="1340024" cy="5506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5"/>
          <p:cNvPicPr preferRelativeResize="0"/>
          <p:nvPr>
            <p:ph idx="2" type="pic"/>
          </p:nvPr>
        </p:nvPicPr>
        <p:blipFill rotWithShape="1">
          <a:blip r:embed="rId3">
            <a:alphaModFix/>
          </a:blip>
          <a:srcRect b="0" l="24973" r="24978" t="0"/>
          <a:stretch/>
        </p:blipFill>
        <p:spPr>
          <a:xfrm>
            <a:off x="5711758" y="0"/>
            <a:ext cx="3432300" cy="5143500"/>
          </a:xfrm>
          <a:prstGeom prst="roundRect">
            <a:avLst>
              <a:gd fmla="val 16667" name="adj"/>
            </a:avLst>
          </a:prstGeom>
        </p:spPr>
      </p:pic>
      <p:sp>
        <p:nvSpPr>
          <p:cNvPr id="229" name="Google Shape;229;p35"/>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230" name="Google Shape;230;p35"/>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
              <a:t>Develop a model that can predict aspects of patient stay, including duration and risk of death</a:t>
            </a:r>
            <a:endParaRPr/>
          </a:p>
          <a:p>
            <a:pPr indent="-311150" lvl="0" marL="457200" rtl="0" algn="l">
              <a:lnSpc>
                <a:spcPct val="110000"/>
              </a:lnSpc>
              <a:spcBef>
                <a:spcPts val="0"/>
              </a:spcBef>
              <a:spcAft>
                <a:spcPts val="0"/>
              </a:spcAft>
              <a:buSzPts val="1300"/>
              <a:buChar char="●"/>
            </a:pPr>
            <a:r>
              <a:rPr lang="en"/>
              <a:t>By having a better understanding of patient needs, hospitals can plan for resource allocation</a:t>
            </a:r>
            <a:endParaRPr/>
          </a:p>
          <a:p>
            <a:pPr indent="-311150" lvl="0" marL="457200" rtl="0" algn="l">
              <a:lnSpc>
                <a:spcPct val="110000"/>
              </a:lnSpc>
              <a:spcBef>
                <a:spcPts val="0"/>
              </a:spcBef>
              <a:spcAft>
                <a:spcPts val="0"/>
              </a:spcAft>
              <a:buSzPts val="1300"/>
              <a:buChar char="●"/>
            </a:pPr>
            <a:r>
              <a:rPr lang="en"/>
              <a:t>This model will leverage patient information to make accurate predictions</a:t>
            </a:r>
            <a:endParaRPr/>
          </a:p>
        </p:txBody>
      </p:sp>
      <p:pic>
        <p:nvPicPr>
          <p:cNvPr id="231" name="Google Shape;231;p35"/>
          <p:cNvPicPr preferRelativeResize="0"/>
          <p:nvPr/>
        </p:nvPicPr>
        <p:blipFill>
          <a:blip r:embed="rId4">
            <a:alphaModFix/>
          </a:blip>
          <a:stretch>
            <a:fillRect/>
          </a:stretch>
        </p:blipFill>
        <p:spPr>
          <a:xfrm>
            <a:off x="7803976" y="0"/>
            <a:ext cx="1340024" cy="5506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Length of Stay Findings</a:t>
            </a:r>
            <a:endParaRPr/>
          </a:p>
        </p:txBody>
      </p:sp>
      <p:pic>
        <p:nvPicPr>
          <p:cNvPr id="237" name="Google Shape;237;p36"/>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38" name="Google Shape;238;p36"/>
          <p:cNvPicPr preferRelativeResize="0"/>
          <p:nvPr/>
        </p:nvPicPr>
        <p:blipFill>
          <a:blip r:embed="rId4">
            <a:alphaModFix/>
          </a:blip>
          <a:stretch>
            <a:fillRect/>
          </a:stretch>
        </p:blipFill>
        <p:spPr>
          <a:xfrm>
            <a:off x="152400" y="1529550"/>
            <a:ext cx="5313077" cy="3461550"/>
          </a:xfrm>
          <a:prstGeom prst="rect">
            <a:avLst/>
          </a:prstGeom>
          <a:noFill/>
          <a:ln>
            <a:noFill/>
          </a:ln>
        </p:spPr>
      </p:pic>
      <p:sp>
        <p:nvSpPr>
          <p:cNvPr id="239" name="Google Shape;239;p36"/>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On examining the distribution of the length of stay variable we found the vast majority of stays were 5 days or less.</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Readmission Findings</a:t>
            </a:r>
            <a:endParaRPr/>
          </a:p>
        </p:txBody>
      </p:sp>
      <p:pic>
        <p:nvPicPr>
          <p:cNvPr id="245" name="Google Shape;245;p37"/>
          <p:cNvPicPr preferRelativeResize="0"/>
          <p:nvPr/>
        </p:nvPicPr>
        <p:blipFill>
          <a:blip r:embed="rId3">
            <a:alphaModFix/>
          </a:blip>
          <a:stretch>
            <a:fillRect/>
          </a:stretch>
        </p:blipFill>
        <p:spPr>
          <a:xfrm>
            <a:off x="7803976" y="0"/>
            <a:ext cx="1340024" cy="550695"/>
          </a:xfrm>
          <a:prstGeom prst="rect">
            <a:avLst/>
          </a:prstGeom>
          <a:noFill/>
          <a:ln>
            <a:noFill/>
          </a:ln>
        </p:spPr>
      </p:pic>
      <p:pic>
        <p:nvPicPr>
          <p:cNvPr id="246" name="Google Shape;246;p37"/>
          <p:cNvPicPr preferRelativeResize="0"/>
          <p:nvPr/>
        </p:nvPicPr>
        <p:blipFill rotWithShape="1">
          <a:blip r:embed="rId4">
            <a:alphaModFix/>
          </a:blip>
          <a:srcRect b="960" l="0" r="0" t="0"/>
          <a:stretch/>
        </p:blipFill>
        <p:spPr>
          <a:xfrm>
            <a:off x="152400" y="1385200"/>
            <a:ext cx="5313074" cy="3713900"/>
          </a:xfrm>
          <a:prstGeom prst="rect">
            <a:avLst/>
          </a:prstGeom>
          <a:noFill/>
          <a:ln>
            <a:noFill/>
          </a:ln>
        </p:spPr>
      </p:pic>
      <p:sp>
        <p:nvSpPr>
          <p:cNvPr id="247" name="Google Shape;247;p37"/>
          <p:cNvSpPr txBox="1"/>
          <p:nvPr/>
        </p:nvSpPr>
        <p:spPr>
          <a:xfrm>
            <a:off x="5609750" y="1568950"/>
            <a:ext cx="33747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The readmission variable shows no </a:t>
            </a:r>
            <a:r>
              <a:rPr lang="en" sz="1800">
                <a:solidFill>
                  <a:schemeClr val="dk2"/>
                </a:solidFill>
                <a:latin typeface="Inter Medium"/>
                <a:ea typeface="Inter Medium"/>
                <a:cs typeface="Inter Medium"/>
                <a:sym typeface="Inter Medium"/>
              </a:rPr>
              <a:t>discernible</a:t>
            </a:r>
            <a:r>
              <a:rPr lang="en" sz="1800">
                <a:solidFill>
                  <a:schemeClr val="dk2"/>
                </a:solidFill>
                <a:latin typeface="Inter Medium"/>
                <a:ea typeface="Inter Medium"/>
                <a:cs typeface="Inter Medium"/>
                <a:sym typeface="Inter Medium"/>
              </a:rPr>
              <a:t> patterns in terms of seasonality or raw numbers.</a:t>
            </a:r>
            <a:endParaRPr sz="1800">
              <a:solidFill>
                <a:schemeClr val="dk2"/>
              </a:solidFill>
              <a:latin typeface="Inter Medium"/>
              <a:ea typeface="Inter Medium"/>
              <a:cs typeface="Inter Medium"/>
              <a:sym typeface="Inter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