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anken Grotesk"/>
      <p:regular r:id="rId21"/>
      <p:bold r:id="rId22"/>
      <p:italic r:id="rId23"/>
      <p:boldItalic r:id="rId24"/>
    </p:embeddedFont>
    <p:embeddedFont>
      <p:font typeface="Poppins"/>
      <p:regular r:id="rId25"/>
      <p:bold r:id="rId26"/>
      <p:italic r:id="rId27"/>
      <p:boldItalic r:id="rId28"/>
    </p:embeddedFont>
    <p:embeddedFont>
      <p:font typeface="Montserrat"/>
      <p:regular r:id="rId29"/>
      <p:bold r:id="rId30"/>
      <p:italic r:id="rId31"/>
      <p:boldItalic r:id="rId32"/>
    </p:embeddedFont>
    <p:embeddedFont>
      <p:font typeface="Inter"/>
      <p:regular r:id="rId33"/>
      <p:bold r:id="rId34"/>
      <p:italic r:id="rId35"/>
      <p:boldItalic r:id="rId36"/>
    </p:embeddedFont>
    <p:embeddedFont>
      <p:font typeface="Lato Light"/>
      <p:regular r:id="rId37"/>
      <p:bold r:id="rId38"/>
      <p:italic r:id="rId39"/>
      <p:boldItalic r:id="rId40"/>
    </p:embeddedFont>
    <p:embeddedFont>
      <p:font typeface="Open Sans Medium"/>
      <p:regular r:id="rId41"/>
      <p:bold r:id="rId42"/>
      <p:italic r:id="rId43"/>
      <p:boldItalic r:id="rId44"/>
    </p:embeddedFont>
    <p:embeddedFont>
      <p:font typeface="Inter Medium"/>
      <p:regular r:id="rId45"/>
      <p:bold r:id="rId46"/>
      <p:italic r:id="rId47"/>
      <p:boldItalic r:id="rId48"/>
    </p:embeddedFont>
    <p:embeddedFont>
      <p:font typeface="Space Grotesk"/>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42" Type="http://schemas.openxmlformats.org/officeDocument/2006/relationships/font" Target="fonts/OpenSansMedium-bold.fntdata"/><Relationship Id="rId41" Type="http://schemas.openxmlformats.org/officeDocument/2006/relationships/font" Target="fonts/OpenSansMedium-regular.fntdata"/><Relationship Id="rId44" Type="http://schemas.openxmlformats.org/officeDocument/2006/relationships/font" Target="fonts/OpenSansMedium-boldItalic.fntdata"/><Relationship Id="rId43" Type="http://schemas.openxmlformats.org/officeDocument/2006/relationships/font" Target="fonts/OpenSansMedium-italic.fntdata"/><Relationship Id="rId46" Type="http://schemas.openxmlformats.org/officeDocument/2006/relationships/font" Target="fonts/InterMedium-bold.fntdata"/><Relationship Id="rId45" Type="http://schemas.openxmlformats.org/officeDocument/2006/relationships/font" Target="fonts/Inter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Italic.fntdata"/><Relationship Id="rId47" Type="http://schemas.openxmlformats.org/officeDocument/2006/relationships/font" Target="fonts/InterMedium-italic.fntdata"/><Relationship Id="rId49" Type="http://schemas.openxmlformats.org/officeDocument/2006/relationships/font" Target="fonts/SpaceGrotes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Inter-regular.fntdata"/><Relationship Id="rId32" Type="http://schemas.openxmlformats.org/officeDocument/2006/relationships/font" Target="fonts/Montserrat-boldItalic.fntdata"/><Relationship Id="rId35" Type="http://schemas.openxmlformats.org/officeDocument/2006/relationships/font" Target="fonts/Inter-italic.fntdata"/><Relationship Id="rId34" Type="http://schemas.openxmlformats.org/officeDocument/2006/relationships/font" Target="fonts/Inter-bold.fntdata"/><Relationship Id="rId37" Type="http://schemas.openxmlformats.org/officeDocument/2006/relationships/font" Target="fonts/LatoLight-regular.fntdata"/><Relationship Id="rId36" Type="http://schemas.openxmlformats.org/officeDocument/2006/relationships/font" Target="fonts/Inter-boldItalic.fntdata"/><Relationship Id="rId39" Type="http://schemas.openxmlformats.org/officeDocument/2006/relationships/font" Target="fonts/LatoLight-italic.fntdata"/><Relationship Id="rId38" Type="http://schemas.openxmlformats.org/officeDocument/2006/relationships/font" Target="fonts/LatoLight-bold.fntdata"/><Relationship Id="rId20" Type="http://schemas.openxmlformats.org/officeDocument/2006/relationships/slide" Target="slides/slide14.xml"/><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Montserrat-regular.fntdata"/><Relationship Id="rId50" Type="http://schemas.openxmlformats.org/officeDocument/2006/relationships/font" Target="fonts/SpaceGrotes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6728974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6728974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49d5295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49d5295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49d5295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49d5295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49d5295e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49d5295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SLIDES_API67289743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SLIDES_API67289743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SLIDES_API67289743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SLIDES_API67289743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49d5295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49d5295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SLIDES_API67289743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SLIDES_API67289743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49d5295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49d5295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SLIDES_API67289743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SLIDES_API67289743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SLIDES_API67289743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SLIDES_API67289743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49d529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49d529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49d5295e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49d5295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SLIDES_API67289743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SLIDES_API67289743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Comprehensive </a:t>
            </a:r>
            <a:r>
              <a:rPr lang="en"/>
              <a:t>Hospital Outcome Prediction</a:t>
            </a:r>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assisted resource allocation and planning made easy</a:t>
            </a:r>
            <a:endParaRPr/>
          </a:p>
          <a:p>
            <a:pPr indent="0" lvl="0" marL="0" rtl="0" algn="ctr">
              <a:spcBef>
                <a:spcPts val="1200"/>
              </a:spcBef>
              <a:spcAft>
                <a:spcPts val="0"/>
              </a:spcAft>
              <a:buNone/>
            </a:pPr>
            <a:r>
              <a:t/>
            </a:r>
            <a:endParaRPr b="1">
              <a:latin typeface="Inter"/>
              <a:ea typeface="Inter"/>
              <a:cs typeface="Inter"/>
              <a:sym typeface="Inter"/>
            </a:endParaRPr>
          </a:p>
          <a:p>
            <a:pPr indent="0" lvl="0" marL="0" rtl="0" algn="ctr">
              <a:spcBef>
                <a:spcPts val="1200"/>
              </a:spcBef>
              <a:spcAft>
                <a:spcPts val="0"/>
              </a:spcAft>
              <a:buNone/>
            </a:pPr>
            <a:r>
              <a:rPr b="1" lang="en">
                <a:latin typeface="Inter"/>
                <a:ea typeface="Inter"/>
                <a:cs typeface="Inter"/>
                <a:sym typeface="Inter"/>
              </a:rPr>
              <a:t>Presentation By</a:t>
            </a:r>
            <a:endParaRPr b="1">
              <a:latin typeface="Inter"/>
              <a:ea typeface="Inter"/>
              <a:cs typeface="Inter"/>
              <a:sym typeface="Inter"/>
            </a:endParaRPr>
          </a:p>
          <a:p>
            <a:pPr indent="0" lvl="0" marL="0" rtl="0" algn="ctr">
              <a:spcBef>
                <a:spcPts val="1200"/>
              </a:spcBef>
              <a:spcAft>
                <a:spcPts val="1200"/>
              </a:spcAft>
              <a:buNone/>
            </a:pPr>
            <a:r>
              <a:rPr b="1" lang="en">
                <a:latin typeface="Inter"/>
                <a:ea typeface="Inter"/>
                <a:cs typeface="Inter"/>
                <a:sym typeface="Inter"/>
              </a:rPr>
              <a:t>Calvine Dasilver, Christine Malinga, Ian Musau, Jacinta Chepkemoi, Tabitha Berum</a:t>
            </a:r>
            <a:endParaRPr b="1">
              <a:latin typeface="Inter"/>
              <a:ea typeface="Inter"/>
              <a:cs typeface="Inter"/>
              <a:sym typeface="Inter"/>
            </a:endParaRPr>
          </a:p>
        </p:txBody>
      </p:sp>
      <p:pic>
        <p:nvPicPr>
          <p:cNvPr id="185" name="Google Shape;185;p29"/>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Readmission Model</a:t>
            </a:r>
            <a:endParaRPr/>
          </a:p>
        </p:txBody>
      </p:sp>
      <p:pic>
        <p:nvPicPr>
          <p:cNvPr id="255" name="Google Shape;255;p38"/>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56" name="Google Shape;256;p38"/>
          <p:cNvPicPr preferRelativeResize="0"/>
          <p:nvPr/>
        </p:nvPicPr>
        <p:blipFill rotWithShape="1">
          <a:blip r:embed="rId4">
            <a:alphaModFix/>
          </a:blip>
          <a:srcRect b="5984" l="1170" r="1326" t="1516"/>
          <a:stretch/>
        </p:blipFill>
        <p:spPr>
          <a:xfrm>
            <a:off x="214625" y="1147100"/>
            <a:ext cx="5180501" cy="3996400"/>
          </a:xfrm>
          <a:prstGeom prst="rect">
            <a:avLst/>
          </a:prstGeom>
          <a:noFill/>
          <a:ln>
            <a:noFill/>
          </a:ln>
        </p:spPr>
      </p:pic>
      <p:sp>
        <p:nvSpPr>
          <p:cNvPr id="257" name="Google Shape;257;p38"/>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model shows good accuracy in predicting the variable. Despite the class imbalance, it is still able to predict both classes well.</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Death</a:t>
            </a:r>
            <a:r>
              <a:rPr lang="en"/>
              <a:t> Model</a:t>
            </a:r>
            <a:endParaRPr/>
          </a:p>
        </p:txBody>
      </p:sp>
      <p:pic>
        <p:nvPicPr>
          <p:cNvPr id="263" name="Google Shape;263;p39"/>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64" name="Google Shape;264;p39"/>
          <p:cNvPicPr preferRelativeResize="0"/>
          <p:nvPr/>
        </p:nvPicPr>
        <p:blipFill rotWithShape="1">
          <a:blip r:embed="rId4">
            <a:alphaModFix/>
          </a:blip>
          <a:srcRect b="1300" l="1003" r="1597" t="1649"/>
          <a:stretch/>
        </p:blipFill>
        <p:spPr>
          <a:xfrm>
            <a:off x="266425" y="1117500"/>
            <a:ext cx="5046000" cy="4070400"/>
          </a:xfrm>
          <a:prstGeom prst="rect">
            <a:avLst/>
          </a:prstGeom>
          <a:noFill/>
          <a:ln>
            <a:noFill/>
          </a:ln>
        </p:spPr>
      </p:pic>
      <p:sp>
        <p:nvSpPr>
          <p:cNvPr id="265" name="Google Shape;265;p39"/>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death model was very accurate in its predictions showing 97% accuracy. Even with the class imbalance of the True class, it still performs well in all classifications.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0"/>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71" name="Google Shape;271;p40"/>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72" name="Google Shape;272;p40"/>
          <p:cNvSpPr txBox="1"/>
          <p:nvPr>
            <p:ph idx="1" type="subTitle"/>
          </p:nvPr>
        </p:nvSpPr>
        <p:spPr>
          <a:xfrm>
            <a:off x="642700" y="1562500"/>
            <a:ext cx="4337400" cy="32481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Training data: </a:t>
            </a:r>
            <a:r>
              <a:rPr lang="en"/>
              <a:t>The models were trained on a small subset of the data (less than 1%). Using the full dataset would lead to even more accuracy on predictions.</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Expanding Features:</a:t>
            </a:r>
            <a:r>
              <a:rPr lang="en"/>
              <a:t> Including additional features such as patient lifestyle factors to improve prediction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Number of predictions:</a:t>
            </a:r>
            <a:r>
              <a:rPr lang="en"/>
              <a:t> More models can be trained to predict additional outcomes. This would give a more complete picture of the patient’s stay.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Personnel training:</a:t>
            </a:r>
            <a:r>
              <a:rPr lang="en"/>
              <a:t> Administrators will have to be trained to use the system and showcase how it can be of help to their operations.</a:t>
            </a:r>
            <a:endParaRPr/>
          </a:p>
        </p:txBody>
      </p:sp>
      <p:pic>
        <p:nvPicPr>
          <p:cNvPr id="273" name="Google Shape;273;p40"/>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The CHOP Model demonstrates the potential of predictive models in healthcare</a:t>
            </a:r>
            <a:endParaRPr/>
          </a:p>
        </p:txBody>
      </p:sp>
      <p:sp>
        <p:nvSpPr>
          <p:cNvPr id="279" name="Google Shape;279;p41"/>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Improves patient outcomes and optimizes resource allocation</a:t>
            </a:r>
            <a:endParaRPr/>
          </a:p>
        </p:txBody>
      </p:sp>
      <p:sp>
        <p:nvSpPr>
          <p:cNvPr id="280" name="Google Shape;280;p41"/>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Historical data provides actionable insights for informed decision-making</a:t>
            </a:r>
            <a:endParaRPr/>
          </a:p>
        </p:txBody>
      </p:sp>
      <p:sp>
        <p:nvSpPr>
          <p:cNvPr id="281" name="Google Shape;281;p41"/>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CHOP </a:t>
            </a:r>
            <a:r>
              <a:rPr lang="en"/>
              <a:t>dashboard provides useful metrics for hospital administrators</a:t>
            </a:r>
            <a:endParaRPr/>
          </a:p>
        </p:txBody>
      </p:sp>
      <p:sp>
        <p:nvSpPr>
          <p:cNvPr id="282" name="Google Shape;282;p4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283" name="Google Shape;283;p4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
            </a:r>
            <a:r>
              <a:rPr lang="en"/>
              <a:t>time</a:t>
            </a:r>
            <a:endParaRPr/>
          </a:p>
        </p:txBody>
      </p:sp>
      <p:pic>
        <p:nvPicPr>
          <p:cNvPr id="289" name="Google Shape;289;p4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32150" y="550688"/>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pic>
        <p:nvPicPr>
          <p:cNvPr id="191" name="Google Shape;191;p30"/>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192" name="Google Shape;192;p30"/>
          <p:cNvPicPr preferRelativeResize="0"/>
          <p:nvPr/>
        </p:nvPicPr>
        <p:blipFill>
          <a:blip r:embed="rId4">
            <a:alphaModFix/>
          </a:blip>
          <a:stretch>
            <a:fillRect/>
          </a:stretch>
        </p:blipFill>
        <p:spPr>
          <a:xfrm>
            <a:off x="0" y="1277600"/>
            <a:ext cx="9144000" cy="386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Our vision is to help hospitals better plan and allocate resources</a:t>
            </a:r>
            <a:endParaRPr/>
          </a:p>
        </p:txBody>
      </p:sp>
      <p:sp>
        <p:nvSpPr>
          <p:cNvPr id="198" name="Google Shape;198;p3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99" name="Google Shape;199;p3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 the medical sphere, predicting and allocating resources needed is a difficult task</a:t>
            </a:r>
            <a:endParaRPr/>
          </a:p>
        </p:txBody>
      </p:sp>
      <p:sp>
        <p:nvSpPr>
          <p:cNvPr id="200" name="Google Shape;200;p3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By developing a model that predicts patient outcomes, hospitals can make more efficient resource allocation decisions</a:t>
            </a:r>
            <a:endParaRPr/>
          </a:p>
        </p:txBody>
      </p:sp>
      <p:pic>
        <p:nvPicPr>
          <p:cNvPr id="201" name="Google Shape;201;p3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 type="subTitle"/>
          </p:nvPr>
        </p:nvSpPr>
        <p:spPr>
          <a:xfrm>
            <a:off x="383075" y="1631475"/>
            <a:ext cx="7753500" cy="7515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Develop Predictive Models capable of accurately predicting patient outcomes. Outcomes predicted will be length of stay, chance of readmission and risk of death. This will be provided through an analytics dashboard and a callable API.</a:t>
            </a:r>
            <a:endParaRPr/>
          </a:p>
          <a:p>
            <a:pPr indent="0" lvl="0" marL="0" rtl="0" algn="l">
              <a:lnSpc>
                <a:spcPct val="100000"/>
              </a:lnSpc>
              <a:spcBef>
                <a:spcPts val="1200"/>
              </a:spcBef>
              <a:spcAft>
                <a:spcPts val="0"/>
              </a:spcAft>
              <a:buNone/>
            </a:pPr>
            <a:r>
              <a:rPr b="1" lang="en" sz="2400">
                <a:latin typeface="Space Grotesk"/>
                <a:ea typeface="Space Grotesk"/>
                <a:cs typeface="Space Grotesk"/>
                <a:sym typeface="Space Grotesk"/>
              </a:rPr>
              <a:t>Specific Objectives</a:t>
            </a:r>
            <a:endParaRPr b="1" sz="2400">
              <a:latin typeface="Space Grotesk"/>
              <a:ea typeface="Space Grotesk"/>
              <a:cs typeface="Space Grotesk"/>
              <a:sym typeface="Space Grotesk"/>
            </a:endParaRPr>
          </a:p>
          <a:p>
            <a:pPr indent="0" lvl="0" marL="0" rtl="0" algn="l">
              <a:lnSpc>
                <a:spcPct val="100000"/>
              </a:lnSpc>
              <a:spcBef>
                <a:spcPts val="0"/>
              </a:spcBef>
              <a:spcAft>
                <a:spcPts val="0"/>
              </a:spcAft>
              <a:buNone/>
            </a:pPr>
            <a:r>
              <a:t/>
            </a:r>
            <a:endParaRPr b="1" sz="2400">
              <a:latin typeface="Space Grotesk"/>
              <a:ea typeface="Space Grotesk"/>
              <a:cs typeface="Space Grotesk"/>
              <a:sym typeface="Space Grotesk"/>
            </a:endParaRPr>
          </a:p>
          <a:p>
            <a:pPr indent="-304800" lvl="0" marL="457200" rtl="0" algn="l">
              <a:lnSpc>
                <a:spcPct val="110000"/>
              </a:lnSpc>
              <a:spcBef>
                <a:spcPts val="0"/>
              </a:spcBef>
              <a:spcAft>
                <a:spcPts val="0"/>
              </a:spcAft>
              <a:buSzPts val="1200"/>
              <a:buChar char="●"/>
            </a:pPr>
            <a:r>
              <a:rPr lang="en"/>
              <a:t>Dummy Hospital: Create a fake hospital with room, patient, and staff records</a:t>
            </a:r>
            <a:endParaRPr/>
          </a:p>
          <a:p>
            <a:pPr indent="-304800" lvl="0" marL="457200" rtl="0" algn="l">
              <a:lnSpc>
                <a:spcPct val="110000"/>
              </a:lnSpc>
              <a:spcBef>
                <a:spcPts val="0"/>
              </a:spcBef>
              <a:spcAft>
                <a:spcPts val="0"/>
              </a:spcAft>
              <a:buSzPts val="1200"/>
              <a:buChar char="●"/>
            </a:pPr>
            <a:r>
              <a:rPr lang="en"/>
              <a:t>Data preparation: Extract and join relevant information from multiple CSV files</a:t>
            </a:r>
            <a:endParaRPr/>
          </a:p>
          <a:p>
            <a:pPr indent="-304800" lvl="0" marL="457200" rtl="0" algn="l">
              <a:lnSpc>
                <a:spcPct val="110000"/>
              </a:lnSpc>
              <a:spcBef>
                <a:spcPts val="0"/>
              </a:spcBef>
              <a:spcAft>
                <a:spcPts val="0"/>
              </a:spcAft>
              <a:buSzPts val="1200"/>
              <a:buChar char="●"/>
            </a:pPr>
            <a:r>
              <a:rPr lang="en"/>
              <a:t>Model Accuracy: Set a baseline of 80% for a successful model</a:t>
            </a:r>
            <a:endParaRPr/>
          </a:p>
          <a:p>
            <a:pPr indent="-304800" lvl="0" marL="457200" rtl="0" algn="l">
              <a:lnSpc>
                <a:spcPct val="110000"/>
              </a:lnSpc>
              <a:spcBef>
                <a:spcPts val="0"/>
              </a:spcBef>
              <a:spcAft>
                <a:spcPts val="0"/>
              </a:spcAft>
              <a:buSzPts val="1200"/>
              <a:buChar char="●"/>
            </a:pPr>
            <a:r>
              <a:rPr lang="en"/>
              <a:t>Hospital Management System: Create a management suite for patient and staff management</a:t>
            </a:r>
            <a:endParaRPr/>
          </a:p>
          <a:p>
            <a:pPr indent="-304800" lvl="0" marL="457200" rtl="0" algn="l">
              <a:lnSpc>
                <a:spcPct val="110000"/>
              </a:lnSpc>
              <a:spcBef>
                <a:spcPts val="0"/>
              </a:spcBef>
              <a:spcAft>
                <a:spcPts val="0"/>
              </a:spcAft>
              <a:buSzPts val="1200"/>
              <a:buChar char="●"/>
            </a:pPr>
            <a:r>
              <a:rPr lang="en"/>
              <a:t>Deploy Model: Integrate the model into the management software</a:t>
            </a:r>
            <a:endParaRPr/>
          </a:p>
        </p:txBody>
      </p:sp>
      <p:sp>
        <p:nvSpPr>
          <p:cNvPr id="207" name="Google Shape;207;p32"/>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a:t>
            </a:r>
            <a:r>
              <a:rPr lang="en"/>
              <a:t>Objective</a:t>
            </a:r>
            <a:endParaRPr/>
          </a:p>
        </p:txBody>
      </p:sp>
      <p:pic>
        <p:nvPicPr>
          <p:cNvPr id="208" name="Google Shape;208;p3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3"/>
          <p:cNvPicPr preferRelativeResize="0"/>
          <p:nvPr>
            <p:ph idx="2" type="pic"/>
          </p:nvPr>
        </p:nvPicPr>
        <p:blipFill rotWithShape="1">
          <a:blip r:embed="rId3">
            <a:alphaModFix/>
          </a:blip>
          <a:srcRect b="0" l="27736" r="27741" t="0"/>
          <a:stretch/>
        </p:blipFill>
        <p:spPr>
          <a:xfrm>
            <a:off x="0" y="0"/>
            <a:ext cx="3432300" cy="5143500"/>
          </a:xfrm>
          <a:prstGeom prst="roundRect">
            <a:avLst>
              <a:gd fmla="val 16667" name="adj"/>
            </a:avLst>
          </a:prstGeom>
        </p:spPr>
      </p:pic>
      <p:sp>
        <p:nvSpPr>
          <p:cNvPr id="214" name="Google Shape;214;p33"/>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215" name="Google Shape;215;p33"/>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MIMIC-IV Clinical Database: Provides comprehensive clinical information on patients</a:t>
            </a:r>
            <a:endParaRPr/>
          </a:p>
        </p:txBody>
      </p:sp>
      <p:sp>
        <p:nvSpPr>
          <p:cNvPr id="216" name="Google Shape;216;p33"/>
          <p:cNvSpPr txBox="1"/>
          <p:nvPr>
            <p:ph idx="3"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It contains data from patients admitted to </a:t>
            </a:r>
            <a:r>
              <a:rPr lang="en"/>
              <a:t>Beth Israel Deaconess Medical Center</a:t>
            </a:r>
            <a:endParaRPr/>
          </a:p>
        </p:txBody>
      </p:sp>
      <p:pic>
        <p:nvPicPr>
          <p:cNvPr id="217" name="Google Shape;217;p33"/>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ph idx="2" type="pic"/>
          </p:nvPr>
        </p:nvPicPr>
        <p:blipFill rotWithShape="1">
          <a:blip r:embed="rId3">
            <a:alphaModFix/>
          </a:blip>
          <a:srcRect b="0" l="24973" r="24978" t="0"/>
          <a:stretch/>
        </p:blipFill>
        <p:spPr>
          <a:xfrm>
            <a:off x="5711758" y="0"/>
            <a:ext cx="3432300" cy="5143500"/>
          </a:xfrm>
          <a:prstGeom prst="roundRect">
            <a:avLst>
              <a:gd fmla="val 16667" name="adj"/>
            </a:avLst>
          </a:prstGeom>
        </p:spPr>
      </p:pic>
      <p:sp>
        <p:nvSpPr>
          <p:cNvPr id="223" name="Google Shape;223;p34"/>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24" name="Google Shape;224;p34"/>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Develop a model that can predict aspects of patient stay, including duration and risk of death</a:t>
            </a:r>
            <a:endParaRPr/>
          </a:p>
          <a:p>
            <a:pPr indent="-311150" lvl="0" marL="457200" rtl="0" algn="l">
              <a:lnSpc>
                <a:spcPct val="110000"/>
              </a:lnSpc>
              <a:spcBef>
                <a:spcPts val="0"/>
              </a:spcBef>
              <a:spcAft>
                <a:spcPts val="0"/>
              </a:spcAft>
              <a:buSzPts val="1300"/>
              <a:buChar char="●"/>
            </a:pPr>
            <a:r>
              <a:rPr lang="en"/>
              <a:t>By having a better understanding of patient needs, hospitals can plan for resource allocation</a:t>
            </a:r>
            <a:endParaRPr/>
          </a:p>
          <a:p>
            <a:pPr indent="-311150" lvl="0" marL="457200" rtl="0" algn="l">
              <a:lnSpc>
                <a:spcPct val="110000"/>
              </a:lnSpc>
              <a:spcBef>
                <a:spcPts val="0"/>
              </a:spcBef>
              <a:spcAft>
                <a:spcPts val="0"/>
              </a:spcAft>
              <a:buSzPts val="1300"/>
              <a:buChar char="●"/>
            </a:pPr>
            <a:r>
              <a:rPr lang="en"/>
              <a:t>This model will leverage patient information to make accurate predictions</a:t>
            </a:r>
            <a:endParaRPr/>
          </a:p>
        </p:txBody>
      </p:sp>
      <p:pic>
        <p:nvPicPr>
          <p:cNvPr id="225" name="Google Shape;225;p34"/>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Length of Stay Findings</a:t>
            </a:r>
            <a:endParaRPr/>
          </a:p>
        </p:txBody>
      </p:sp>
      <p:pic>
        <p:nvPicPr>
          <p:cNvPr id="231" name="Google Shape;231;p35"/>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32" name="Google Shape;232;p35"/>
          <p:cNvPicPr preferRelativeResize="0"/>
          <p:nvPr/>
        </p:nvPicPr>
        <p:blipFill>
          <a:blip r:embed="rId4">
            <a:alphaModFix/>
          </a:blip>
          <a:stretch>
            <a:fillRect/>
          </a:stretch>
        </p:blipFill>
        <p:spPr>
          <a:xfrm>
            <a:off x="152400" y="1529550"/>
            <a:ext cx="5313077" cy="3461550"/>
          </a:xfrm>
          <a:prstGeom prst="rect">
            <a:avLst/>
          </a:prstGeom>
          <a:noFill/>
          <a:ln>
            <a:noFill/>
          </a:ln>
        </p:spPr>
      </p:pic>
      <p:sp>
        <p:nvSpPr>
          <p:cNvPr id="233" name="Google Shape;233;p35"/>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On examining the distribution of the length of stay variable we found the vast majority of stays were 5 days or less.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Readmission Findings</a:t>
            </a:r>
            <a:endParaRPr/>
          </a:p>
        </p:txBody>
      </p:sp>
      <p:pic>
        <p:nvPicPr>
          <p:cNvPr id="239" name="Google Shape;239;p36"/>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40" name="Google Shape;240;p36"/>
          <p:cNvPicPr preferRelativeResize="0"/>
          <p:nvPr/>
        </p:nvPicPr>
        <p:blipFill rotWithShape="1">
          <a:blip r:embed="rId4">
            <a:alphaModFix/>
          </a:blip>
          <a:srcRect b="960" l="0" r="0" t="0"/>
          <a:stretch/>
        </p:blipFill>
        <p:spPr>
          <a:xfrm>
            <a:off x="152400" y="1385200"/>
            <a:ext cx="5313074" cy="3713900"/>
          </a:xfrm>
          <a:prstGeom prst="rect">
            <a:avLst/>
          </a:prstGeom>
          <a:noFill/>
          <a:ln>
            <a:noFill/>
          </a:ln>
        </p:spPr>
      </p:pic>
      <p:sp>
        <p:nvSpPr>
          <p:cNvPr id="241" name="Google Shape;241;p36"/>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variable shows no </a:t>
            </a:r>
            <a:r>
              <a:rPr lang="en" sz="1800">
                <a:solidFill>
                  <a:schemeClr val="dk2"/>
                </a:solidFill>
                <a:latin typeface="Inter Medium"/>
                <a:ea typeface="Inter Medium"/>
                <a:cs typeface="Inter Medium"/>
                <a:sym typeface="Inter Medium"/>
              </a:rPr>
              <a:t>discernible</a:t>
            </a:r>
            <a:r>
              <a:rPr lang="en" sz="1800">
                <a:solidFill>
                  <a:schemeClr val="dk2"/>
                </a:solidFill>
                <a:latin typeface="Inter Medium"/>
                <a:ea typeface="Inter Medium"/>
                <a:cs typeface="Inter Medium"/>
                <a:sym typeface="Inter Medium"/>
              </a:rPr>
              <a:t> patterns in terms of seasonality or raw numbers.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7"/>
          <p:cNvPicPr preferRelativeResize="0"/>
          <p:nvPr>
            <p:ph idx="2" type="pic"/>
          </p:nvPr>
        </p:nvPicPr>
        <p:blipFill rotWithShape="1">
          <a:blip r:embed="rId3">
            <a:alphaModFix/>
          </a:blip>
          <a:srcRect b="0" l="27711" r="27715" t="0"/>
          <a:stretch/>
        </p:blipFill>
        <p:spPr>
          <a:xfrm>
            <a:off x="5711758" y="0"/>
            <a:ext cx="3432300" cy="5143500"/>
          </a:xfrm>
          <a:prstGeom prst="roundRect">
            <a:avLst>
              <a:gd fmla="val 16667" name="adj"/>
            </a:avLst>
          </a:prstGeom>
        </p:spPr>
      </p:pic>
      <p:sp>
        <p:nvSpPr>
          <p:cNvPr id="247" name="Google Shape;247;p37"/>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48" name="Google Shape;248;p37"/>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Length of Stay</a:t>
            </a:r>
            <a:r>
              <a:rPr lang="en"/>
              <a:t>: Random Forest Regression Model that explains 78% of the variance in the target variable</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Death Prediction</a:t>
            </a:r>
            <a:r>
              <a:rPr lang="en"/>
              <a:t>: Logistic Regression Model with 98% classification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Readmissions</a:t>
            </a:r>
            <a:r>
              <a:rPr lang="en"/>
              <a:t>: Random Forest Classifier with 84% accuracy</a:t>
            </a:r>
            <a:endParaRPr/>
          </a:p>
        </p:txBody>
      </p:sp>
      <p:pic>
        <p:nvPicPr>
          <p:cNvPr id="249" name="Google Shape;249;p37"/>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