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2: Knapsack Problem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L22: Knapsack Problem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erview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Overview: Knapsack Problem</a:t>
            </a:r>
          </a:p>
        </p:txBody>
      </p:sp>
      <p:sp>
        <p:nvSpPr>
          <p:cNvPr id="96" name="Knapsack problem (fractional):…"/>
          <p:cNvSpPr txBox="1"/>
          <p:nvPr>
            <p:ph type="body" idx="1"/>
          </p:nvPr>
        </p:nvSpPr>
        <p:spPr>
          <a:xfrm>
            <a:off x="666288" y="938113"/>
            <a:ext cx="9055611" cy="4181475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Knapsack problem (fractional):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objects, and a knapsack (bag) with a capacity m, fill the knapsack to maximize the value as follows</a:t>
            </a:r>
          </a:p>
          <a:p>
            <a:pPr lvl="2">
              <a:defRPr sz="3000"/>
            </a:pPr>
            <a:r>
              <a:t>Each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weight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(+ve number)</a:t>
            </a:r>
          </a:p>
          <a:p>
            <a:pPr lvl="2">
              <a:defRPr sz="3000"/>
            </a:pPr>
            <a:r>
              <a:t>Each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+ve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(+ve number)</a:t>
            </a:r>
          </a:p>
          <a:p>
            <a:pPr lvl="2">
              <a:defRPr sz="3000"/>
            </a:pPr>
            <a:r>
              <a:t>If a fraction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</a:t>
            </a:r>
            <a:r>
              <a:t>) of the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in the knapsack, the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earned.</a:t>
            </a:r>
          </a:p>
          <a:p>
            <a:pPr lvl="1"/>
            <a:r>
              <a:rPr b="1"/>
              <a:t>Objective</a:t>
            </a:r>
            <a:r>
              <a:t>: Obtain a filling of the knapsack that maximizes the total profit earned. Mathematically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0" name="Maximize"/>
          <p:cNvSpPr txBox="1"/>
          <p:nvPr/>
        </p:nvSpPr>
        <p:spPr>
          <a:xfrm>
            <a:off x="1446858" y="5133283"/>
            <a:ext cx="156704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Maximize</a:t>
            </a:r>
          </a:p>
        </p:txBody>
      </p:sp>
      <p:sp>
        <p:nvSpPr>
          <p:cNvPr id="101" name="Equation"/>
          <p:cNvSpPr txBox="1"/>
          <p:nvPr/>
        </p:nvSpPr>
        <p:spPr>
          <a:xfrm>
            <a:off x="3171009" y="5174376"/>
            <a:ext cx="1111532" cy="7511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600"/>
          </a:p>
        </p:txBody>
      </p:sp>
      <p:sp>
        <p:nvSpPr>
          <p:cNvPr id="102" name="Subject to"/>
          <p:cNvSpPr txBox="1"/>
          <p:nvPr/>
        </p:nvSpPr>
        <p:spPr>
          <a:xfrm>
            <a:off x="1394117" y="6171656"/>
            <a:ext cx="167253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Subject to</a:t>
            </a:r>
          </a:p>
        </p:txBody>
      </p:sp>
      <p:sp>
        <p:nvSpPr>
          <p:cNvPr id="103" name="Equation"/>
          <p:cNvSpPr txBox="1"/>
          <p:nvPr/>
        </p:nvSpPr>
        <p:spPr>
          <a:xfrm>
            <a:off x="3154380" y="6069130"/>
            <a:ext cx="1810826" cy="7511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2600"/>
          </a:p>
        </p:txBody>
      </p:sp>
      <p:sp>
        <p:nvSpPr>
          <p:cNvPr id="104" name="and 0≤xi≤1, 1≤i≤n"/>
          <p:cNvSpPr txBox="1"/>
          <p:nvPr/>
        </p:nvSpPr>
        <p:spPr>
          <a:xfrm>
            <a:off x="5321293" y="6334595"/>
            <a:ext cx="366354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≤1, 1≤i≤n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2"/>
      <p:bldP build="whole" bldLvl="1" animBg="1" rev="0" advAuto="0" spid="103" grpId="5"/>
      <p:bldP build="whole" bldLvl="1" animBg="1" rev="0" advAuto="0" spid="104" grpId="6"/>
      <p:bldP build="whole" bldLvl="1" animBg="1" rev="0" advAuto="0" spid="101" grpId="3"/>
      <p:bldP build="whole" bldLvl="1" animBg="1" rev="0" advAuto="0" spid="102" grpId="4"/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</a:t>
            </a:r>
          </a:p>
        </p:txBody>
      </p:sp>
      <p:sp>
        <p:nvSpPr>
          <p:cNvPr id="107" name="Lemma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Lemma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1"/>
            <a:r>
              <a:t>In case the sum of all quantities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≤m</a:t>
            </a:r>
            <a:r>
              <a:t>, then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 1≤i≤n</a:t>
            </a:r>
            <a:r>
              <a:t> is an optimal solution.</a:t>
            </a:r>
          </a:p>
          <a:p>
            <a:pPr lvl="1" marL="663178" indent="-267890">
              <a:buChar char="•"/>
            </a:pPr>
            <a:r>
              <a:t>So, let us consider that sum of weights exceed m.</a:t>
            </a:r>
          </a:p>
          <a:p>
            <a:pPr marL="362416" indent="-322729"/>
            <a:r>
              <a:t>Lemma 2:</a:t>
            </a:r>
          </a:p>
          <a:p>
            <a:pPr lvl="1" marL="663178" indent="-267890">
              <a:buChar char="•"/>
            </a:pPr>
            <a:r>
              <a:t>All optimal solutions will fill the knapsack exactly.</a:t>
            </a:r>
          </a:p>
          <a:p>
            <a:pPr lvl="1" marL="663178" indent="-267890">
              <a:buChar char="•"/>
            </a:pPr>
            <a:r>
              <a:t>Note: we can always increase the quantity of some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by a fractional amount till the total weight becomes exactly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  <a:p>
            <a:pPr marL="362416" indent="-322729"/>
            <a:r>
              <a:t>Analysis: Does it fit the subset paradigm?</a:t>
            </a:r>
          </a:p>
          <a:p>
            <a:pPr lvl="1" marL="663178" indent="-267890">
              <a:buChar char="•"/>
            </a:pPr>
            <a:r>
              <a:t>Yes: we are selecting a subset of objects.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lgorithm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Knapsack Problem</a:t>
            </a:r>
          </a:p>
        </p:txBody>
      </p:sp>
      <p:sp>
        <p:nvSpPr>
          <p:cNvPr id="113" name="Void GreedyKnapsack(float m, int n) {…"/>
          <p:cNvSpPr txBox="1"/>
          <p:nvPr>
            <p:ph type="body" idx="1"/>
          </p:nvPr>
        </p:nvSpPr>
        <p:spPr>
          <a:xfrm>
            <a:off x="666288" y="938113"/>
            <a:ext cx="9055611" cy="61898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Void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(float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{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p[1:n]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w[1:n]</a:t>
            </a:r>
            <a:r>
              <a:t> contain the profits and weights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//The indices are ordered as per following criteria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p[i]/w[i]≥p[i+1]/w[i+1] , 1≤i&lt;n</a:t>
            </a:r>
            <a:r>
              <a:t>.</a:t>
            </a:r>
          </a:p>
          <a:p>
            <a:pPr marL="0" indent="0">
              <a:spcBef>
                <a:spcPts val="0"/>
              </a:spcBef>
              <a:buSzTx/>
              <a:buNone/>
              <a:defRPr sz="2700"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is knapsack size,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x[1:n]</a:t>
            </a:r>
            <a:r>
              <a:t> is the solution vector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900"/>
            </a:pPr>
            <a:r>
              <a:t>initialize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0.0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/>
            </a:pPr>
            <a:r>
              <a:t>float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U=m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w[i] &gt;U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sz="3000"/>
            </a:pPr>
            <a:r>
              <a:t>break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x[i]=1.0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U=U-[xi]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i≤n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x[i] = U/w[i]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heorem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Theorem: Knapsack Problem</a:t>
            </a:r>
          </a:p>
        </p:txBody>
      </p:sp>
      <p:sp>
        <p:nvSpPr>
          <p:cNvPr id="119" name="Theor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Theorem:</a:t>
            </a:r>
          </a:p>
          <a:p>
            <a:pPr lvl="1" marL="0" indent="228600">
              <a:buSzTx/>
              <a:buNone/>
              <a:defRPr u="sng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≥…≥p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 generates an optimal solution to the given instance of the knapsack problem.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Metholodology to be used for proof: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Compare the greedy solution with any optimal solution. 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If the two solutions differ, then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at which they differ. 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Then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 the optimal solution equal to that in the greedy solution without any loss in total value.</a:t>
            </a:r>
          </a:p>
          <a:p>
            <a:pPr lvl="1" marL="663178" indent="-267890">
              <a:spcBef>
                <a:spcPts val="500"/>
              </a:spcBef>
              <a:defRPr sz="2800"/>
            </a:pPr>
            <a:r>
              <a:t>Repeated use of this transformation shows that greedy solution is optimal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of: Greedy Approach is Opti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Proof: Greedy Approach is Optimal</a:t>
            </a:r>
          </a:p>
        </p:txBody>
      </p:sp>
      <p:sp>
        <p:nvSpPr>
          <p:cNvPr id="125" name="Let x=(x1,…,xn) be the solution generated by GreedyKnapsac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be the solution generated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GreedyKnapsack</a:t>
            </a:r>
            <a:r>
              <a:t>. </a:t>
            </a:r>
          </a:p>
          <a:p>
            <a:pPr>
              <a:spcBef>
                <a:spcPts val="100"/>
              </a:spcBef>
            </a:pPr>
            <a:r>
              <a:t>If all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equal one, the solution is optimal. </a:t>
            </a:r>
          </a:p>
          <a:p>
            <a:pPr>
              <a:spcBef>
                <a:spcPts val="1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be the least index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≠1</a:t>
            </a:r>
            <a:r>
              <a:t>.</a:t>
            </a:r>
          </a:p>
          <a:p>
            <a:pPr>
              <a:spcBef>
                <a:spcPts val="100"/>
              </a:spcBef>
            </a:pPr>
            <a:r>
              <a:t>From the algorithm, we know that 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j&lt;i≤n.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y=(y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be the optimal solution, Thus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10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be the index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≠x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two solutions differ, such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must exist. Since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 prior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’s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clearly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31" name="An optimal solution found some way"/>
          <p:cNvSpPr txBox="1"/>
          <p:nvPr>
            <p:ph type="body" sz="quarter" idx="1"/>
          </p:nvPr>
        </p:nvSpPr>
        <p:spPr>
          <a:xfrm>
            <a:off x="720187" y="4922879"/>
            <a:ext cx="9055612" cy="78874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990600" y="990600"/>
          <a:ext cx="8543361" cy="1228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74071"/>
                <a:gridCol w="774071"/>
                <a:gridCol w="774071"/>
                <a:gridCol w="865917"/>
                <a:gridCol w="682225"/>
                <a:gridCol w="897291"/>
                <a:gridCol w="650851"/>
                <a:gridCol w="774071"/>
                <a:gridCol w="774071"/>
                <a:gridCol w="774071"/>
                <a:gridCol w="774071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j-1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R w="38100">
                      <a:solidFill>
                        <a:schemeClr val="accent2"/>
                      </a:solidFill>
                      <a:miter lim="400000"/>
                    </a:lnR>
                    <a:lnT w="38100">
                      <a:solidFill>
                        <a:schemeClr val="accent2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j+1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2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R w="38100">
                      <a:solidFill>
                        <a:schemeClr val="accent2"/>
                      </a:solidFill>
                      <a:miter lim="400000"/>
                    </a:lnR>
                    <a:lnB w="38100">
                      <a:solidFill>
                        <a:schemeClr val="accent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2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Solution by Greedy Approach"/>
          <p:cNvSpPr txBox="1"/>
          <p:nvPr/>
        </p:nvSpPr>
        <p:spPr>
          <a:xfrm>
            <a:off x="720187" y="2118636"/>
            <a:ext cx="9055612" cy="78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Solution by Greedy Approach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822607" y="3744899"/>
          <a:ext cx="8543361" cy="1228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74071"/>
                <a:gridCol w="774071"/>
                <a:gridCol w="774071"/>
                <a:gridCol w="865917"/>
                <a:gridCol w="682225"/>
                <a:gridCol w="897291"/>
                <a:gridCol w="650851"/>
                <a:gridCol w="774071"/>
                <a:gridCol w="774071"/>
                <a:gridCol w="774071"/>
                <a:gridCol w="774071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x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j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 flipH="1" flipV="1">
            <a:off x="4700662" y="2132846"/>
            <a:ext cx="2567023" cy="77394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Line"/>
          <p:cNvSpPr/>
          <p:nvPr/>
        </p:nvSpPr>
        <p:spPr>
          <a:xfrm flipH="1" flipV="1">
            <a:off x="3530641" y="4837260"/>
            <a:ext cx="1506503" cy="1506503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First index where yk differs from xk"/>
          <p:cNvSpPr txBox="1"/>
          <p:nvPr/>
        </p:nvSpPr>
        <p:spPr>
          <a:xfrm>
            <a:off x="3304034" y="6004765"/>
            <a:ext cx="5365778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141" name="First index where xj is not 0"/>
          <p:cNvSpPr txBox="1"/>
          <p:nvPr/>
        </p:nvSpPr>
        <p:spPr>
          <a:xfrm>
            <a:off x="5455334" y="2701437"/>
            <a:ext cx="4322360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not 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3"/>
      <p:bldP build="whole" bldLvl="1" animBg="1" rev="0" advAuto="0" spid="135" grpId="2"/>
      <p:bldP build="whole" bldLvl="1" animBg="1" rev="0" advAuto="0" spid="139" grpId="8"/>
      <p:bldP build="whole" bldLvl="1" animBg="1" rev="0" advAuto="0" spid="140" grpId="7"/>
      <p:bldP build="whole" bldLvl="1" animBg="1" rev="0" advAuto="0" spid="138" grpId="4"/>
      <p:bldP build="whole" bldLvl="1" animBg="1" rev="0" advAuto="0" spid="131" grpId="5"/>
      <p:bldP build="whole" bldLvl="1" animBg="1" rev="0" advAuto="0" spid="137" grpId="6"/>
      <p:bldP build="whole" bldLvl="1" animBg="1" rev="0" advAuto="0" spid="1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44" name="An optimal solution found some way"/>
          <p:cNvSpPr txBox="1"/>
          <p:nvPr>
            <p:ph type="body" sz="quarter" idx="1"/>
          </p:nvPr>
        </p:nvSpPr>
        <p:spPr>
          <a:xfrm>
            <a:off x="553902" y="5648321"/>
            <a:ext cx="6232863" cy="5328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22607" y="4527753"/>
            <a:ext cx="8628743" cy="2378090"/>
            <a:chOff x="38100" y="38100"/>
            <a:chExt cx="8628742" cy="2378089"/>
          </a:xfrm>
        </p:grpSpPr>
        <p:graphicFrame>
          <p:nvGraphicFramePr>
            <p:cNvPr id="148" name="Table"/>
            <p:cNvGraphicFramePr/>
            <p:nvPr/>
          </p:nvGraphicFramePr>
          <p:xfrm>
            <a:off x="38100" y="38100"/>
            <a:ext cx="8543361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029"/>
                  <a:gridCol w="763029"/>
                  <a:gridCol w="763029"/>
                  <a:gridCol w="853565"/>
                  <a:gridCol w="672493"/>
                  <a:gridCol w="884491"/>
                  <a:gridCol w="884491"/>
                  <a:gridCol w="641567"/>
                  <a:gridCol w="763029"/>
                  <a:gridCol w="763029"/>
                  <a:gridCol w="763029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4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T w="38100">
                        <a:solidFill>
                          <a:schemeClr val="accent4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R w="38100">
                        <a:solidFill>
                          <a:schemeClr val="accent4"/>
                        </a:solidFill>
                        <a:miter lim="400000"/>
                      </a:lnR>
                      <a:lnB w="38100">
                        <a:solidFill>
                          <a:schemeClr val="accent4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4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y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9" name="Line"/>
            <p:cNvSpPr/>
            <p:nvPr/>
          </p:nvSpPr>
          <p:spPr>
            <a:xfrm flipH="1" flipV="1">
              <a:off x="3027802" y="629274"/>
              <a:ext cx="1578146" cy="1578146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0" name="First index where yk differs from xk"/>
            <p:cNvSpPr txBox="1"/>
            <p:nvPr/>
          </p:nvSpPr>
          <p:spPr>
            <a:xfrm>
              <a:off x="3301065" y="1883359"/>
              <a:ext cx="5365778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t> differs from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703558" y="2160661"/>
            <a:ext cx="9024250" cy="2106270"/>
            <a:chOff x="0" y="38100"/>
            <a:chExt cx="9024248" cy="2106268"/>
          </a:xfrm>
        </p:grpSpPr>
        <p:graphicFrame>
          <p:nvGraphicFramePr>
            <p:cNvPr id="152" name="Table"/>
            <p:cNvGraphicFramePr/>
            <p:nvPr/>
          </p:nvGraphicFramePr>
          <p:xfrm>
            <a:off x="119048" y="38100"/>
            <a:ext cx="8543361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k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3" name="Solution by Greedy Approach"/>
            <p:cNvSpPr txBox="1"/>
            <p:nvPr/>
          </p:nvSpPr>
          <p:spPr>
            <a:xfrm>
              <a:off x="0" y="1239403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54" name="Line"/>
            <p:cNvSpPr/>
            <p:nvPr/>
          </p:nvSpPr>
          <p:spPr>
            <a:xfrm flipH="1" flipV="1">
              <a:off x="3714419" y="825079"/>
              <a:ext cx="2493104" cy="917180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5" name="First index where xj is not 0"/>
            <p:cNvSpPr txBox="1"/>
            <p:nvPr/>
          </p:nvSpPr>
          <p:spPr>
            <a:xfrm>
              <a:off x="4701889" y="1611538"/>
              <a:ext cx="4322360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57" name="case 1: k&lt;j, xk=1, hence yk&lt;xk"/>
          <p:cNvSpPr txBox="1"/>
          <p:nvPr/>
        </p:nvSpPr>
        <p:spPr>
          <a:xfrm>
            <a:off x="686930" y="1316851"/>
            <a:ext cx="8543362" cy="520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1: k&lt;j,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 hence 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57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60" name="An optimal solution found some way"/>
          <p:cNvSpPr txBox="1"/>
          <p:nvPr>
            <p:ph type="body" sz="quarter" idx="1"/>
          </p:nvPr>
        </p:nvSpPr>
        <p:spPr>
          <a:xfrm>
            <a:off x="620416" y="5654579"/>
            <a:ext cx="6232863" cy="5328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822607" y="4527753"/>
          <a:ext cx="8543361" cy="1228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63029"/>
                <a:gridCol w="763029"/>
                <a:gridCol w="763029"/>
                <a:gridCol w="853565"/>
                <a:gridCol w="672493"/>
                <a:gridCol w="884491"/>
                <a:gridCol w="884491"/>
                <a:gridCol w="641567"/>
                <a:gridCol w="763029"/>
                <a:gridCol w="763029"/>
                <a:gridCol w="763029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Line"/>
          <p:cNvSpPr/>
          <p:nvPr/>
        </p:nvSpPr>
        <p:spPr>
          <a:xfrm flipH="1" flipV="1">
            <a:off x="6156925" y="5301841"/>
            <a:ext cx="1224835" cy="1224835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First index where yk differs from xk"/>
          <p:cNvSpPr txBox="1"/>
          <p:nvPr/>
        </p:nvSpPr>
        <p:spPr>
          <a:xfrm>
            <a:off x="3653232" y="6407030"/>
            <a:ext cx="5365778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454131" y="2160661"/>
            <a:ext cx="9988702" cy="2106270"/>
            <a:chOff x="0" y="38100"/>
            <a:chExt cx="9988700" cy="2106268"/>
          </a:xfrm>
        </p:grpSpPr>
        <p:graphicFrame>
          <p:nvGraphicFramePr>
            <p:cNvPr id="167" name="Table"/>
            <p:cNvGraphicFramePr/>
            <p:nvPr/>
          </p:nvGraphicFramePr>
          <p:xfrm>
            <a:off x="368475" y="38100"/>
            <a:ext cx="8543362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8" name="Solution by Greedy Approach"/>
            <p:cNvSpPr txBox="1"/>
            <p:nvPr/>
          </p:nvSpPr>
          <p:spPr>
            <a:xfrm>
              <a:off x="0" y="1205386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69" name="Line"/>
            <p:cNvSpPr/>
            <p:nvPr/>
          </p:nvSpPr>
          <p:spPr>
            <a:xfrm flipH="1" flipV="1">
              <a:off x="3963847" y="825079"/>
              <a:ext cx="2493103" cy="917180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0" name="First index where xj is not 0"/>
            <p:cNvSpPr txBox="1"/>
            <p:nvPr/>
          </p:nvSpPr>
          <p:spPr>
            <a:xfrm>
              <a:off x="5666341" y="1611538"/>
              <a:ext cx="4322360" cy="532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72" name="case 2:k=j"/>
          <p:cNvSpPr txBox="1"/>
          <p:nvPr/>
        </p:nvSpPr>
        <p:spPr>
          <a:xfrm>
            <a:off x="883832" y="788357"/>
            <a:ext cx="2032095" cy="5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:k=j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1050944" y="1401957"/>
            <a:ext cx="6789800" cy="627739"/>
            <a:chOff x="0" y="0"/>
            <a:chExt cx="6789799" cy="627738"/>
          </a:xfrm>
        </p:grpSpPr>
        <p:sp>
          <p:nvSpPr>
            <p:cNvPr id="173" name="/"/>
            <p:cNvSpPr txBox="1"/>
            <p:nvPr/>
          </p:nvSpPr>
          <p:spPr>
            <a:xfrm>
              <a:off x="680788" y="0"/>
              <a:ext cx="285494" cy="627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700"/>
              </a:lvl1pPr>
            </a:lstStyle>
            <a:p>
              <a:pPr/>
              <a:r>
                <a:t>/</a:t>
              </a:r>
            </a:p>
          </p:txBody>
        </p:sp>
        <p:sp>
          <p:nvSpPr>
            <p:cNvPr id="174" name="if yk≤xk, then Σwiyi&gt;m,because Σwixi=m"/>
            <p:cNvSpPr txBox="1"/>
            <p:nvPr/>
          </p:nvSpPr>
          <p:spPr>
            <a:xfrm>
              <a:off x="0" y="55035"/>
              <a:ext cx="6789800" cy="572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if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≤x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, then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Σw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&gt;m,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because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Σw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2"/>
      <p:bldP build="whole" bldLvl="1" animBg="1" rev="0" advAuto="0" spid="165" grpId="5"/>
      <p:bldP build="whole" bldLvl="1" animBg="1" rev="0" advAuto="0" spid="175" grpId="6"/>
      <p:bldP build="whole" bldLvl="1" animBg="1" rev="0" advAuto="0" spid="172" grpId="1"/>
      <p:bldP build="whole" bldLvl="1" animBg="1" rev="0" advAuto="0" spid="164" grpId="3"/>
      <p:bldP build="whole" bldLvl="1" animBg="1" rev="0" advAuto="0" spid="166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78" name="An optimal solution found some way"/>
          <p:cNvSpPr txBox="1"/>
          <p:nvPr>
            <p:ph type="body" sz="quarter" idx="1"/>
          </p:nvPr>
        </p:nvSpPr>
        <p:spPr>
          <a:xfrm>
            <a:off x="736815" y="5782414"/>
            <a:ext cx="6232863" cy="53283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An optimal solution found some way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822607" y="4527753"/>
          <a:ext cx="8543361" cy="1228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763029"/>
                <a:gridCol w="763029"/>
                <a:gridCol w="763029"/>
                <a:gridCol w="853565"/>
                <a:gridCol w="672493"/>
                <a:gridCol w="884491"/>
                <a:gridCol w="884491"/>
                <a:gridCol w="641567"/>
                <a:gridCol w="763029"/>
                <a:gridCol w="763029"/>
                <a:gridCol w="763029"/>
              </a:tblGrid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T w="38100">
                      <a:solidFill>
                        <a:schemeClr val="accent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0010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R w="38100">
                      <a:solidFill>
                        <a:schemeClr val="accent4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y</a:t>
                      </a:r>
                      <a:r>
                        <a:rPr baseline="-5999"/>
                        <a:t>k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R w="38100">
                      <a:solidFill>
                        <a:schemeClr val="accent4"/>
                      </a:solidFill>
                      <a:miter lim="400000"/>
                    </a:lnR>
                    <a:lnB w="38100">
                      <a:solidFill>
                        <a:schemeClr val="accent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3" name="Line"/>
          <p:cNvSpPr/>
          <p:nvPr/>
        </p:nvSpPr>
        <p:spPr>
          <a:xfrm flipH="1" flipV="1">
            <a:off x="7453946" y="5185442"/>
            <a:ext cx="1224835" cy="1224835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First index where yk differs from xk"/>
          <p:cNvSpPr txBox="1"/>
          <p:nvPr/>
        </p:nvSpPr>
        <p:spPr>
          <a:xfrm>
            <a:off x="4484656" y="6304078"/>
            <a:ext cx="5365778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index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differs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434847" y="2160307"/>
            <a:ext cx="9290306" cy="1915754"/>
            <a:chOff x="0" y="38100"/>
            <a:chExt cx="9290304" cy="1915752"/>
          </a:xfrm>
        </p:grpSpPr>
        <p:graphicFrame>
          <p:nvGraphicFramePr>
            <p:cNvPr id="185" name="Table"/>
            <p:cNvGraphicFramePr/>
            <p:nvPr/>
          </p:nvGraphicFramePr>
          <p:xfrm>
            <a:off x="368475" y="38100"/>
            <a:ext cx="8543362" cy="122878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{8F44A2F1-9E1F-4B54-A3A2-5F16C0AD49E2}</a:tableStyleId>
                </a:tblPr>
                <a:tblGrid>
                  <a:gridCol w="763788"/>
                  <a:gridCol w="763788"/>
                  <a:gridCol w="763788"/>
                  <a:gridCol w="865787"/>
                  <a:gridCol w="656462"/>
                  <a:gridCol w="908617"/>
                  <a:gridCol w="737402"/>
                  <a:gridCol w="885370"/>
                  <a:gridCol w="642205"/>
                  <a:gridCol w="763788"/>
                  <a:gridCol w="763788"/>
                </a:tblGrid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2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j-1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T w="38100">
                        <a:solidFill>
                          <a:schemeClr val="accent2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j+1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…</a:t>
                        </a: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/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n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600102"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28575">
                        <a:solidFill>
                          <a:srgbClr val="000000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1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b="1"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  <a:r>
                          <a:t>x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R w="38100">
                        <a:solidFill>
                          <a:schemeClr val="accent2"/>
                        </a:solidFill>
                        <a:miter lim="400000"/>
                      </a:lnR>
                      <a:lnB w="38100">
                        <a:solidFill>
                          <a:schemeClr val="accent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38100">
                        <a:solidFill>
                          <a:schemeClr val="accent2"/>
                        </a:solidFill>
                        <a:miter lim="400000"/>
                      </a:lnL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3000">
                            <a:latin typeface="Courier New"/>
                            <a:ea typeface="Courier New"/>
                            <a:cs typeface="Courier New"/>
                            <a:sym typeface="Courier New"/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algn="ctr">
                          <a:lnSpc>
                            <a:spcPct val="90000"/>
                          </a:lnSpc>
                          <a:spcBef>
                            <a:spcPts val="700"/>
                          </a:spcBef>
                          <a:tabLst>
                            <a:tab pos="914400" algn="l"/>
                          </a:tabLst>
                          <a:defRPr sz="1800">
                            <a:uFillTx/>
                          </a:defRPr>
                        </a:pPr>
                        <a:r>
                          <a:rPr sz="3000">
                            <a:uFill>
                              <a:solidFill>
                                <a:srgbClr val="000000"/>
                              </a:solidFill>
                            </a:uFill>
                            <a:latin typeface="Courier New"/>
                            <a:ea typeface="Courier New"/>
                            <a:cs typeface="Courier New"/>
                            <a:sym typeface="Courier New"/>
                          </a:rPr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R w="28575">
                        <a:solidFill>
                          <a:srgbClr val="000000"/>
                        </a:solidFill>
                        <a:miter lim="400000"/>
                      </a:lnR>
                      <a:lnB w="28575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86" name="Solution by Greedy Approach"/>
            <p:cNvSpPr txBox="1"/>
            <p:nvPr/>
          </p:nvSpPr>
          <p:spPr>
            <a:xfrm>
              <a:off x="0" y="1205386"/>
              <a:ext cx="5081016" cy="520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/>
              <a:r>
                <a:t>Solution by Greedy Approach</a:t>
              </a:r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5327382" y="1034288"/>
              <a:ext cx="2493103" cy="917179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8" name="First index where xj is not 0"/>
            <p:cNvSpPr txBox="1"/>
            <p:nvPr/>
          </p:nvSpPr>
          <p:spPr>
            <a:xfrm>
              <a:off x="4967945" y="1421023"/>
              <a:ext cx="4322360" cy="532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First index where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 is not 0</a:t>
              </a:r>
            </a:p>
          </p:txBody>
        </p:sp>
      </p:grpSp>
      <p:sp>
        <p:nvSpPr>
          <p:cNvPr id="190" name="case 3:k&gt;j, This is not possible since Σwiyi&gt;m"/>
          <p:cNvSpPr txBox="1"/>
          <p:nvPr/>
        </p:nvSpPr>
        <p:spPr>
          <a:xfrm>
            <a:off x="686930" y="1316851"/>
            <a:ext cx="7752615" cy="520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case 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:k&gt;j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This is not possible 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3" grpId="5"/>
      <p:bldP build="whole" bldLvl="1" animBg="1" rev="0" advAuto="0" spid="184" grpId="4"/>
      <p:bldP build="whole" bldLvl="1" animBg="1" rev="0" advAuto="0" spid="190" grpId="1"/>
      <p:bldP build="whole" bldLvl="1" animBg="1" rev="0" advAuto="0" spid="17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93" name="To show that yk&lt; xk, there exists 3 possibilities…"/>
          <p:cNvSpPr txBox="1"/>
          <p:nvPr>
            <p:ph type="body" idx="1"/>
          </p:nvPr>
        </p:nvSpPr>
        <p:spPr>
          <a:xfrm>
            <a:off x="666288" y="938113"/>
            <a:ext cx="9055611" cy="5396978"/>
          </a:xfrm>
          <a:prstGeom prst="rect">
            <a:avLst/>
          </a:prstGeom>
        </p:spPr>
        <p:txBody>
          <a:bodyPr/>
          <a:lstStyle/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k,</a:t>
            </a:r>
            <a:r>
              <a:t> there exists 3 possibilities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k&lt;j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since </a:t>
            </a:r>
            <a:r>
              <a:t>x</a:t>
            </a:r>
            <a:r>
              <a:rPr baseline="-5999"/>
              <a:t>k</a:t>
            </a:r>
            <a: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y</a:t>
            </a:r>
            <a:r>
              <a:rPr baseline="-5999"/>
              <a:t>k</a:t>
            </a:r>
            <a:r>
              <a:t>≠x</a:t>
            </a:r>
            <a:r>
              <a:rPr baseline="-5999"/>
              <a:t>k</a:t>
            </a:r>
            <a: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so </a:t>
            </a:r>
            <a:r>
              <a:t>y</a:t>
            </a:r>
            <a:r>
              <a:rPr baseline="-5999"/>
              <a:t>k</a:t>
            </a:r>
            <a:r>
              <a:t>&lt;</a:t>
            </a:r>
            <a:r>
              <a:t>y</a:t>
            </a:r>
            <a:r>
              <a:rPr baseline="-5999"/>
              <a:t>k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k=j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since </a:t>
            </a:r>
            <a:r>
              <a:t>Σw</a:t>
            </a:r>
            <a:r>
              <a:rPr baseline="-5999"/>
              <a:t>i</a:t>
            </a:r>
            <a:r>
              <a:t>x</a:t>
            </a:r>
            <a:r>
              <a:rPr baseline="-5999"/>
              <a:t>i</a:t>
            </a:r>
            <a:r>
              <a:t>=m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y</a:t>
            </a:r>
            <a:r>
              <a:rPr baseline="-5999"/>
              <a:t>i</a:t>
            </a:r>
            <a:r>
              <a:t>=x</a:t>
            </a:r>
            <a:r>
              <a:rPr baseline="-5999"/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</a:t>
            </a:r>
            <a:r>
              <a:t>1≤i&lt;j,</a:t>
            </a:r>
          </a:p>
          <a:p>
            <a:pPr lvl="6" marL="0" marR="0" indent="1371600" defTabSz="457200">
              <a:lnSpc>
                <a:spcPct val="100000"/>
              </a:lnSpc>
              <a:spcBef>
                <a:spcPts val="1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&gt;m</a:t>
            </a:r>
          </a:p>
          <a:p>
            <a:pPr lvl="2" marL="1249166" marR="0" indent="-529166" defTabSz="457200">
              <a:lnSpc>
                <a:spcPct val="100000"/>
              </a:lnSpc>
              <a:spcBef>
                <a:spcPts val="100"/>
              </a:spcBef>
              <a:buAutoNum type="romanLcPeriod" startAt="1"/>
              <a:defRPr sz="3000">
                <a:solidFill>
                  <a:srgbClr val="22222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k&gt;j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then </a:t>
            </a:r>
            <a:r>
              <a:t>Σw</a:t>
            </a:r>
            <a:r>
              <a:rPr baseline="-5999"/>
              <a:t>i</a:t>
            </a:r>
            <a:r>
              <a:t>y</a:t>
            </a:r>
            <a:r>
              <a:rPr baseline="-5999"/>
              <a:t>i</a:t>
            </a:r>
            <a:r>
              <a:t>&gt;m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which is not possible</a:t>
            </a:r>
          </a:p>
          <a:p>
            <a:pPr marL="322075" marR="0" indent="-282388" defTabSz="457200">
              <a:lnSpc>
                <a:spcPct val="100000"/>
              </a:lnSpc>
              <a:spcBef>
                <a:spcPts val="1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optimal solution.</a:t>
            </a:r>
          </a:p>
          <a:p>
            <a:pPr lvl="1" marL="677675" marR="0" indent="-282388" defTabSz="457200">
              <a:lnSpc>
                <a:spcPct val="100000"/>
              </a:lnSpc>
              <a:spcBef>
                <a:spcPts val="1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Increase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decrease as many of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as necessary so that total capacity is still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  <a:p>
            <a:pPr lvl="1" marL="677675" marR="0" indent="-282388" defTabSz="457200">
              <a:lnSpc>
                <a:spcPct val="100000"/>
              </a:lnSpc>
              <a:spcBef>
                <a:spcPts val="1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gives a new solution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z=(z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such that</a:t>
            </a:r>
          </a:p>
          <a:p>
            <a:pPr lvl="4" marL="0" marR="0" indent="914400" defTabSz="457200">
              <a:lnSpc>
                <a:spcPct val="100000"/>
              </a:lnSpc>
              <a:spcBef>
                <a:spcPts val="1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,1≤i≤k</a:t>
            </a:r>
            <a:r>
              <a:t>;  and </a:t>
            </a:r>
          </a:p>
          <a:p>
            <a:pPr lvl="4" marL="0" marR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k&lt;i≤n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= 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of: Greedy Approach is Optima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Proof: Greedy Approach is Optimal…</a:t>
            </a:r>
          </a:p>
        </p:txBody>
      </p:sp>
      <p:sp>
        <p:nvSpPr>
          <p:cNvPr id="199" name="Thus, if Σpizi&gt;Σpiyi, then y could not have been optimal solution.…"/>
          <p:cNvSpPr txBox="1"/>
          <p:nvPr>
            <p:ph type="body" sz="half" idx="1"/>
          </p:nvPr>
        </p:nvSpPr>
        <p:spPr>
          <a:xfrm>
            <a:off x="552194" y="4379690"/>
            <a:ext cx="9055612" cy="2390081"/>
          </a:xfrm>
          <a:prstGeom prst="rect">
            <a:avLst/>
          </a:prstGeom>
        </p:spPr>
        <p:txBody>
          <a:bodyPr/>
          <a:lstStyle/>
          <a:p>
            <a:pPr marL="322075" marR="0" indent="-282388" defTabSz="4572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t> could not have been optimal solution.</a:t>
            </a:r>
          </a:p>
          <a:p>
            <a:pPr marL="322075" marR="0" indent="-282388" defTabSz="457200">
              <a:lnSpc>
                <a:spcPct val="100000"/>
              </a:lnSpc>
              <a:spcBef>
                <a:spcPts val="0"/>
              </a:spcBef>
              <a:defRPr sz="27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then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z=x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is optimal,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z≠x.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11990" marR="0" indent="-272302" defTabSz="4572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If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z≠x,</a:t>
            </a:r>
            <a:r>
              <a:rPr sz="2700"/>
              <a:t> then repeat the process to show that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z="2700"/>
              <a:t> is not optimal or transform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z="2700"/>
              <a:t> to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2700"/>
              <a:t> and hence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2700"/>
              <a:t> is </a:t>
            </a:r>
            <a:r>
              <a:t>optimal.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3" name="Equation"/>
          <p:cNvSpPr txBox="1"/>
          <p:nvPr/>
        </p:nvSpPr>
        <p:spPr>
          <a:xfrm>
            <a:off x="1042850" y="1475694"/>
            <a:ext cx="7711866" cy="8200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  <a:endParaRPr sz="2600"/>
          </a:p>
        </p:txBody>
      </p:sp>
      <p:sp>
        <p:nvSpPr>
          <p:cNvPr id="204" name="Equation"/>
          <p:cNvSpPr txBox="1"/>
          <p:nvPr/>
        </p:nvSpPr>
        <p:spPr>
          <a:xfrm>
            <a:off x="2206843" y="2380008"/>
            <a:ext cx="6555524" cy="9179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den>
                  </m:f>
                </m:oMath>
              </m:oMathPara>
            </a14:m>
            <a:endParaRPr sz="2600"/>
          </a:p>
        </p:txBody>
      </p:sp>
      <p:sp>
        <p:nvSpPr>
          <p:cNvPr id="205" name="Equation"/>
          <p:cNvSpPr txBox="1"/>
          <p:nvPr/>
        </p:nvSpPr>
        <p:spPr>
          <a:xfrm>
            <a:off x="2095609" y="3612778"/>
            <a:ext cx="1645020" cy="75115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06" name="Thus, we have"/>
          <p:cNvSpPr txBox="1"/>
          <p:nvPr/>
        </p:nvSpPr>
        <p:spPr>
          <a:xfrm>
            <a:off x="592087" y="883385"/>
            <a:ext cx="243853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2075" marR="0" indent="-282388" defTabSz="457200">
              <a:buSzPct val="100000"/>
              <a:buChar char="•"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Thus, we have</a:t>
            </a:r>
          </a:p>
        </p:txBody>
      </p:sp>
      <p:sp>
        <p:nvSpPr>
          <p:cNvPr id="207" name="since pk/wk≥pk+1/wk+1≥…≥pn/wn"/>
          <p:cNvSpPr txBox="1"/>
          <p:nvPr/>
        </p:nvSpPr>
        <p:spPr>
          <a:xfrm>
            <a:off x="4327467" y="3382220"/>
            <a:ext cx="5128527" cy="53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≥…≥p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3"/>
      <p:bldP build="whole" bldLvl="1" animBg="1" rev="0" advAuto="0" spid="203" grpId="2"/>
      <p:bldP build="whole" bldLvl="1" animBg="1" rev="0" advAuto="0" spid="206" grpId="1"/>
      <p:bldP build="whole" bldLvl="1" animBg="1" rev="0" advAuto="0" spid="207" grpId="4"/>
      <p:bldP build="whole" bldLvl="1" animBg="1" rev="0" advAuto="0" spid="205" grpId="5"/>
      <p:bldP build="p" bldLvl="5" animBg="1" rev="0" advAuto="0" spid="199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10" name="Greedy approach (fractional) knapsac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approach (fractional) knapsack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: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Knapsack Problem</a:t>
            </a:r>
          </a:p>
        </p:txBody>
      </p:sp>
      <p:sp>
        <p:nvSpPr>
          <p:cNvPr id="54" name="A flower street vendor procures the flowers from KR Market and sells these during the day. The quantity of flowers available are limited along with respective profits are as bel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 flower street vendor procures the flowers from KR Market and sells these during the day. The quantity of flowers available are limited along with respective profits are as below. </a:t>
            </a:r>
          </a:p>
          <a:p>
            <a:pPr lvl="1">
              <a:spcBef>
                <a:spcPts val="100"/>
              </a:spcBef>
            </a:pPr>
            <a:r>
              <a:t>Roses: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with a profit of Rs 250</a:t>
            </a:r>
          </a:p>
          <a:p>
            <a:pPr lvl="1">
              <a:spcBef>
                <a:spcPts val="100"/>
              </a:spcBef>
            </a:pPr>
            <a:r>
              <a:t>Lilies: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8</a:t>
            </a:r>
            <a:r>
              <a:t>kg with a profit of Rs 240</a:t>
            </a:r>
          </a:p>
          <a:p>
            <a:pPr lvl="1">
              <a:spcBef>
                <a:spcPts val="100"/>
              </a:spcBef>
            </a:pPr>
            <a:r>
              <a:t>Daisies: </a:t>
            </a:r>
            <a:r>
              <a:rPr>
                <a:latin typeface="Arial"/>
                <a:ea typeface="Arial"/>
                <a:cs typeface="Arial"/>
                <a:sym typeface="Arial"/>
              </a:rPr>
              <a:t>6</a:t>
            </a:r>
            <a:r>
              <a:t>kg with a profit of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</a:t>
            </a:r>
            <a:r>
              <a:t>0.</a:t>
            </a:r>
          </a:p>
          <a:p>
            <a:pPr lvl="1">
              <a:spcBef>
                <a:spcPts val="100"/>
              </a:spcBef>
            </a:pPr>
            <a:r>
              <a:t>Jasmine: </a:t>
            </a:r>
            <a:r>
              <a:rPr>
                <a:latin typeface="Arial"/>
                <a:ea typeface="Arial"/>
                <a:cs typeface="Arial"/>
                <a:sym typeface="Arial"/>
              </a:rPr>
              <a:t>6</a:t>
            </a:r>
            <a:r>
              <a:t>Kg with a profit of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  <a:r>
              <a:t>0</a:t>
            </a:r>
          </a:p>
          <a:p>
            <a:pPr>
              <a:spcBef>
                <a:spcPts val="100"/>
              </a:spcBef>
            </a:pPr>
            <a:r>
              <a:t>The vendor has a carrying bag with a capacity of </a:t>
            </a:r>
            <a:r>
              <a:rPr>
                <a:latin typeface="Arial"/>
                <a:ea typeface="Arial"/>
                <a:cs typeface="Arial"/>
                <a:sym typeface="Arial"/>
              </a:rPr>
              <a:t>20</a:t>
            </a:r>
            <a:r>
              <a:t>kg, would like to maximize the profit for the day. The vendor can buy any quantity (from 0kg to its max limit as given above) for any flower.</a:t>
            </a:r>
          </a:p>
          <a:p>
            <a:pPr marL="361156" indent="-321468">
              <a:spcBef>
                <a:spcPts val="100"/>
              </a:spcBef>
            </a:pPr>
            <a:r>
              <a:rPr sz="3000"/>
              <a:t>Q: Which quantity of each flower vendor should </a:t>
            </a:r>
            <a:r>
              <a:t>buy?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er Buying: Approach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0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Equal quantity of each flower:</a:t>
            </a:r>
          </a:p>
          <a:p>
            <a:pPr lvl="1"/>
            <a:r>
              <a:t>Buy same quantiy of each variety of flower i.e. buy 20/4=5 kg of Rose, Daisies and Lilies and Jasmine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5*250/10 = Rs 125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5*240/8 = Rs 150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5*210/6 = Rs 175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5*120/6= Rs 100</a:t>
            </a:r>
          </a:p>
          <a:p>
            <a:pPr marL="325437" indent="-285750"/>
            <a:r>
              <a:t>Net profit: Rs 125+150+175+100 = Rs 550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lower Buying: Approach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6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in equal proportions of their availability</a:t>
            </a:r>
          </a:p>
          <a:p>
            <a:pPr lvl="1"/>
            <a:r>
              <a:t>Roses: 20*10/30 = 20/3Kg, Lilies: 20*8/30=16/3 Kg</a:t>
            </a:r>
          </a:p>
          <a:p>
            <a:pPr lvl="1"/>
            <a:r>
              <a:t>Daisies: 20*6/30 = 4Kg, Jasmine 20*6/30 = 4Kgs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(20/3)*250/10 = Rs 500/3=Rs 166.6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(16/3)*240/8 = Rs 160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4*210/6 = Rs 140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4*120/6= Rs 80</a:t>
            </a:r>
          </a:p>
          <a:p>
            <a:pPr marL="325437" indent="-285750"/>
            <a:r>
              <a:t>Net profit: Rs 166.67+160+140+80 = Rs 546.67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er Buying: Approach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2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as per max profit known (greedy approach 1)</a:t>
            </a:r>
          </a:p>
          <a:p>
            <a:pPr lvl="1"/>
            <a:r>
              <a:t>Roses: 10Kg, Lilies: 8Kg, Daisies: 2Kg, Jasmine: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10*250/10 = Rs 250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2*210/6 = Rs 70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0*120/6= Rs 0</a:t>
            </a:r>
          </a:p>
          <a:p>
            <a:pPr marL="325437" indent="-285750"/>
            <a:r>
              <a:t>Net profit: Rs 250+240+70+0 = Rs 560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er Buying: Approach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8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/>
            <a:r>
              <a:t>Buy as per capacity from min (greedy approach 2)</a:t>
            </a:r>
          </a:p>
          <a:p>
            <a:pPr lvl="1"/>
            <a:r>
              <a:t>Jasmine: 6Kg, Daisies: 6Kg, Lilies: 8Kg, Roses: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0*250/10 = Rs 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6*210/6 = Rs 210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6*120/6= Rs 120</a:t>
            </a:r>
          </a:p>
          <a:p>
            <a:pPr marL="325437" indent="-285750"/>
            <a:r>
              <a:t>Net profit: Rs 0+240+210+120 = Rs 570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er Buying: Approach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Buying: 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4" name="Flowers: quantiy/total pro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Flowers: quantiy/total profit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Roses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Kg  /Rs 250, Lilies: 8Kg / Rs 240</a:t>
            </a:r>
          </a:p>
          <a:p>
            <a:pPr lvl="1">
              <a:spcBef>
                <a:spcPts val="0"/>
              </a:spcBef>
              <a:defRPr i="1" sz="2900">
                <a:solidFill>
                  <a:srgbClr val="53585F"/>
                </a:solidFill>
              </a:defRPr>
            </a:pPr>
            <a:r>
              <a:t>Daisies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210</a:t>
            </a:r>
            <a:r>
              <a:t>, Jasmine: 6Kg / Rs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</a:p>
          <a:p>
            <a:pPr>
              <a:defRPr sz="3000"/>
            </a:pPr>
            <a:r>
              <a:t>Greedy approach 3: get max profit per kg of flowers</a:t>
            </a:r>
          </a:p>
          <a:p>
            <a:pPr lvl="1"/>
            <a:r>
              <a:t>Profits per Kg: R: Rs 25, L: Rs 30, D: 35, J: 20</a:t>
            </a:r>
          </a:p>
          <a:p>
            <a:pPr lvl="1"/>
            <a:r>
              <a:t>Daisies: 6Kg, Lilies: 8Kg, Roses: 6Kg, Jasmine: 0Kg</a:t>
            </a:r>
          </a:p>
          <a:p>
            <a:pPr/>
            <a:r>
              <a:t>The profit earned for the day is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Roses: 6*250/10 = Rs 150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Lilies: 8*240/8 = Rs 240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Daisies: 6*210/6 = Rs 210</a:t>
            </a:r>
          </a:p>
          <a:p>
            <a:pPr lvl="1">
              <a:spcBef>
                <a:spcPts val="700"/>
              </a:spcBef>
              <a:buChar char="•"/>
              <a:defRPr sz="3200"/>
            </a:pPr>
            <a:r>
              <a:t>Jasmine: 0*120/6= Rs 0</a:t>
            </a:r>
          </a:p>
          <a:p>
            <a:pPr marL="325437" indent="-285750"/>
            <a:r>
              <a:t>Net profit: Rs 150+240+210+0 = Rs 600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ower Bu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Flower Buying</a:t>
            </a:r>
          </a:p>
        </p:txBody>
      </p:sp>
      <p:sp>
        <p:nvSpPr>
          <p:cNvPr id="90" name="Profit comparis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Profit comparisons:</a:t>
            </a:r>
          </a:p>
          <a:p>
            <a:pPr lvl="1">
              <a:spcBef>
                <a:spcPts val="500"/>
              </a:spcBef>
            </a:pPr>
            <a:r>
              <a:t>Approach 1 (equal quantity): Rs 550/-</a:t>
            </a:r>
          </a:p>
          <a:p>
            <a:pPr lvl="1">
              <a:spcBef>
                <a:spcPts val="500"/>
              </a:spcBef>
            </a:pPr>
            <a:r>
              <a:t>Approach 2 (in equal ratios): Rs 546.67</a:t>
            </a:r>
          </a:p>
          <a:p>
            <a:pPr lvl="1">
              <a:spcBef>
                <a:spcPts val="500"/>
              </a:spcBef>
            </a:pPr>
            <a:r>
              <a:t>Approach 3 (Max highest profit): Rs 560/-</a:t>
            </a:r>
          </a:p>
          <a:p>
            <a:pPr lvl="1">
              <a:spcBef>
                <a:spcPts val="500"/>
              </a:spcBef>
            </a:pPr>
            <a:r>
              <a:t>Approach 4 (Smallest capacities): Rs 570/-</a:t>
            </a:r>
          </a:p>
          <a:p>
            <a:pPr lvl="1">
              <a:spcBef>
                <a:spcPts val="500"/>
              </a:spcBef>
            </a:pPr>
            <a:r>
              <a:t>Approach 5 (Greedy): Rs 600/-</a:t>
            </a:r>
          </a:p>
          <a:p>
            <a:pPr>
              <a:spcBef>
                <a:spcPts val="500"/>
              </a:spcBef>
            </a:pPr>
            <a:r>
              <a:t>Does the Greedy approach always works?</a:t>
            </a:r>
          </a:p>
          <a:p>
            <a:pPr lvl="1">
              <a:spcBef>
                <a:spcPts val="500"/>
              </a:spcBef>
            </a:pPr>
            <a:r>
              <a:t>Yes (for fractional knapsack)</a:t>
            </a:r>
          </a:p>
          <a:p>
            <a:pPr lvl="1">
              <a:spcBef>
                <a:spcPts val="500"/>
              </a:spcBef>
            </a:pPr>
            <a:r>
              <a:t>No (for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knapsack)</a:t>
            </a:r>
          </a:p>
          <a:p>
            <a:pPr lvl="2"/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knapsack: can not buy partial quantities</a:t>
            </a:r>
          </a:p>
          <a:p>
            <a:pPr>
              <a:spcBef>
                <a:spcPts val="500"/>
              </a:spcBef>
            </a:pPr>
            <a:r>
              <a:t>Can there be multiple optimal solutions?</a:t>
            </a:r>
          </a:p>
          <a:p>
            <a:pPr lvl="1">
              <a:spcBef>
                <a:spcPts val="500"/>
              </a:spcBef>
              <a:defRPr sz="2800"/>
            </a:pPr>
            <a:r>
              <a:t>Consider that both Roses, Lilies have profit of Rs 25/Kg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