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4: Prim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L24: Prim’s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0" name="a"/>
          <p:cNvSpPr/>
          <p:nvPr/>
        </p:nvSpPr>
        <p:spPr>
          <a:xfrm>
            <a:off x="1261011" y="1964239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1" name="d"/>
          <p:cNvSpPr/>
          <p:nvPr/>
        </p:nvSpPr>
        <p:spPr>
          <a:xfrm>
            <a:off x="6177220" y="1964239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2" name="e"/>
          <p:cNvSpPr/>
          <p:nvPr/>
        </p:nvSpPr>
        <p:spPr>
          <a:xfrm>
            <a:off x="3719115" y="3176539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3" name="b"/>
          <p:cNvSpPr/>
          <p:nvPr/>
        </p:nvSpPr>
        <p:spPr>
          <a:xfrm>
            <a:off x="2617063" y="1265843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4" name="f"/>
          <p:cNvSpPr/>
          <p:nvPr/>
        </p:nvSpPr>
        <p:spPr>
          <a:xfrm>
            <a:off x="3719115" y="1964239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5" name="c"/>
          <p:cNvSpPr/>
          <p:nvPr/>
        </p:nvSpPr>
        <p:spPr>
          <a:xfrm>
            <a:off x="5107214" y="1265843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6" name="Line"/>
          <p:cNvSpPr/>
          <p:nvPr/>
        </p:nvSpPr>
        <p:spPr>
          <a:xfrm flipV="1">
            <a:off x="1795858" y="1713884"/>
            <a:ext cx="865445" cy="409802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 flipV="1">
            <a:off x="4284102" y="1713884"/>
            <a:ext cx="865445" cy="40980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V="1">
            <a:off x="4284102" y="2455537"/>
            <a:ext cx="1905585" cy="92954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39" name="Line"/>
          <p:cNvSpPr/>
          <p:nvPr/>
        </p:nvSpPr>
        <p:spPr>
          <a:xfrm>
            <a:off x="1745973" y="2443440"/>
            <a:ext cx="1959806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>
            <a:off x="3141206" y="1714534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>
            <a:off x="5651955" y="1689134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>
            <a:off x="4278667" y="228359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>
            <a:off x="1854832" y="228359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>
            <a:off x="3228968" y="1506666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>
            <a:off x="4007842" y="2557689"/>
            <a:ext cx="1" cy="58187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6" name="2"/>
          <p:cNvSpPr txBox="1"/>
          <p:nvPr/>
        </p:nvSpPr>
        <p:spPr>
          <a:xfrm>
            <a:off x="4003732" y="2606375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47" name="6"/>
          <p:cNvSpPr txBox="1"/>
          <p:nvPr/>
        </p:nvSpPr>
        <p:spPr>
          <a:xfrm>
            <a:off x="2556585" y="2846698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8" name="3"/>
          <p:cNvSpPr txBox="1"/>
          <p:nvPr/>
        </p:nvSpPr>
        <p:spPr>
          <a:xfrm>
            <a:off x="2021189" y="150048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9" name="5"/>
          <p:cNvSpPr txBox="1"/>
          <p:nvPr/>
        </p:nvSpPr>
        <p:spPr>
          <a:xfrm>
            <a:off x="2629596" y="188799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0" name="1"/>
          <p:cNvSpPr txBox="1"/>
          <p:nvPr/>
        </p:nvSpPr>
        <p:spPr>
          <a:xfrm>
            <a:off x="3981574" y="1082180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1" name="4"/>
          <p:cNvSpPr txBox="1"/>
          <p:nvPr/>
        </p:nvSpPr>
        <p:spPr>
          <a:xfrm>
            <a:off x="3391660" y="152588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2" name="4"/>
          <p:cNvSpPr txBox="1"/>
          <p:nvPr/>
        </p:nvSpPr>
        <p:spPr>
          <a:xfrm>
            <a:off x="4455164" y="1525880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53" name="5"/>
          <p:cNvSpPr txBox="1"/>
          <p:nvPr/>
        </p:nvSpPr>
        <p:spPr>
          <a:xfrm>
            <a:off x="5094514" y="188799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4" name="6"/>
          <p:cNvSpPr txBox="1"/>
          <p:nvPr/>
        </p:nvSpPr>
        <p:spPr>
          <a:xfrm>
            <a:off x="5777507" y="1470749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55" name="8"/>
          <p:cNvSpPr txBox="1"/>
          <p:nvPr/>
        </p:nvSpPr>
        <p:spPr>
          <a:xfrm>
            <a:off x="5120518" y="2846698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56" name="b"/>
          <p:cNvSpPr/>
          <p:nvPr/>
        </p:nvSpPr>
        <p:spPr>
          <a:xfrm>
            <a:off x="2617063" y="126370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57" name="Line"/>
          <p:cNvSpPr/>
          <p:nvPr/>
        </p:nvSpPr>
        <p:spPr>
          <a:xfrm>
            <a:off x="3216268" y="1515877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8" name="c"/>
          <p:cNvSpPr/>
          <p:nvPr/>
        </p:nvSpPr>
        <p:spPr>
          <a:xfrm>
            <a:off x="5107214" y="1266531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388" name="Group"/>
          <p:cNvGrpSpPr/>
          <p:nvPr/>
        </p:nvGrpSpPr>
        <p:grpSpPr>
          <a:xfrm>
            <a:off x="1138583" y="3754062"/>
            <a:ext cx="5493664" cy="2650830"/>
            <a:chOff x="0" y="0"/>
            <a:chExt cx="5493662" cy="2650828"/>
          </a:xfrm>
        </p:grpSpPr>
        <p:sp>
          <p:nvSpPr>
            <p:cNvPr id="359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60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61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62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3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64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65" name="Line"/>
            <p:cNvSpPr/>
            <p:nvPr/>
          </p:nvSpPr>
          <p:spPr>
            <a:xfrm flipV="1">
              <a:off x="534847" y="631704"/>
              <a:ext cx="865445" cy="4098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3023091" y="631704"/>
              <a:ext cx="865445" cy="409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8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1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2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3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4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5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6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77" name="3"/>
            <p:cNvSpPr txBox="1"/>
            <p:nvPr/>
          </p:nvSpPr>
          <p:spPr>
            <a:xfrm>
              <a:off x="760178" y="4183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8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79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80" name="4"/>
            <p:cNvSpPr txBox="1"/>
            <p:nvPr/>
          </p:nvSpPr>
          <p:spPr>
            <a:xfrm>
              <a:off x="2130649" y="4437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1" name="4"/>
            <p:cNvSpPr txBox="1"/>
            <p:nvPr/>
          </p:nvSpPr>
          <p:spPr>
            <a:xfrm>
              <a:off x="3194153" y="4437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82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83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84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385" name="b"/>
            <p:cNvSpPr/>
            <p:nvPr/>
          </p:nvSpPr>
          <p:spPr>
            <a:xfrm>
              <a:off x="1356052" y="18152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86" name="Line"/>
            <p:cNvSpPr/>
            <p:nvPr/>
          </p:nvSpPr>
          <p:spPr>
            <a:xfrm>
              <a:off x="1955257" y="433697"/>
              <a:ext cx="18881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7" name="c"/>
            <p:cNvSpPr/>
            <p:nvPr/>
          </p:nvSpPr>
          <p:spPr>
            <a:xfrm>
              <a:off x="3846203" y="18435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389" name="Line"/>
          <p:cNvSpPr/>
          <p:nvPr/>
        </p:nvSpPr>
        <p:spPr>
          <a:xfrm>
            <a:off x="3018779" y="4357324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0" name="f"/>
          <p:cNvSpPr/>
          <p:nvPr/>
        </p:nvSpPr>
        <p:spPr>
          <a:xfrm>
            <a:off x="3596688" y="4625955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5"/>
      <p:bldP build="whole" bldLvl="1" animBg="1" rev="0" advAuto="0" spid="389" grpId="6"/>
      <p:bldP build="whole" bldLvl="1" animBg="1" rev="0" advAuto="0" spid="357" grpId="2"/>
      <p:bldP build="whole" bldLvl="1" animBg="1" rev="0" advAuto="0" spid="388" grpId="4"/>
      <p:bldP build="whole" bldLvl="1" animBg="1" rev="0" advAuto="0" spid="358" grpId="3"/>
      <p:bldP build="whole" bldLvl="1" animBg="1" rev="0" advAuto="0" spid="390" grpId="7"/>
      <p:bldP build="whole" bldLvl="1" animBg="1" rev="0" advAuto="0" spid="3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96" name="a"/>
          <p:cNvSpPr/>
          <p:nvPr/>
        </p:nvSpPr>
        <p:spPr>
          <a:xfrm>
            <a:off x="1304868" y="1925679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97" name="d"/>
          <p:cNvSpPr/>
          <p:nvPr/>
        </p:nvSpPr>
        <p:spPr>
          <a:xfrm>
            <a:off x="6221078" y="1925679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98" name="e"/>
          <p:cNvSpPr/>
          <p:nvPr/>
        </p:nvSpPr>
        <p:spPr>
          <a:xfrm>
            <a:off x="3762973" y="3137979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99" name="b"/>
          <p:cNvSpPr/>
          <p:nvPr/>
        </p:nvSpPr>
        <p:spPr>
          <a:xfrm>
            <a:off x="2660921" y="1227283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00" name="f"/>
          <p:cNvSpPr/>
          <p:nvPr/>
        </p:nvSpPr>
        <p:spPr>
          <a:xfrm>
            <a:off x="3762973" y="1925679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401" name="c"/>
          <p:cNvSpPr/>
          <p:nvPr/>
        </p:nvSpPr>
        <p:spPr>
          <a:xfrm>
            <a:off x="5151072" y="1227283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02" name="Line"/>
          <p:cNvSpPr/>
          <p:nvPr/>
        </p:nvSpPr>
        <p:spPr>
          <a:xfrm flipV="1">
            <a:off x="1839716" y="1675325"/>
            <a:ext cx="865444" cy="4098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4327960" y="1675325"/>
            <a:ext cx="865444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4327960" y="2416977"/>
            <a:ext cx="1905585" cy="929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1789830" y="2404881"/>
            <a:ext cx="1959807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3185064" y="1675975"/>
            <a:ext cx="589688" cy="361190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>
            <a:off x="5695812" y="1650575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4322525" y="2245033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>
            <a:off x="1898690" y="2245033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3272826" y="1468107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4051699" y="2519129"/>
            <a:ext cx="1" cy="58187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2"/>
          <p:cNvSpPr txBox="1"/>
          <p:nvPr/>
        </p:nvSpPr>
        <p:spPr>
          <a:xfrm>
            <a:off x="4047590" y="2567815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3" name="6"/>
          <p:cNvSpPr txBox="1"/>
          <p:nvPr/>
        </p:nvSpPr>
        <p:spPr>
          <a:xfrm>
            <a:off x="2600442" y="2808139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14" name="3"/>
          <p:cNvSpPr txBox="1"/>
          <p:nvPr/>
        </p:nvSpPr>
        <p:spPr>
          <a:xfrm>
            <a:off x="2065047" y="1461921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15" name="5"/>
          <p:cNvSpPr txBox="1"/>
          <p:nvPr/>
        </p:nvSpPr>
        <p:spPr>
          <a:xfrm>
            <a:off x="2673454" y="1849435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16" name="1"/>
          <p:cNvSpPr txBox="1"/>
          <p:nvPr/>
        </p:nvSpPr>
        <p:spPr>
          <a:xfrm>
            <a:off x="4025432" y="104362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7" name="4"/>
          <p:cNvSpPr txBox="1"/>
          <p:nvPr/>
        </p:nvSpPr>
        <p:spPr>
          <a:xfrm>
            <a:off x="3435518" y="1487321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8" name="4"/>
          <p:cNvSpPr txBox="1"/>
          <p:nvPr/>
        </p:nvSpPr>
        <p:spPr>
          <a:xfrm>
            <a:off x="4499022" y="1487321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19" name="5"/>
          <p:cNvSpPr txBox="1"/>
          <p:nvPr/>
        </p:nvSpPr>
        <p:spPr>
          <a:xfrm>
            <a:off x="5138372" y="1849435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0" name="6"/>
          <p:cNvSpPr txBox="1"/>
          <p:nvPr/>
        </p:nvSpPr>
        <p:spPr>
          <a:xfrm>
            <a:off x="5821365" y="1432189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1" name="8"/>
          <p:cNvSpPr txBox="1"/>
          <p:nvPr/>
        </p:nvSpPr>
        <p:spPr>
          <a:xfrm>
            <a:off x="5164375" y="2808139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22" name="b"/>
          <p:cNvSpPr/>
          <p:nvPr/>
        </p:nvSpPr>
        <p:spPr>
          <a:xfrm>
            <a:off x="2660921" y="1225142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23" name="Line"/>
          <p:cNvSpPr/>
          <p:nvPr/>
        </p:nvSpPr>
        <p:spPr>
          <a:xfrm>
            <a:off x="3260126" y="1477318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4" name="c"/>
          <p:cNvSpPr/>
          <p:nvPr/>
        </p:nvSpPr>
        <p:spPr>
          <a:xfrm>
            <a:off x="5151072" y="1227972"/>
            <a:ext cx="577454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25" name="Line"/>
          <p:cNvSpPr/>
          <p:nvPr/>
        </p:nvSpPr>
        <p:spPr>
          <a:xfrm>
            <a:off x="4064192" y="2512614"/>
            <a:ext cx="1" cy="581870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26" name="e"/>
          <p:cNvSpPr/>
          <p:nvPr/>
        </p:nvSpPr>
        <p:spPr>
          <a:xfrm>
            <a:off x="3775466" y="3147093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1447891" y="3843043"/>
            <a:ext cx="5493664" cy="2659943"/>
            <a:chOff x="0" y="0"/>
            <a:chExt cx="5493662" cy="2659941"/>
          </a:xfrm>
        </p:grpSpPr>
        <p:sp>
          <p:nvSpPr>
            <p:cNvPr id="427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8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29" name="e"/>
            <p:cNvSpPr/>
            <p:nvPr/>
          </p:nvSpPr>
          <p:spPr>
            <a:xfrm>
              <a:off x="2458104" y="20943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30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31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32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3" name="Line"/>
            <p:cNvSpPr/>
            <p:nvPr/>
          </p:nvSpPr>
          <p:spPr>
            <a:xfrm flipV="1">
              <a:off x="534847" y="631704"/>
              <a:ext cx="865445" cy="40980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34" name="Line"/>
            <p:cNvSpPr/>
            <p:nvPr/>
          </p:nvSpPr>
          <p:spPr>
            <a:xfrm flipV="1">
              <a:off x="3023091" y="631704"/>
              <a:ext cx="865445" cy="409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35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36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37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38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39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0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1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2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3" name="2"/>
            <p:cNvSpPr txBox="1"/>
            <p:nvPr/>
          </p:nvSpPr>
          <p:spPr>
            <a:xfrm>
              <a:off x="2742721" y="1524194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44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45" name="3"/>
            <p:cNvSpPr txBox="1"/>
            <p:nvPr/>
          </p:nvSpPr>
          <p:spPr>
            <a:xfrm>
              <a:off x="760178" y="4183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46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47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48" name="4"/>
            <p:cNvSpPr txBox="1"/>
            <p:nvPr/>
          </p:nvSpPr>
          <p:spPr>
            <a:xfrm>
              <a:off x="2130649" y="4437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49" name="4"/>
            <p:cNvSpPr txBox="1"/>
            <p:nvPr/>
          </p:nvSpPr>
          <p:spPr>
            <a:xfrm>
              <a:off x="3194153" y="44370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50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451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452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53" name="b"/>
            <p:cNvSpPr/>
            <p:nvPr/>
          </p:nvSpPr>
          <p:spPr>
            <a:xfrm>
              <a:off x="1356052" y="18152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54" name="Line"/>
            <p:cNvSpPr/>
            <p:nvPr/>
          </p:nvSpPr>
          <p:spPr>
            <a:xfrm>
              <a:off x="1955257" y="433697"/>
              <a:ext cx="188811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5" name="c"/>
            <p:cNvSpPr/>
            <p:nvPr/>
          </p:nvSpPr>
          <p:spPr>
            <a:xfrm>
              <a:off x="3846203" y="184351"/>
              <a:ext cx="577454" cy="556471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56" name="Line"/>
            <p:cNvSpPr/>
            <p:nvPr/>
          </p:nvSpPr>
          <p:spPr>
            <a:xfrm>
              <a:off x="2759324" y="1468993"/>
              <a:ext cx="1" cy="58187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7" name="e"/>
            <p:cNvSpPr/>
            <p:nvPr/>
          </p:nvSpPr>
          <p:spPr>
            <a:xfrm>
              <a:off x="2470597" y="2103472"/>
              <a:ext cx="577454" cy="556470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sp>
        <p:nvSpPr>
          <p:cNvPr id="459" name="Line"/>
          <p:cNvSpPr/>
          <p:nvPr/>
        </p:nvSpPr>
        <p:spPr>
          <a:xfrm>
            <a:off x="4495744" y="5037151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>
            <a:off x="4495744" y="5024451"/>
            <a:ext cx="1888110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1" name="d"/>
          <p:cNvSpPr/>
          <p:nvPr/>
        </p:nvSpPr>
        <p:spPr>
          <a:xfrm>
            <a:off x="6364706" y="4746216"/>
            <a:ext cx="577455" cy="556471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1" grpId="1"/>
      <p:bldP build="whole" bldLvl="1" animBg="1" rev="0" advAuto="0" spid="426" grpId="3"/>
      <p:bldP build="whole" bldLvl="1" animBg="1" rev="0" advAuto="0" spid="458" grpId="4"/>
      <p:bldP build="whole" bldLvl="1" animBg="1" rev="0" advAuto="0" spid="461" grpId="8"/>
      <p:bldP build="whole" bldLvl="1" animBg="1" rev="0" advAuto="0" spid="425" grpId="2"/>
      <p:bldP build="whole" bldLvl="1" animBg="1" rev="0" advAuto="0" spid="459" grpId="5"/>
      <p:bldP build="whole" bldLvl="1" animBg="1" rev="0" advAuto="0" spid="459" grpId="6"/>
      <p:bldP build="whole" bldLvl="1" animBg="1" rev="0" advAuto="0" spid="460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rim’s Algo: Proof by In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Proof by Induction</a:t>
            </a:r>
          </a:p>
        </p:txBody>
      </p:sp>
      <p:sp>
        <p:nvSpPr>
          <p:cNvPr id="464" name="Claim: Let G = (V,E) be a weighted graph and (X,Y) be a partition of  V (called a cut).…"/>
          <p:cNvSpPr txBox="1"/>
          <p:nvPr>
            <p:ph type="body" idx="1"/>
          </p:nvPr>
        </p:nvSpPr>
        <p:spPr>
          <a:xfrm>
            <a:off x="552194" y="1054710"/>
            <a:ext cx="9055612" cy="353530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3000"/>
            </a:pPr>
            <a:r>
              <a:t>Claim: Let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G = (V,E)</a:t>
            </a:r>
            <a:r>
              <a:t> be a weighted graph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r>
              <a:t> be a partition of  V (called a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cut</a:t>
            </a:r>
            <a:r>
              <a:t>). </a:t>
            </a:r>
          </a:p>
          <a:p>
            <a:pPr>
              <a:spcBef>
                <a:spcPts val="100"/>
              </a:spcBef>
              <a:defRPr sz="3000"/>
            </a:pPr>
            <a:r>
              <a:t>Suppose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 = (x,y)</a:t>
            </a:r>
            <a:r>
              <a:t> is an edge of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across the cut, where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X,</a:t>
            </a:r>
            <a:r>
              <a:t>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 is in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, and </a:t>
            </a:r>
          </a:p>
          <a:p>
            <a:pPr lvl="1" marL="738187" indent="-342900">
              <a:spcBef>
                <a:spcPts val="100"/>
              </a:spcBef>
              <a:buChar char="•"/>
            </a:pP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 has the minimum weight among all such crossing edges (called a light edge). </a:t>
            </a:r>
          </a:p>
          <a:p>
            <a:pPr>
              <a:spcBef>
                <a:spcPts val="100"/>
              </a:spcBef>
              <a:defRPr sz="3000"/>
            </a:pPr>
            <a:r>
              <a:t>Then there is an MST containing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t>.</a:t>
            </a:r>
          </a:p>
        </p:txBody>
      </p:sp>
      <p:sp>
        <p:nvSpPr>
          <p:cNvPr id="4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6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389683" y="4473850"/>
            <a:ext cx="6172201" cy="2819401"/>
            <a:chOff x="0" y="0"/>
            <a:chExt cx="6172199" cy="2819400"/>
          </a:xfrm>
        </p:grpSpPr>
        <p:sp>
          <p:nvSpPr>
            <p:cNvPr id="468" name="Circle"/>
            <p:cNvSpPr/>
            <p:nvPr/>
          </p:nvSpPr>
          <p:spPr>
            <a:xfrm>
              <a:off x="2285999" y="11430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69" name="Circle"/>
            <p:cNvSpPr/>
            <p:nvPr/>
          </p:nvSpPr>
          <p:spPr>
            <a:xfrm>
              <a:off x="4190999" y="2285999"/>
              <a:ext cx="304801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0" name="Circle"/>
            <p:cNvSpPr/>
            <p:nvPr/>
          </p:nvSpPr>
          <p:spPr>
            <a:xfrm>
              <a:off x="1219199" y="2057399"/>
              <a:ext cx="304801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71" name="Circle"/>
            <p:cNvSpPr/>
            <p:nvPr/>
          </p:nvSpPr>
          <p:spPr>
            <a:xfrm>
              <a:off x="1142999" y="8382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474" name="Group"/>
            <p:cNvGrpSpPr/>
            <p:nvPr/>
          </p:nvGrpSpPr>
          <p:grpSpPr>
            <a:xfrm>
              <a:off x="4724399" y="892585"/>
              <a:ext cx="304801" cy="348430"/>
              <a:chOff x="0" y="0"/>
              <a:chExt cx="304800" cy="348428"/>
            </a:xfrm>
          </p:grpSpPr>
          <p:sp>
            <p:nvSpPr>
              <p:cNvPr id="47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73" name="y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</p:grpSp>
        <p:sp>
          <p:nvSpPr>
            <p:cNvPr id="475" name="Circle"/>
            <p:cNvSpPr/>
            <p:nvPr/>
          </p:nvSpPr>
          <p:spPr>
            <a:xfrm>
              <a:off x="2743199" y="2438399"/>
              <a:ext cx="304801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grpSp>
          <p:nvGrpSpPr>
            <p:cNvPr id="478" name="Group"/>
            <p:cNvGrpSpPr/>
            <p:nvPr/>
          </p:nvGrpSpPr>
          <p:grpSpPr>
            <a:xfrm>
              <a:off x="3581399" y="1425985"/>
              <a:ext cx="304801" cy="348430"/>
              <a:chOff x="0" y="0"/>
              <a:chExt cx="304800" cy="348428"/>
            </a:xfrm>
          </p:grpSpPr>
          <p:sp>
            <p:nvSpPr>
              <p:cNvPr id="47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477" name="x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</p:grpSp>
        <p:sp>
          <p:nvSpPr>
            <p:cNvPr id="479" name="Circle"/>
            <p:cNvSpPr/>
            <p:nvPr/>
          </p:nvSpPr>
          <p:spPr>
            <a:xfrm>
              <a:off x="2971799" y="1524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80" name="Circle"/>
            <p:cNvSpPr/>
            <p:nvPr/>
          </p:nvSpPr>
          <p:spPr>
            <a:xfrm>
              <a:off x="4267199" y="762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81" name="Circle"/>
            <p:cNvSpPr/>
            <p:nvPr/>
          </p:nvSpPr>
          <p:spPr>
            <a:xfrm>
              <a:off x="5410199" y="1828800"/>
              <a:ext cx="304801" cy="304800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1600199" y="0"/>
              <a:ext cx="4439024" cy="281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0" y="0"/>
                  </a:moveTo>
                  <a:cubicBezTo>
                    <a:pt x="2160" y="2676"/>
                    <a:pt x="4320" y="5351"/>
                    <a:pt x="6206" y="6422"/>
                  </a:cubicBezTo>
                  <a:cubicBezTo>
                    <a:pt x="8092" y="7492"/>
                    <a:pt x="10039" y="5838"/>
                    <a:pt x="11317" y="6422"/>
                  </a:cubicBezTo>
                  <a:cubicBezTo>
                    <a:pt x="12595" y="7005"/>
                    <a:pt x="13203" y="8659"/>
                    <a:pt x="13873" y="9924"/>
                  </a:cubicBezTo>
                  <a:cubicBezTo>
                    <a:pt x="14542" y="11189"/>
                    <a:pt x="14907" y="12551"/>
                    <a:pt x="15333" y="14011"/>
                  </a:cubicBezTo>
                  <a:cubicBezTo>
                    <a:pt x="15759" y="15470"/>
                    <a:pt x="15515" y="17514"/>
                    <a:pt x="16428" y="18681"/>
                  </a:cubicBezTo>
                  <a:cubicBezTo>
                    <a:pt x="17341" y="19849"/>
                    <a:pt x="20018" y="20530"/>
                    <a:pt x="20809" y="21016"/>
                  </a:cubicBezTo>
                  <a:cubicBezTo>
                    <a:pt x="21600" y="21503"/>
                    <a:pt x="21113" y="21503"/>
                    <a:pt x="21174" y="21600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cxnSp>
          <p:nvCxnSpPr>
            <p:cNvPr id="483" name="Connection Line"/>
            <p:cNvCxnSpPr>
              <a:stCxn id="479" idx="0"/>
              <a:endCxn id="468" idx="0"/>
            </p:cNvCxnSpPr>
            <p:nvPr/>
          </p:nvCxnSpPr>
          <p:spPr>
            <a:xfrm flipH="1">
              <a:off x="2438399" y="304800"/>
              <a:ext cx="685801" cy="9906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sp>
          <p:nvSpPr>
            <p:cNvPr id="498" name="Connection Line"/>
            <p:cNvSpPr/>
            <p:nvPr/>
          </p:nvSpPr>
          <p:spPr>
            <a:xfrm>
              <a:off x="3191135" y="447038"/>
              <a:ext cx="460682" cy="97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9" name="Connection Line"/>
            <p:cNvSpPr/>
            <p:nvPr/>
          </p:nvSpPr>
          <p:spPr>
            <a:xfrm>
              <a:off x="3820907" y="369204"/>
              <a:ext cx="528391" cy="105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0" name="Connection Line"/>
            <p:cNvSpPr/>
            <p:nvPr/>
          </p:nvSpPr>
          <p:spPr>
            <a:xfrm>
              <a:off x="3876247" y="1133280"/>
              <a:ext cx="858095" cy="40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F40FF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1" name="Connection Line"/>
            <p:cNvSpPr/>
            <p:nvPr/>
          </p:nvSpPr>
          <p:spPr>
            <a:xfrm>
              <a:off x="4400375" y="1241041"/>
              <a:ext cx="408665" cy="105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488" name="Connection Line"/>
            <p:cNvCxnSpPr>
              <a:stCxn id="481" idx="0"/>
              <a:endCxn id="469" idx="0"/>
            </p:cNvCxnSpPr>
            <p:nvPr/>
          </p:nvCxnSpPr>
          <p:spPr>
            <a:xfrm flipH="1">
              <a:off x="4343399" y="1981200"/>
              <a:ext cx="1219201" cy="4572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489" name="Connection Line"/>
            <p:cNvCxnSpPr>
              <a:stCxn id="471" idx="0"/>
              <a:endCxn id="479" idx="0"/>
            </p:cNvCxnSpPr>
            <p:nvPr/>
          </p:nvCxnSpPr>
          <p:spPr>
            <a:xfrm flipV="1">
              <a:off x="1295399" y="304800"/>
              <a:ext cx="1828801" cy="685800"/>
            </a:xfrm>
            <a:prstGeom prst="straightConnector1">
              <a:avLst/>
            </a:prstGeom>
            <a:ln w="25400" cap="flat">
              <a:solidFill>
                <a:srgbClr val="F79646"/>
              </a:solidFill>
              <a:prstDash val="solid"/>
              <a:miter lim="400000"/>
            </a:ln>
            <a:effectLst/>
          </p:spPr>
        </p:cxnSp>
        <p:cxnSp>
          <p:nvCxnSpPr>
            <p:cNvPr id="490" name="Connection Line"/>
            <p:cNvCxnSpPr>
              <a:stCxn id="468" idx="0"/>
              <a:endCxn id="470" idx="0"/>
            </p:cNvCxnSpPr>
            <p:nvPr/>
          </p:nvCxnSpPr>
          <p:spPr>
            <a:xfrm flipH="1">
              <a:off x="1371599" y="1295400"/>
              <a:ext cx="1066801" cy="914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cxnSp>
          <p:nvCxnSpPr>
            <p:cNvPr id="491" name="Connection Line"/>
            <p:cNvCxnSpPr>
              <a:stCxn id="468" idx="0"/>
              <a:endCxn id="475" idx="0"/>
            </p:cNvCxnSpPr>
            <p:nvPr/>
          </p:nvCxnSpPr>
          <p:spPr>
            <a:xfrm>
              <a:off x="2438399" y="1295400"/>
              <a:ext cx="457201" cy="1295400"/>
            </a:xfrm>
            <a:prstGeom prst="straightConnector1">
              <a:avLst/>
            </a:prstGeom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</p:cxnSp>
        <p:sp>
          <p:nvSpPr>
            <p:cNvPr id="502" name="Connection Line"/>
            <p:cNvSpPr/>
            <p:nvPr/>
          </p:nvSpPr>
          <p:spPr>
            <a:xfrm>
              <a:off x="4494874" y="366603"/>
              <a:ext cx="286900" cy="52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503" name="Connection Line"/>
            <p:cNvSpPr/>
            <p:nvPr/>
          </p:nvSpPr>
          <p:spPr>
            <a:xfrm>
              <a:off x="2997118" y="1727777"/>
              <a:ext cx="628732" cy="74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7C9647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494" name="X"/>
            <p:cNvSpPr txBox="1"/>
            <p:nvPr/>
          </p:nvSpPr>
          <p:spPr>
            <a:xfrm>
              <a:off x="0" y="1752600"/>
              <a:ext cx="8382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95" name="Y"/>
            <p:cNvSpPr txBox="1"/>
            <p:nvPr/>
          </p:nvSpPr>
          <p:spPr>
            <a:xfrm>
              <a:off x="5105399" y="228600"/>
              <a:ext cx="1066801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spcBef>
                  <a:spcPts val="1900"/>
                </a:spcBef>
                <a:defRPr i="1" sz="3200">
                  <a:solidFill>
                    <a:srgbClr val="FF6600"/>
                  </a:solidFill>
                  <a:uFillTx/>
                </a:defRPr>
              </a:lvl1pPr>
            </a:lstStyle>
            <a:p>
              <a:pPr/>
              <a:r>
                <a:t>Y</a:t>
              </a:r>
            </a:p>
          </p:txBody>
        </p:sp>
      </p:grpSp>
      <p:sp>
        <p:nvSpPr>
          <p:cNvPr id="497" name="e"/>
          <p:cNvSpPr txBox="1"/>
          <p:nvPr/>
        </p:nvSpPr>
        <p:spPr>
          <a:xfrm>
            <a:off x="5348240" y="4842742"/>
            <a:ext cx="36833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4" grpId="1"/>
      <p:bldP build="whole" bldLvl="1" animBg="1" rev="0" advAuto="0" spid="497" grpId="3"/>
      <p:bldP build="whole" bldLvl="1" animBg="1" rev="0" advAuto="0" spid="496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rim’s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</a:t>
            </a:r>
          </a:p>
        </p:txBody>
      </p:sp>
      <p:sp>
        <p:nvSpPr>
          <p:cNvPr id="506" name="Needs priority queue for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Needs priority queue for implementation</a:t>
            </a:r>
          </a:p>
          <a:p>
            <a:pPr marL="0" indent="0">
              <a:buSzTx/>
              <a:buNone/>
            </a:pPr>
            <a:r>
              <a:t>Algo: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Prim(G)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</a:p>
          <a:p>
            <a:pPr marL="0" indent="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←{v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t># initialize with any vertex</a:t>
            </a: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|V|-1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a min weight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=(v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t>,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among all edges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(v,u)</a:t>
            </a:r>
            <a:r>
              <a:t>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u∈|V|-V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{v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← 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∪ {e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</p:txBody>
      </p:sp>
      <p:sp>
        <p:nvSpPr>
          <p:cNvPr id="5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0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512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</a:p>
          <a:p>
            <a:pPr>
              <a:spcBef>
                <a:spcPts val="300"/>
              </a:spcBef>
            </a:pPr>
            <a:r>
              <a:t>Using Adjacency weight matrix </a:t>
            </a:r>
          </a:p>
          <a:p>
            <a:pPr lvl="1">
              <a:spcBef>
                <a:spcPts val="300"/>
              </a:spcBef>
            </a:pPr>
            <a:r>
              <a:t>If priority queue is maintained in an unordered array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vertex can be accessed by index in the array</a:t>
            </a:r>
          </a:p>
          <a:p>
            <a:pPr lvl="1">
              <a:spcBef>
                <a:spcPts val="300"/>
              </a:spcBef>
            </a:pPr>
            <a:r>
              <a:t>Picking min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takes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|V| </a:t>
            </a:r>
            <a:r>
              <a:t>time.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Requires linear search in array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1">
              <a:spcBef>
                <a:spcPts val="300"/>
              </a:spcBef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+|E|)=O(|V|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5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rim’s Algo: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Algo: Efficiency</a:t>
            </a:r>
          </a:p>
        </p:txBody>
      </p:sp>
      <p:sp>
        <p:nvSpPr>
          <p:cNvPr id="518" name="Efficiency depends upon implemen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Efficiency depends upon implementation</a:t>
            </a:r>
          </a:p>
          <a:p>
            <a:pPr>
              <a:spcBef>
                <a:spcPts val="300"/>
              </a:spcBef>
            </a:pPr>
            <a:r>
              <a:t>Maintain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V-V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t> in priority queue</a:t>
            </a:r>
          </a:p>
          <a:p>
            <a:pPr>
              <a:spcBef>
                <a:spcPts val="300"/>
              </a:spcBef>
            </a:pPr>
            <a:r>
              <a:t>Initially, assign a weight(value)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∞</a:t>
            </a:r>
            <a:r>
              <a:t> to each vertex</a:t>
            </a:r>
          </a:p>
          <a:p>
            <a:pPr>
              <a:spcBef>
                <a:spcPts val="300"/>
              </a:spcBef>
            </a:pPr>
            <a:r>
              <a:t>Weight of each edge is known (given graph G)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Adjacency weight List 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Maintain priority queue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BinSearch</a:t>
            </a:r>
            <a:r>
              <a:t> Tree</a:t>
            </a:r>
          </a:p>
          <a:p>
            <a:pPr lvl="2" marL="1113744" indent="-261257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Height of the tree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Find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with min weight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300"/>
              </a:spcBef>
            </a:pPr>
            <a:r>
              <a:t>For each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(u,w)</a:t>
            </a:r>
            <a:r>
              <a:t>, update the weight of w</a:t>
            </a:r>
          </a:p>
          <a:p>
            <a:pPr lvl="2" marL="1097416" indent="-244928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weight(w)=min(weight(w),weight(u,w))</a:t>
            </a:r>
          </a:p>
          <a:p>
            <a:pPr lvl="2" marL="1097416" indent="-244928">
              <a:spcBef>
                <a:spcPts val="300"/>
              </a:spcBef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taken to adjust </a:t>
            </a:r>
            <a:r>
              <a:t>BinSearch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Tree is </a:t>
            </a:r>
            <a:r>
              <a:t>O(lg|V|)</a:t>
            </a:r>
          </a:p>
          <a:p>
            <a:pPr lvl="1" marL="700087" indent="-304800">
              <a:spcBef>
                <a:spcPts val="3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time: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lg|V|)</a:t>
            </a:r>
          </a:p>
        </p:txBody>
      </p:sp>
      <p:sp>
        <p:nvSpPr>
          <p:cNvPr id="5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2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524" name="Minimum Spanning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  <a:p>
            <a:pPr/>
            <a:r>
              <a:t>Prim’s algorithm</a:t>
            </a:r>
          </a:p>
          <a:p>
            <a:pPr/>
            <a:r>
              <a:t>Time efficiency</a:t>
            </a:r>
          </a:p>
          <a:p>
            <a:pPr lvl="1"/>
            <a:r>
              <a:t>Depends upon implementation</a:t>
            </a:r>
          </a:p>
        </p:txBody>
      </p:sp>
      <p:sp>
        <p:nvSpPr>
          <p:cNvPr id="5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2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Sec 9.1-5.4 - Levitin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54" name="Consider N number of villages in a distri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Consider N number of villages in a district </a:t>
            </a:r>
          </a:p>
          <a:p>
            <a:pPr/>
            <a:r>
              <a:t>Government would like to ensure that these villages are connected by road </a:t>
            </a:r>
          </a:p>
          <a:p>
            <a:pPr lvl="1"/>
            <a:r>
              <a:t>reachable from each other, may be via other villages</a:t>
            </a:r>
          </a:p>
          <a:p>
            <a:pPr/>
            <a:r>
              <a:t>The cost of laying road from one village to other villages is known</a:t>
            </a:r>
          </a:p>
          <a:p>
            <a:pPr/>
            <a:r>
              <a:t>Govt would like to incur minimum cost</a:t>
            </a:r>
          </a:p>
          <a:p>
            <a:pPr/>
            <a:r>
              <a:t>Which roads government should lay down </a:t>
            </a:r>
          </a:p>
          <a:p>
            <a:pPr lvl="1"/>
            <a:r>
              <a:t>How many roads needs to be layed down.</a:t>
            </a:r>
          </a:p>
          <a:p>
            <a:pPr/>
            <a:r>
              <a:t>Answer: Minimum Cost Spanning Tree</a:t>
            </a:r>
          </a:p>
          <a:p>
            <a:pPr/>
            <a:r>
              <a:t>Q: Provide other examples: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</a:t>
            </a:r>
          </a:p>
        </p:txBody>
      </p:sp>
      <p:sp>
        <p:nvSpPr>
          <p:cNvPr id="60" name="Graph: G={V,E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Graph: G={V,E}</a:t>
            </a:r>
          </a:p>
          <a:p>
            <a:pPr lvl="1"/>
            <a:r>
              <a:t>A set of nodes V</a:t>
            </a:r>
          </a:p>
          <a:p>
            <a:pPr lvl="1"/>
            <a:r>
              <a:t>A set of edges E =(u,v) connecting node u to node v.</a:t>
            </a:r>
          </a:p>
          <a:p>
            <a:pPr/>
            <a:r>
              <a:t>Connected Graph:</a:t>
            </a:r>
          </a:p>
          <a:p>
            <a:pPr lvl="1"/>
            <a:r>
              <a:t>each node is reachable from any other node via some path.</a:t>
            </a:r>
          </a:p>
          <a:p>
            <a:pPr lvl="1"/>
            <a:r>
              <a:t>There may exist multiple paths, (have cycles)</a:t>
            </a:r>
          </a:p>
          <a:p>
            <a:pPr/>
            <a:r>
              <a:t>Spanning tree:</a:t>
            </a:r>
          </a:p>
          <a:p>
            <a:pPr lvl="1"/>
            <a:r>
              <a:t>A subgraph T of G i.e. T⊆G such that</a:t>
            </a:r>
          </a:p>
          <a:p>
            <a:pPr lvl="2">
              <a:lnSpc>
                <a:spcPct val="70000"/>
              </a:lnSpc>
              <a:spcBef>
                <a:spcPts val="100"/>
              </a:spcBef>
            </a:pPr>
            <a:r>
              <a:t>It contains all the vertices V of G i.e.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v∈G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v∈T</a:t>
            </a:r>
          </a:p>
          <a:p>
            <a:pPr lvl="2">
              <a:lnSpc>
                <a:spcPct val="70000"/>
              </a:lnSpc>
              <a:spcBef>
                <a:spcPts val="0"/>
              </a:spcBef>
            </a:pPr>
            <a:r>
              <a:t>Between any two nodes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∃</a:t>
            </a:r>
            <a:r>
              <a:t> only one path</a:t>
            </a:r>
          </a:p>
          <a:p>
            <a:pPr lvl="2">
              <a:lnSpc>
                <a:spcPct val="70000"/>
              </a:lnSpc>
              <a:spcBef>
                <a:spcPts val="900"/>
              </a:spcBef>
            </a:pPr>
            <a:r>
              <a:t>i.e. T is acyclic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Minimum Spanning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Minimum Spanning Tree</a:t>
            </a:r>
          </a:p>
        </p:txBody>
      </p:sp>
      <p:sp>
        <p:nvSpPr>
          <p:cNvPr id="66" name="A minimum spanning tree of weighted connected graph G is a spanning tree T with minimum total weight.…"/>
          <p:cNvSpPr txBox="1"/>
          <p:nvPr>
            <p:ph type="body" sz="half" idx="1"/>
          </p:nvPr>
        </p:nvSpPr>
        <p:spPr>
          <a:xfrm>
            <a:off x="666288" y="938113"/>
            <a:ext cx="9055611" cy="1917664"/>
          </a:xfrm>
          <a:prstGeom prst="rect">
            <a:avLst/>
          </a:prstGeom>
        </p:spPr>
        <p:txBody>
          <a:bodyPr/>
          <a:lstStyle/>
          <a:p>
            <a:pPr/>
            <a:r>
              <a:t>A minimum spanning tree of weighted connected graph G is a spanning tree T with minimum total weight.</a:t>
            </a:r>
          </a:p>
          <a:p>
            <a:pPr/>
            <a:r>
              <a:t>Examples: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576426" y="3053321"/>
            <a:ext cx="2938483" cy="2811563"/>
            <a:chOff x="0" y="0"/>
            <a:chExt cx="2938482" cy="2811562"/>
          </a:xfrm>
        </p:grpSpPr>
        <p:grpSp>
          <p:nvGrpSpPr>
            <p:cNvPr id="72" name="Group"/>
            <p:cNvGrpSpPr/>
            <p:nvPr/>
          </p:nvGrpSpPr>
          <p:grpSpPr>
            <a:xfrm>
              <a:off x="1763089" y="51542"/>
              <a:ext cx="391798" cy="447881"/>
              <a:chOff x="0" y="0"/>
              <a:chExt cx="391797" cy="447879"/>
            </a:xfrm>
          </p:grpSpPr>
          <p:sp>
            <p:nvSpPr>
              <p:cNvPr id="70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1" name="c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75" name="Group"/>
            <p:cNvGrpSpPr/>
            <p:nvPr/>
          </p:nvGrpSpPr>
          <p:grpSpPr>
            <a:xfrm>
              <a:off x="2546684" y="2108480"/>
              <a:ext cx="391799" cy="447880"/>
              <a:chOff x="0" y="0"/>
              <a:chExt cx="391797" cy="447879"/>
            </a:xfrm>
          </p:grpSpPr>
          <p:sp>
            <p:nvSpPr>
              <p:cNvPr id="73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4" name="d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78" name="Group"/>
            <p:cNvGrpSpPr/>
            <p:nvPr/>
          </p:nvGrpSpPr>
          <p:grpSpPr>
            <a:xfrm>
              <a:off x="391797" y="2304379"/>
              <a:ext cx="391799" cy="447880"/>
              <a:chOff x="0" y="0"/>
              <a:chExt cx="391797" cy="447879"/>
            </a:xfrm>
          </p:grpSpPr>
          <p:sp>
            <p:nvSpPr>
              <p:cNvPr id="76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77" name="b"/>
              <p:cNvSpPr txBox="1"/>
              <p:nvPr/>
            </p:nvSpPr>
            <p:spPr>
              <a:xfrm>
                <a:off x="57372" y="0"/>
                <a:ext cx="280790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81" name="Group"/>
            <p:cNvGrpSpPr/>
            <p:nvPr/>
          </p:nvGrpSpPr>
          <p:grpSpPr>
            <a:xfrm>
              <a:off x="97949" y="541289"/>
              <a:ext cx="391799" cy="447881"/>
              <a:chOff x="0" y="0"/>
              <a:chExt cx="391797" cy="447879"/>
            </a:xfrm>
          </p:grpSpPr>
          <p:sp>
            <p:nvSpPr>
              <p:cNvPr id="79" name="Circle"/>
              <p:cNvSpPr/>
              <p:nvPr/>
            </p:nvSpPr>
            <p:spPr>
              <a:xfrm>
                <a:off x="0" y="28040"/>
                <a:ext cx="391798" cy="391799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80" name="a"/>
              <p:cNvSpPr txBox="1"/>
              <p:nvPr/>
            </p:nvSpPr>
            <p:spPr>
              <a:xfrm>
                <a:off x="57372" y="0"/>
                <a:ext cx="264289" cy="447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2" name="Line"/>
            <p:cNvSpPr/>
            <p:nvPr/>
          </p:nvSpPr>
          <p:spPr>
            <a:xfrm flipV="1">
              <a:off x="489746" y="373432"/>
              <a:ext cx="1273344" cy="29384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3" name="Line"/>
            <p:cNvSpPr/>
            <p:nvPr/>
          </p:nvSpPr>
          <p:spPr>
            <a:xfrm flipH="1" flipV="1">
              <a:off x="293848" y="961128"/>
              <a:ext cx="195900" cy="13712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4" name="Line"/>
            <p:cNvSpPr/>
            <p:nvPr/>
          </p:nvSpPr>
          <p:spPr>
            <a:xfrm flipV="1">
              <a:off x="587696" y="471381"/>
              <a:ext cx="1273343" cy="18610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85" name="6"/>
            <p:cNvSpPr txBox="1"/>
            <p:nvPr/>
          </p:nvSpPr>
          <p:spPr>
            <a:xfrm>
              <a:off x="861138" y="0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86" name="2"/>
            <p:cNvSpPr txBox="1"/>
            <p:nvPr/>
          </p:nvSpPr>
          <p:spPr>
            <a:xfrm>
              <a:off x="0" y="1420266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7" name="4"/>
            <p:cNvSpPr txBox="1"/>
            <p:nvPr/>
          </p:nvSpPr>
          <p:spPr>
            <a:xfrm>
              <a:off x="979494" y="930519"/>
              <a:ext cx="297114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8" name="3"/>
            <p:cNvSpPr txBox="1"/>
            <p:nvPr/>
          </p:nvSpPr>
          <p:spPr>
            <a:xfrm>
              <a:off x="1469241" y="2332420"/>
              <a:ext cx="383636" cy="479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9" name="Line"/>
            <p:cNvSpPr/>
            <p:nvPr/>
          </p:nvSpPr>
          <p:spPr>
            <a:xfrm flipV="1">
              <a:off x="783595" y="2381394"/>
              <a:ext cx="1763090" cy="979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0" name="Line"/>
            <p:cNvSpPr/>
            <p:nvPr/>
          </p:nvSpPr>
          <p:spPr>
            <a:xfrm flipH="1" flipV="1">
              <a:off x="2056937" y="471381"/>
              <a:ext cx="685647" cy="16651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91" name="1"/>
            <p:cNvSpPr txBox="1"/>
            <p:nvPr/>
          </p:nvSpPr>
          <p:spPr>
            <a:xfrm>
              <a:off x="2350785" y="832569"/>
              <a:ext cx="297114" cy="479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1" name="Group"/>
          <p:cNvGrpSpPr/>
          <p:nvPr/>
        </p:nvGrpSpPr>
        <p:grpSpPr>
          <a:xfrm>
            <a:off x="3922725" y="3227244"/>
            <a:ext cx="2542737" cy="2463717"/>
            <a:chOff x="0" y="0"/>
            <a:chExt cx="2542735" cy="2463716"/>
          </a:xfrm>
        </p:grpSpPr>
        <p:grpSp>
          <p:nvGrpSpPr>
            <p:cNvPr id="95" name="Group"/>
            <p:cNvGrpSpPr/>
            <p:nvPr/>
          </p:nvGrpSpPr>
          <p:grpSpPr>
            <a:xfrm>
              <a:off x="1490569" y="46139"/>
              <a:ext cx="350723" cy="400925"/>
              <a:chOff x="0" y="0"/>
              <a:chExt cx="350722" cy="400924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4" name="c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98" name="Group"/>
            <p:cNvGrpSpPr/>
            <p:nvPr/>
          </p:nvGrpSpPr>
          <p:grpSpPr>
            <a:xfrm>
              <a:off x="2192013" y="1887430"/>
              <a:ext cx="350723" cy="400926"/>
              <a:chOff x="0" y="0"/>
              <a:chExt cx="350722" cy="400924"/>
            </a:xfrm>
          </p:grpSpPr>
          <p:sp>
            <p:nvSpPr>
              <p:cNvPr id="96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97" name="d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01" name="Group"/>
            <p:cNvGrpSpPr/>
            <p:nvPr/>
          </p:nvGrpSpPr>
          <p:grpSpPr>
            <a:xfrm>
              <a:off x="263041" y="2062791"/>
              <a:ext cx="350723" cy="400926"/>
              <a:chOff x="0" y="0"/>
              <a:chExt cx="350722" cy="400924"/>
            </a:xfrm>
          </p:grpSpPr>
          <p:sp>
            <p:nvSpPr>
              <p:cNvPr id="99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0" name="b"/>
              <p:cNvSpPr txBox="1"/>
              <p:nvPr/>
            </p:nvSpPr>
            <p:spPr>
              <a:xfrm>
                <a:off x="51358" y="0"/>
                <a:ext cx="25135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04" name="Group"/>
            <p:cNvGrpSpPr/>
            <p:nvPr/>
          </p:nvGrpSpPr>
          <p:grpSpPr>
            <a:xfrm>
              <a:off x="-1" y="484541"/>
              <a:ext cx="350724" cy="400926"/>
              <a:chOff x="0" y="0"/>
              <a:chExt cx="350722" cy="400924"/>
            </a:xfrm>
          </p:grpSpPr>
          <p:sp>
            <p:nvSpPr>
              <p:cNvPr id="102" name="Circle"/>
              <p:cNvSpPr/>
              <p:nvPr/>
            </p:nvSpPr>
            <p:spPr>
              <a:xfrm>
                <a:off x="0" y="25101"/>
                <a:ext cx="350723" cy="350723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03" name="a"/>
              <p:cNvSpPr txBox="1"/>
              <p:nvPr/>
            </p:nvSpPr>
            <p:spPr>
              <a:xfrm>
                <a:off x="51358" y="0"/>
                <a:ext cx="236581" cy="400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5" name="Line"/>
            <p:cNvSpPr/>
            <p:nvPr/>
          </p:nvSpPr>
          <p:spPr>
            <a:xfrm flipV="1">
              <a:off x="350722" y="334282"/>
              <a:ext cx="1139848" cy="26304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06" name="6"/>
            <p:cNvSpPr txBox="1"/>
            <p:nvPr/>
          </p:nvSpPr>
          <p:spPr>
            <a:xfrm>
              <a:off x="683177" y="0"/>
              <a:ext cx="265965" cy="428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7" name="4"/>
            <p:cNvSpPr txBox="1"/>
            <p:nvPr/>
          </p:nvSpPr>
          <p:spPr>
            <a:xfrm>
              <a:off x="781818" y="858538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8" name="Line"/>
            <p:cNvSpPr/>
            <p:nvPr/>
          </p:nvSpPr>
          <p:spPr>
            <a:xfrm flipH="1" flipV="1">
              <a:off x="1753610" y="421962"/>
              <a:ext cx="613765" cy="14905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09" name="1"/>
            <p:cNvSpPr txBox="1"/>
            <p:nvPr/>
          </p:nvSpPr>
          <p:spPr>
            <a:xfrm>
              <a:off x="2016652" y="745284"/>
              <a:ext cx="265965" cy="428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0" name="Line"/>
            <p:cNvSpPr/>
            <p:nvPr/>
          </p:nvSpPr>
          <p:spPr>
            <a:xfrm flipH="1">
              <a:off x="562616" y="370815"/>
              <a:ext cx="979101" cy="176822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30" name="Group"/>
          <p:cNvGrpSpPr/>
          <p:nvPr/>
        </p:nvGrpSpPr>
        <p:grpSpPr>
          <a:xfrm>
            <a:off x="6873278" y="3193189"/>
            <a:ext cx="2695534" cy="2531826"/>
            <a:chOff x="0" y="0"/>
            <a:chExt cx="2695532" cy="2531824"/>
          </a:xfrm>
        </p:grpSpPr>
        <p:grpSp>
          <p:nvGrpSpPr>
            <p:cNvPr id="114" name="Group"/>
            <p:cNvGrpSpPr/>
            <p:nvPr/>
          </p:nvGrpSpPr>
          <p:grpSpPr>
            <a:xfrm>
              <a:off x="1617319" y="0"/>
              <a:ext cx="359405" cy="410850"/>
              <a:chOff x="0" y="0"/>
              <a:chExt cx="359404" cy="410849"/>
            </a:xfrm>
          </p:grpSpPr>
          <p:sp>
            <p:nvSpPr>
              <p:cNvPr id="112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3" name="c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17" name="Group"/>
            <p:cNvGrpSpPr/>
            <p:nvPr/>
          </p:nvGrpSpPr>
          <p:grpSpPr>
            <a:xfrm>
              <a:off x="2336128" y="1886872"/>
              <a:ext cx="359405" cy="410851"/>
              <a:chOff x="0" y="0"/>
              <a:chExt cx="359404" cy="410849"/>
            </a:xfrm>
          </p:grpSpPr>
          <p:sp>
            <p:nvSpPr>
              <p:cNvPr id="115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6" name="d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20" name="Group"/>
            <p:cNvGrpSpPr/>
            <p:nvPr/>
          </p:nvGrpSpPr>
          <p:grpSpPr>
            <a:xfrm>
              <a:off x="359404" y="2066574"/>
              <a:ext cx="359405" cy="410851"/>
              <a:chOff x="0" y="0"/>
              <a:chExt cx="359404" cy="410849"/>
            </a:xfrm>
          </p:grpSpPr>
          <p:sp>
            <p:nvSpPr>
              <p:cNvPr id="118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19" name="b"/>
              <p:cNvSpPr txBox="1"/>
              <p:nvPr/>
            </p:nvSpPr>
            <p:spPr>
              <a:xfrm>
                <a:off x="52629" y="0"/>
                <a:ext cx="257574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23" name="Group"/>
            <p:cNvGrpSpPr/>
            <p:nvPr/>
          </p:nvGrpSpPr>
          <p:grpSpPr>
            <a:xfrm>
              <a:off x="89851" y="449255"/>
              <a:ext cx="359405" cy="410850"/>
              <a:chOff x="0" y="0"/>
              <a:chExt cx="359404" cy="41084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25722"/>
                <a:ext cx="359405" cy="359405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22" name="a"/>
              <p:cNvSpPr txBox="1"/>
              <p:nvPr/>
            </p:nvSpPr>
            <p:spPr>
              <a:xfrm>
                <a:off x="52629" y="0"/>
                <a:ext cx="242438" cy="4108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4" name="Line"/>
            <p:cNvSpPr/>
            <p:nvPr/>
          </p:nvSpPr>
          <p:spPr>
            <a:xfrm flipH="1" flipV="1">
              <a:off x="269553" y="834382"/>
              <a:ext cx="179703" cy="12579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5" name="2"/>
            <p:cNvSpPr txBox="1"/>
            <p:nvPr/>
          </p:nvSpPr>
          <p:spPr>
            <a:xfrm>
              <a:off x="0" y="1255559"/>
              <a:ext cx="272549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6" name="3"/>
            <p:cNvSpPr txBox="1"/>
            <p:nvPr/>
          </p:nvSpPr>
          <p:spPr>
            <a:xfrm>
              <a:off x="1347766" y="2092297"/>
              <a:ext cx="351918" cy="4395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27" name="Line"/>
            <p:cNvSpPr/>
            <p:nvPr/>
          </p:nvSpPr>
          <p:spPr>
            <a:xfrm flipV="1">
              <a:off x="718808" y="2137223"/>
              <a:ext cx="1617321" cy="898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 flipH="1" flipV="1">
              <a:off x="1886872" y="385126"/>
              <a:ext cx="628959" cy="152747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29" name="1"/>
            <p:cNvSpPr txBox="1"/>
            <p:nvPr/>
          </p:nvSpPr>
          <p:spPr>
            <a:xfrm>
              <a:off x="2156426" y="716452"/>
              <a:ext cx="272549" cy="439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31" name="Q: Are other spanning tree possible?…"/>
          <p:cNvSpPr txBox="1"/>
          <p:nvPr/>
        </p:nvSpPr>
        <p:spPr>
          <a:xfrm>
            <a:off x="547389" y="5827020"/>
            <a:ext cx="9065222" cy="105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Are other spanning tree possible?</a:t>
            </a:r>
          </a:p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What happens when all edges have same weight?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4"/>
      <p:bldP build="p" bldLvl="5" animBg="1" rev="0" advAuto="0" spid="131" grpId="5"/>
      <p:bldP build="whole" bldLvl="1" animBg="1" rev="0" advAuto="0" spid="92" grpId="2"/>
      <p:bldP build="whole" bldLvl="1" animBg="1" rev="0" advAuto="0" spid="111" grpId="3"/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im’s MST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Prim’s MST Algorithm</a:t>
            </a:r>
          </a:p>
        </p:txBody>
      </p:sp>
      <p:sp>
        <p:nvSpPr>
          <p:cNvPr id="134" name="Approac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Approach:</a:t>
            </a:r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 sz="28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Start with tree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consisting of one (any) vertex, and 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grow</a:t>
            </a:r>
            <a:r>
              <a:t> tree one vertex at a time to produce MST</a:t>
            </a:r>
          </a:p>
          <a:p>
            <a:pPr lvl="2" marL="1094534" marR="0" indent="-242047">
              <a:lnSpc>
                <a:spcPct val="100000"/>
              </a:lnSpc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through a series of expanding subtrees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,T</a:t>
            </a:r>
            <a:r>
              <a:rPr baseline="-22285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,…,T</a:t>
            </a:r>
            <a:r>
              <a:rPr baseline="-22285"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2285" i="1"/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aseline="1466"/>
              <a:t>Greedy Appraoch:</a:t>
            </a:r>
            <a:r>
              <a:rPr baseline="-15199"/>
              <a:t> </a:t>
            </a:r>
            <a:endParaRPr baseline="-15199"/>
          </a:p>
          <a:p>
            <a:pPr lvl="1" marL="637334" marR="0" indent="-242047">
              <a:lnSpc>
                <a:spcPct val="100000"/>
              </a:lnSpc>
              <a:spcBef>
                <a:spcPts val="50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each iteration, construct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</a:t>
            </a:r>
          </a:p>
          <a:p>
            <a:pPr lvl="2" marL="1094534" marR="0" indent="-242047">
              <a:lnSpc>
                <a:spcPct val="100000"/>
              </a:lnSpc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Add a vertex not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1199" i="1"/>
              <a:t> </a:t>
            </a:r>
            <a:r>
              <a:t> which is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closest to those already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21199"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</a:t>
            </a:r>
          </a:p>
          <a:p>
            <a:pPr lvl="3" marL="1551734" marR="0" indent="-242047">
              <a:lnSpc>
                <a:spcPct val="100000"/>
              </a:lnSpc>
              <a:buChar char="•"/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a </a:t>
            </a:r>
            <a:r>
              <a:rPr b="1"/>
              <a:t>greedy</a:t>
            </a:r>
            <a:r>
              <a:t> step!</a:t>
            </a:r>
          </a:p>
          <a:p>
            <a:pPr marL="281734" marR="0" indent="-242047">
              <a:lnSpc>
                <a:spcPct val="100000"/>
              </a:lnSpc>
              <a:spcBef>
                <a:spcPts val="5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Stop when all vertices are included.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Example 1: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1: Prim’s MST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529201" y="1041774"/>
            <a:ext cx="2286001" cy="2187263"/>
            <a:chOff x="0" y="0"/>
            <a:chExt cx="2286000" cy="2187262"/>
          </a:xfrm>
        </p:grpSpPr>
        <p:grpSp>
          <p:nvGrpSpPr>
            <p:cNvPr id="145" name="Group"/>
            <p:cNvGrpSpPr/>
            <p:nvPr/>
          </p:nvGrpSpPr>
          <p:grpSpPr>
            <a:xfrm>
              <a:off x="1371600" y="40098"/>
              <a:ext cx="304800" cy="348430"/>
              <a:chOff x="0" y="0"/>
              <a:chExt cx="304800" cy="348428"/>
            </a:xfrm>
          </p:grpSpPr>
          <p:sp>
            <p:nvSpPr>
              <p:cNvPr id="143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44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48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4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47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4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0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54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5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53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55" name="Line"/>
            <p:cNvSpPr/>
            <p:nvPr/>
          </p:nvSpPr>
          <p:spPr>
            <a:xfrm flipV="1">
              <a:off x="382270" y="238667"/>
              <a:ext cx="990601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 flipH="1" flipV="1">
              <a:off x="228599" y="747712"/>
              <a:ext cx="152402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 flipV="1">
              <a:off x="457200" y="366712"/>
              <a:ext cx="990600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59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0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3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4" name="Line"/>
            <p:cNvSpPr/>
            <p:nvPr/>
          </p:nvSpPr>
          <p:spPr>
            <a:xfrm flipV="1">
              <a:off x="609600" y="1852612"/>
              <a:ext cx="1371600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3268202" y="1041774"/>
            <a:ext cx="2286001" cy="2187263"/>
            <a:chOff x="0" y="0"/>
            <a:chExt cx="2286000" cy="2187262"/>
          </a:xfrm>
        </p:grpSpPr>
        <p:grpSp>
          <p:nvGrpSpPr>
            <p:cNvPr id="168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66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67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71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6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0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74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7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3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7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76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78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182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3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4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6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7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6479743" y="1041774"/>
            <a:ext cx="2286001" cy="2187263"/>
            <a:chOff x="0" y="0"/>
            <a:chExt cx="2286000" cy="2187262"/>
          </a:xfrm>
        </p:grpSpPr>
        <p:grpSp>
          <p:nvGrpSpPr>
            <p:cNvPr id="191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189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0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19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3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19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6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19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199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05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6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7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08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9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34" name="Group"/>
          <p:cNvGrpSpPr/>
          <p:nvPr/>
        </p:nvGrpSpPr>
        <p:grpSpPr>
          <a:xfrm>
            <a:off x="761999" y="4190999"/>
            <a:ext cx="2286001" cy="2187264"/>
            <a:chOff x="0" y="0"/>
            <a:chExt cx="2286000" cy="2187262"/>
          </a:xfrm>
        </p:grpSpPr>
        <p:grpSp>
          <p:nvGrpSpPr>
            <p:cNvPr id="214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12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99FFCC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3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17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1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6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20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19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23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2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22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24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28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9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0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1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2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3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4571999" y="4038599"/>
            <a:ext cx="2286001" cy="2187264"/>
            <a:chOff x="0" y="0"/>
            <a:chExt cx="2286000" cy="2187262"/>
          </a:xfrm>
        </p:grpSpPr>
        <p:grpSp>
          <p:nvGrpSpPr>
            <p:cNvPr id="237" name="Group"/>
            <p:cNvGrpSpPr/>
            <p:nvPr/>
          </p:nvGrpSpPr>
          <p:grpSpPr>
            <a:xfrm>
              <a:off x="1371600" y="40098"/>
              <a:ext cx="304800" cy="348429"/>
              <a:chOff x="0" y="0"/>
              <a:chExt cx="304800" cy="348428"/>
            </a:xfrm>
          </p:grpSpPr>
          <p:sp>
            <p:nvSpPr>
              <p:cNvPr id="235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36" name="c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240" name="Group"/>
            <p:cNvGrpSpPr/>
            <p:nvPr/>
          </p:nvGrpSpPr>
          <p:grpSpPr>
            <a:xfrm>
              <a:off x="1981200" y="1640297"/>
              <a:ext cx="304800" cy="348430"/>
              <a:chOff x="0" y="0"/>
              <a:chExt cx="304800" cy="348428"/>
            </a:xfrm>
          </p:grpSpPr>
          <p:sp>
            <p:nvSpPr>
              <p:cNvPr id="238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39" name="d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grpSp>
          <p:nvGrpSpPr>
            <p:cNvPr id="243" name="Group"/>
            <p:cNvGrpSpPr/>
            <p:nvPr/>
          </p:nvGrpSpPr>
          <p:grpSpPr>
            <a:xfrm>
              <a:off x="304800" y="1792697"/>
              <a:ext cx="304800" cy="348430"/>
              <a:chOff x="0" y="0"/>
              <a:chExt cx="304800" cy="348428"/>
            </a:xfrm>
          </p:grpSpPr>
          <p:sp>
            <p:nvSpPr>
              <p:cNvPr id="241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2" name="b"/>
              <p:cNvSpPr txBox="1"/>
              <p:nvPr/>
            </p:nvSpPr>
            <p:spPr>
              <a:xfrm>
                <a:off x="44633" y="0"/>
                <a:ext cx="218441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76200" y="421097"/>
              <a:ext cx="304800" cy="348430"/>
              <a:chOff x="0" y="0"/>
              <a:chExt cx="304800" cy="348428"/>
            </a:xfrm>
          </p:grpSpPr>
          <p:sp>
            <p:nvSpPr>
              <p:cNvPr id="244" name="Circle"/>
              <p:cNvSpPr/>
              <p:nvPr/>
            </p:nvSpPr>
            <p:spPr>
              <a:xfrm>
                <a:off x="0" y="21814"/>
                <a:ext cx="304800" cy="304801"/>
              </a:xfrm>
              <a:prstGeom prst="ellipse">
                <a:avLst/>
              </a:prstGeom>
              <a:solidFill>
                <a:srgbClr val="FF66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0" marR="0">
                  <a:defRPr sz="1800">
                    <a:solidFill>
                      <a:srgbClr val="001932"/>
                    </a:solidFill>
                    <a:uFillTx/>
                  </a:defRPr>
                </a:pPr>
              </a:p>
            </p:txBody>
          </p:sp>
          <p:sp>
            <p:nvSpPr>
              <p:cNvPr id="245" name="a"/>
              <p:cNvSpPr txBox="1"/>
              <p:nvPr/>
            </p:nvSpPr>
            <p:spPr>
              <a:xfrm>
                <a:off x="44633" y="0"/>
                <a:ext cx="20560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0" marR="0">
                  <a:defRPr sz="1800">
                    <a:solidFill>
                      <a:srgbClr val="001932"/>
                    </a:solidFill>
                    <a:uFillTx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247" name="Line"/>
            <p:cNvSpPr/>
            <p:nvPr/>
          </p:nvSpPr>
          <p:spPr>
            <a:xfrm flipV="1">
              <a:off x="381000" y="290512"/>
              <a:ext cx="990600" cy="228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 flipH="1" flipV="1">
              <a:off x="228599" y="747712"/>
              <a:ext cx="152401" cy="10668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457200" y="366712"/>
              <a:ext cx="990601" cy="14478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H="1" flipV="1">
              <a:off x="1523999" y="366712"/>
              <a:ext cx="609602" cy="1295401"/>
            </a:xfrm>
            <a:prstGeom prst="line">
              <a:avLst/>
            </a:prstGeom>
            <a:noFill/>
            <a:ln w="9525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  <p:sp>
          <p:nvSpPr>
            <p:cNvPr id="251" name="4"/>
            <p:cNvSpPr txBox="1"/>
            <p:nvPr/>
          </p:nvSpPr>
          <p:spPr>
            <a:xfrm>
              <a:off x="669925" y="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52" name="2"/>
            <p:cNvSpPr txBox="1"/>
            <p:nvPr/>
          </p:nvSpPr>
          <p:spPr>
            <a:xfrm>
              <a:off x="0" y="11049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3" name="6"/>
            <p:cNvSpPr txBox="1"/>
            <p:nvPr/>
          </p:nvSpPr>
          <p:spPr>
            <a:xfrm>
              <a:off x="762000" y="8001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54" name="1"/>
            <p:cNvSpPr txBox="1"/>
            <p:nvPr/>
          </p:nvSpPr>
          <p:spPr>
            <a:xfrm>
              <a:off x="1752600" y="647700"/>
              <a:ext cx="231140" cy="372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55" name="3"/>
            <p:cNvSpPr txBox="1"/>
            <p:nvPr/>
          </p:nvSpPr>
          <p:spPr>
            <a:xfrm>
              <a:off x="1143000" y="1814512"/>
              <a:ext cx="298450" cy="372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0" marR="0">
                <a:defRPr sz="20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56" name="Line"/>
            <p:cNvSpPr/>
            <p:nvPr/>
          </p:nvSpPr>
          <p:spPr>
            <a:xfrm flipV="1">
              <a:off x="609599" y="1852612"/>
              <a:ext cx="1371601" cy="76201"/>
            </a:xfrm>
            <a:prstGeom prst="line">
              <a:avLst/>
            </a:prstGeom>
            <a:noFill/>
            <a:ln w="12700" cap="flat">
              <a:solidFill>
                <a:srgbClr val="FF66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algn="ctr">
                <a:defRPr sz="2400">
                  <a:solidFill>
                    <a:srgbClr val="FFFFFF"/>
                  </a:solidFill>
                  <a:uFillTx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257" grpId="4"/>
      <p:bldP build="whole" bldLvl="1" animBg="1" rev="0" advAuto="0" spid="211" grpId="2"/>
      <p:bldP build="whole" bldLvl="1" animBg="1" rev="0" advAuto="0" spid="234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6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1078097" y="1221235"/>
            <a:ext cx="5493664" cy="2650830"/>
            <a:chOff x="0" y="0"/>
            <a:chExt cx="5493662" cy="2650828"/>
          </a:xfrm>
        </p:grpSpPr>
        <p:sp>
          <p:nvSpPr>
            <p:cNvPr id="263" name="a"/>
            <p:cNvSpPr/>
            <p:nvPr/>
          </p:nvSpPr>
          <p:spPr>
            <a:xfrm>
              <a:off x="0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64" name="d"/>
            <p:cNvSpPr/>
            <p:nvPr/>
          </p:nvSpPr>
          <p:spPr>
            <a:xfrm>
              <a:off x="4916209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5" name="e"/>
            <p:cNvSpPr/>
            <p:nvPr/>
          </p:nvSpPr>
          <p:spPr>
            <a:xfrm>
              <a:off x="2458104" y="2094359"/>
              <a:ext cx="577454" cy="55647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66" name="b"/>
            <p:cNvSpPr/>
            <p:nvPr/>
          </p:nvSpPr>
          <p:spPr>
            <a:xfrm>
              <a:off x="1356052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67" name="f"/>
            <p:cNvSpPr/>
            <p:nvPr/>
          </p:nvSpPr>
          <p:spPr>
            <a:xfrm>
              <a:off x="2458104" y="882058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68" name="c"/>
            <p:cNvSpPr/>
            <p:nvPr/>
          </p:nvSpPr>
          <p:spPr>
            <a:xfrm>
              <a:off x="3846203" y="183662"/>
              <a:ext cx="577454" cy="55647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b="1"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9" name="Line"/>
            <p:cNvSpPr/>
            <p:nvPr/>
          </p:nvSpPr>
          <p:spPr>
            <a:xfrm flipV="1">
              <a:off x="534847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Line"/>
            <p:cNvSpPr/>
            <p:nvPr/>
          </p:nvSpPr>
          <p:spPr>
            <a:xfrm flipV="1">
              <a:off x="3023091" y="631704"/>
              <a:ext cx="865445" cy="40980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 flipV="1">
              <a:off x="3023091" y="1373357"/>
              <a:ext cx="1905585" cy="9295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>
              <a:off x="484962" y="1361260"/>
              <a:ext cx="1959806" cy="95373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>
              <a:off x="1880195" y="6323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>
              <a:off x="4390944" y="606954"/>
              <a:ext cx="589688" cy="36119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>
              <a:off x="3017656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>
              <a:off x="593821" y="1201412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>
              <a:off x="1967957" y="424486"/>
              <a:ext cx="1888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2746831" y="1475509"/>
              <a:ext cx="1" cy="5818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9" name="2"/>
            <p:cNvSpPr txBox="1"/>
            <p:nvPr/>
          </p:nvSpPr>
          <p:spPr>
            <a:xfrm>
              <a:off x="2742721" y="1524195"/>
              <a:ext cx="33858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0" name="6"/>
            <p:cNvSpPr txBox="1"/>
            <p:nvPr/>
          </p:nvSpPr>
          <p:spPr>
            <a:xfrm>
              <a:off x="1295574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1" name="3"/>
            <p:cNvSpPr txBox="1"/>
            <p:nvPr/>
          </p:nvSpPr>
          <p:spPr>
            <a:xfrm>
              <a:off x="760178" y="4183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2" name="5"/>
            <p:cNvSpPr txBox="1"/>
            <p:nvPr/>
          </p:nvSpPr>
          <p:spPr>
            <a:xfrm>
              <a:off x="1368585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3" name="1"/>
            <p:cNvSpPr txBox="1"/>
            <p:nvPr/>
          </p:nvSpPr>
          <p:spPr>
            <a:xfrm>
              <a:off x="2720563" y="0"/>
              <a:ext cx="338583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4" name="4"/>
            <p:cNvSpPr txBox="1"/>
            <p:nvPr/>
          </p:nvSpPr>
          <p:spPr>
            <a:xfrm>
              <a:off x="2130649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5" name="4"/>
            <p:cNvSpPr txBox="1"/>
            <p:nvPr/>
          </p:nvSpPr>
          <p:spPr>
            <a:xfrm>
              <a:off x="3194153" y="443700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6" name="5"/>
            <p:cNvSpPr txBox="1"/>
            <p:nvPr/>
          </p:nvSpPr>
          <p:spPr>
            <a:xfrm>
              <a:off x="3833503" y="805814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87" name="6"/>
            <p:cNvSpPr txBox="1"/>
            <p:nvPr/>
          </p:nvSpPr>
          <p:spPr>
            <a:xfrm>
              <a:off x="4516496" y="388568"/>
              <a:ext cx="338583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88" name="8"/>
            <p:cNvSpPr txBox="1"/>
            <p:nvPr/>
          </p:nvSpPr>
          <p:spPr>
            <a:xfrm>
              <a:off x="3859507" y="1764518"/>
              <a:ext cx="338582" cy="48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290" name="Q: Construct an MST starting from vertex a"/>
          <p:cNvSpPr txBox="1"/>
          <p:nvPr/>
        </p:nvSpPr>
        <p:spPr>
          <a:xfrm>
            <a:off x="574285" y="4340893"/>
            <a:ext cx="7928968" cy="5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pPr>
            <a:r>
              <a:t>Q: Construct an MST starting from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2:  Prim’s M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Prim’s MST</a:t>
            </a: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9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96" name="a"/>
          <p:cNvSpPr/>
          <p:nvPr/>
        </p:nvSpPr>
        <p:spPr>
          <a:xfrm>
            <a:off x="1078474" y="2107002"/>
            <a:ext cx="577454" cy="55647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97" name="d"/>
          <p:cNvSpPr/>
          <p:nvPr/>
        </p:nvSpPr>
        <p:spPr>
          <a:xfrm>
            <a:off x="5994307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8" name="e"/>
          <p:cNvSpPr/>
          <p:nvPr/>
        </p:nvSpPr>
        <p:spPr>
          <a:xfrm>
            <a:off x="3536202" y="33155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9" name="b"/>
          <p:cNvSpPr/>
          <p:nvPr/>
        </p:nvSpPr>
        <p:spPr>
          <a:xfrm>
            <a:off x="2434150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0" name="f"/>
          <p:cNvSpPr/>
          <p:nvPr/>
        </p:nvSpPr>
        <p:spPr>
          <a:xfrm>
            <a:off x="3536202" y="2103294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01" name="c"/>
          <p:cNvSpPr/>
          <p:nvPr/>
        </p:nvSpPr>
        <p:spPr>
          <a:xfrm>
            <a:off x="4924301" y="1404898"/>
            <a:ext cx="577454" cy="556471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1612945" y="1852940"/>
            <a:ext cx="865445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Line"/>
          <p:cNvSpPr/>
          <p:nvPr/>
        </p:nvSpPr>
        <p:spPr>
          <a:xfrm flipV="1">
            <a:off x="4101189" y="1852940"/>
            <a:ext cx="865444" cy="409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Line"/>
          <p:cNvSpPr/>
          <p:nvPr/>
        </p:nvSpPr>
        <p:spPr>
          <a:xfrm flipV="1">
            <a:off x="4101189" y="2594592"/>
            <a:ext cx="1905585" cy="9295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Line"/>
          <p:cNvSpPr/>
          <p:nvPr/>
        </p:nvSpPr>
        <p:spPr>
          <a:xfrm>
            <a:off x="1563060" y="2582496"/>
            <a:ext cx="1959806" cy="9537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2958293" y="1853590"/>
            <a:ext cx="589688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5469042" y="1828190"/>
            <a:ext cx="589687" cy="3611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Line"/>
          <p:cNvSpPr/>
          <p:nvPr/>
        </p:nvSpPr>
        <p:spPr>
          <a:xfrm>
            <a:off x="4095754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9" name="Line"/>
          <p:cNvSpPr/>
          <p:nvPr/>
        </p:nvSpPr>
        <p:spPr>
          <a:xfrm>
            <a:off x="1671919" y="2422648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3046055" y="1645722"/>
            <a:ext cx="188811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1" name="Line"/>
          <p:cNvSpPr/>
          <p:nvPr/>
        </p:nvSpPr>
        <p:spPr>
          <a:xfrm>
            <a:off x="3824929" y="2696744"/>
            <a:ext cx="1" cy="58187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2" name="2"/>
          <p:cNvSpPr txBox="1"/>
          <p:nvPr/>
        </p:nvSpPr>
        <p:spPr>
          <a:xfrm>
            <a:off x="3820819" y="274543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3" name="6"/>
          <p:cNvSpPr txBox="1"/>
          <p:nvPr/>
        </p:nvSpPr>
        <p:spPr>
          <a:xfrm>
            <a:off x="2373671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14" name="3"/>
          <p:cNvSpPr txBox="1"/>
          <p:nvPr/>
        </p:nvSpPr>
        <p:spPr>
          <a:xfrm>
            <a:off x="1838276" y="16395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5" name="5"/>
          <p:cNvSpPr txBox="1"/>
          <p:nvPr/>
        </p:nvSpPr>
        <p:spPr>
          <a:xfrm>
            <a:off x="2446683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6" name="1"/>
          <p:cNvSpPr txBox="1"/>
          <p:nvPr/>
        </p:nvSpPr>
        <p:spPr>
          <a:xfrm>
            <a:off x="3798661" y="1221235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7" name="4"/>
          <p:cNvSpPr txBox="1"/>
          <p:nvPr/>
        </p:nvSpPr>
        <p:spPr>
          <a:xfrm>
            <a:off x="3208747" y="1664936"/>
            <a:ext cx="338582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8" name="4"/>
          <p:cNvSpPr txBox="1"/>
          <p:nvPr/>
        </p:nvSpPr>
        <p:spPr>
          <a:xfrm>
            <a:off x="4272251" y="1664936"/>
            <a:ext cx="338583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9" name="5"/>
          <p:cNvSpPr txBox="1"/>
          <p:nvPr/>
        </p:nvSpPr>
        <p:spPr>
          <a:xfrm>
            <a:off x="4911601" y="2027050"/>
            <a:ext cx="338582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20" name="6"/>
          <p:cNvSpPr txBox="1"/>
          <p:nvPr/>
        </p:nvSpPr>
        <p:spPr>
          <a:xfrm>
            <a:off x="5594594" y="160980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21" name="8"/>
          <p:cNvSpPr txBox="1"/>
          <p:nvPr/>
        </p:nvSpPr>
        <p:spPr>
          <a:xfrm>
            <a:off x="4937604" y="2985754"/>
            <a:ext cx="338583" cy="484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2" name="Line"/>
          <p:cNvSpPr/>
          <p:nvPr/>
        </p:nvSpPr>
        <p:spPr>
          <a:xfrm flipV="1">
            <a:off x="1612945" y="1872322"/>
            <a:ext cx="865445" cy="4098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3" name="b"/>
          <p:cNvSpPr/>
          <p:nvPr/>
        </p:nvSpPr>
        <p:spPr>
          <a:xfrm>
            <a:off x="2434150" y="1403600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4" name="a"/>
          <p:cNvSpPr/>
          <p:nvPr/>
        </p:nvSpPr>
        <p:spPr>
          <a:xfrm>
            <a:off x="1078474" y="2107002"/>
            <a:ext cx="577454" cy="556470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1"/>
      <p:bldP build="whole" bldLvl="1" animBg="1" rev="0" advAuto="0" spid="323" grpId="5"/>
      <p:bldP build="whole" bldLvl="1" animBg="1" rev="0" advAuto="0" spid="302" grpId="3"/>
      <p:bldP build="whole" bldLvl="1" animBg="1" rev="0" advAuto="0" spid="322" grpId="4"/>
      <p:bldP build="whole" bldLvl="1" animBg="1" rev="0" advAuto="0" spid="32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