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8: Heapsort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L28: Heapsort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Transform and Conquer Approach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Heap Constr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 Construction</a:t>
            </a:r>
          </a:p>
        </p:txBody>
      </p:sp>
      <p:sp>
        <p:nvSpPr>
          <p:cNvPr id="153" name="Consider the data: 2,9,1,6,5,7…"/>
          <p:cNvSpPr txBox="1"/>
          <p:nvPr>
            <p:ph type="body" sz="quarter" idx="1"/>
          </p:nvPr>
        </p:nvSpPr>
        <p:spPr>
          <a:xfrm>
            <a:off x="552194" y="952400"/>
            <a:ext cx="9055612" cy="1234922"/>
          </a:xfrm>
          <a:prstGeom prst="rect">
            <a:avLst/>
          </a:prstGeom>
        </p:spPr>
        <p:txBody>
          <a:bodyPr/>
          <a:lstStyle/>
          <a:p>
            <a:pPr/>
            <a:r>
              <a:t>Consider the data: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2,9,1,6,5,7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Construct the heap in order.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5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57" name="2"/>
          <p:cNvSpPr/>
          <p:nvPr/>
        </p:nvSpPr>
        <p:spPr>
          <a:xfrm>
            <a:off x="1641530" y="2210548"/>
            <a:ext cx="576931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1086762" y="2720981"/>
            <a:ext cx="709953" cy="872691"/>
            <a:chOff x="0" y="0"/>
            <a:chExt cx="709951" cy="872689"/>
          </a:xfrm>
        </p:grpSpPr>
        <p:sp>
          <p:nvSpPr>
            <p:cNvPr id="158" name="9"/>
            <p:cNvSpPr/>
            <p:nvPr/>
          </p:nvSpPr>
          <p:spPr>
            <a:xfrm>
              <a:off x="0" y="29833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59" name="Line"/>
            <p:cNvSpPr/>
            <p:nvPr/>
          </p:nvSpPr>
          <p:spPr>
            <a:xfrm flipV="1">
              <a:off x="48182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3" name="Group"/>
          <p:cNvGrpSpPr/>
          <p:nvPr/>
        </p:nvGrpSpPr>
        <p:grpSpPr>
          <a:xfrm>
            <a:off x="587908" y="3567848"/>
            <a:ext cx="669333" cy="957019"/>
            <a:chOff x="0" y="0"/>
            <a:chExt cx="669331" cy="957017"/>
          </a:xfrm>
        </p:grpSpPr>
        <p:sp>
          <p:nvSpPr>
            <p:cNvPr id="161" name="6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2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1549369" y="3565199"/>
            <a:ext cx="669092" cy="959668"/>
            <a:chOff x="0" y="0"/>
            <a:chExt cx="669091" cy="959666"/>
          </a:xfrm>
        </p:grpSpPr>
        <p:sp>
          <p:nvSpPr>
            <p:cNvPr id="164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5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2427641" y="3686781"/>
            <a:ext cx="576931" cy="838086"/>
            <a:chOff x="0" y="0"/>
            <a:chExt cx="576930" cy="838084"/>
          </a:xfrm>
        </p:grpSpPr>
        <p:sp>
          <p:nvSpPr>
            <p:cNvPr id="167" name="7"/>
            <p:cNvSpPr/>
            <p:nvPr/>
          </p:nvSpPr>
          <p:spPr>
            <a:xfrm>
              <a:off x="0" y="263729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68" name="Line"/>
            <p:cNvSpPr/>
            <p:nvPr/>
          </p:nvSpPr>
          <p:spPr>
            <a:xfrm flipV="1">
              <a:off x="288464" y="0"/>
              <a:ext cx="246438" cy="2464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2179514" y="2647971"/>
            <a:ext cx="1153493" cy="1062100"/>
            <a:chOff x="0" y="0"/>
            <a:chExt cx="1153492" cy="1062099"/>
          </a:xfrm>
        </p:grpSpPr>
        <p:sp>
          <p:nvSpPr>
            <p:cNvPr id="170" name="1"/>
            <p:cNvSpPr/>
            <p:nvPr/>
          </p:nvSpPr>
          <p:spPr>
            <a:xfrm>
              <a:off x="576562" y="48774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1" name="Line"/>
            <p:cNvSpPr/>
            <p:nvPr/>
          </p:nvSpPr>
          <p:spPr>
            <a:xfrm flipH="1" flipV="1">
              <a:off x="0" y="0"/>
              <a:ext cx="683005" cy="5596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73" name="Let us heapify…"/>
          <p:cNvSpPr txBox="1"/>
          <p:nvPr/>
        </p:nvSpPr>
        <p:spPr>
          <a:xfrm>
            <a:off x="3715807" y="1962032"/>
            <a:ext cx="5878533" cy="2155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Let us heapify</a:t>
            </a: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Last parental node (at ⌊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6/2⌋=3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Smaller than child node 7 at pos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Exchange it </a:t>
            </a: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Heap property satisfies</a:t>
            </a:r>
          </a:p>
        </p:txBody>
      </p:sp>
      <p:sp>
        <p:nvSpPr>
          <p:cNvPr id="174" name="2"/>
          <p:cNvSpPr/>
          <p:nvPr/>
        </p:nvSpPr>
        <p:spPr>
          <a:xfrm>
            <a:off x="7290527" y="4350158"/>
            <a:ext cx="576931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177" name="Group"/>
          <p:cNvGrpSpPr/>
          <p:nvPr/>
        </p:nvGrpSpPr>
        <p:grpSpPr>
          <a:xfrm>
            <a:off x="6735759" y="4860591"/>
            <a:ext cx="709953" cy="872691"/>
            <a:chOff x="0" y="0"/>
            <a:chExt cx="709951" cy="872689"/>
          </a:xfrm>
        </p:grpSpPr>
        <p:sp>
          <p:nvSpPr>
            <p:cNvPr id="175" name="9"/>
            <p:cNvSpPr/>
            <p:nvPr/>
          </p:nvSpPr>
          <p:spPr>
            <a:xfrm>
              <a:off x="0" y="29833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76" name="Line"/>
            <p:cNvSpPr/>
            <p:nvPr/>
          </p:nvSpPr>
          <p:spPr>
            <a:xfrm flipV="1">
              <a:off x="48182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6236904" y="5707459"/>
            <a:ext cx="669333" cy="957018"/>
            <a:chOff x="0" y="0"/>
            <a:chExt cx="669331" cy="957017"/>
          </a:xfrm>
        </p:grpSpPr>
        <p:sp>
          <p:nvSpPr>
            <p:cNvPr id="178" name="6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9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81" name="7"/>
          <p:cNvSpPr/>
          <p:nvPr/>
        </p:nvSpPr>
        <p:spPr>
          <a:xfrm>
            <a:off x="8076638" y="6090120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grpSp>
        <p:nvGrpSpPr>
          <p:cNvPr id="184" name="Group"/>
          <p:cNvGrpSpPr/>
          <p:nvPr/>
        </p:nvGrpSpPr>
        <p:grpSpPr>
          <a:xfrm>
            <a:off x="7198365" y="5704809"/>
            <a:ext cx="669092" cy="959668"/>
            <a:chOff x="0" y="0"/>
            <a:chExt cx="669091" cy="959666"/>
          </a:xfrm>
        </p:grpSpPr>
        <p:sp>
          <p:nvSpPr>
            <p:cNvPr id="182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3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85" name="Line"/>
          <p:cNvSpPr/>
          <p:nvPr/>
        </p:nvSpPr>
        <p:spPr>
          <a:xfrm flipV="1">
            <a:off x="8365103" y="5826391"/>
            <a:ext cx="246438" cy="246438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6" name="1"/>
          <p:cNvSpPr/>
          <p:nvPr/>
        </p:nvSpPr>
        <p:spPr>
          <a:xfrm>
            <a:off x="8405073" y="5275324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7" name="Line"/>
          <p:cNvSpPr/>
          <p:nvPr/>
        </p:nvSpPr>
        <p:spPr>
          <a:xfrm flipH="1" flipV="1">
            <a:off x="7828511" y="4787581"/>
            <a:ext cx="683005" cy="55968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8" name="7"/>
          <p:cNvSpPr/>
          <p:nvPr/>
        </p:nvSpPr>
        <p:spPr>
          <a:xfrm>
            <a:off x="8405073" y="5275324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9" name="1"/>
          <p:cNvSpPr/>
          <p:nvPr/>
        </p:nvSpPr>
        <p:spPr>
          <a:xfrm>
            <a:off x="8076638" y="6090120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graphicFrame>
        <p:nvGraphicFramePr>
          <p:cNvPr id="190" name="Table"/>
          <p:cNvGraphicFramePr/>
          <p:nvPr/>
        </p:nvGraphicFramePr>
        <p:xfrm>
          <a:off x="506032" y="5081160"/>
          <a:ext cx="5704664" cy="4601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810869"/>
                <a:gridCol w="810869"/>
                <a:gridCol w="810869"/>
                <a:gridCol w="810869"/>
                <a:gridCol w="810869"/>
                <a:gridCol w="810869"/>
                <a:gridCol w="810869"/>
              </a:tblGrid>
              <a:tr h="43155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91" name="Table"/>
          <p:cNvGraphicFramePr/>
          <p:nvPr/>
        </p:nvGraphicFramePr>
        <p:xfrm>
          <a:off x="506032" y="5917031"/>
          <a:ext cx="5704664" cy="4601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810869"/>
                <a:gridCol w="810869"/>
                <a:gridCol w="810869"/>
                <a:gridCol w="810869"/>
                <a:gridCol w="810869"/>
                <a:gridCol w="810869"/>
                <a:gridCol w="810869"/>
              </a:tblGrid>
              <a:tr h="43155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xit" nodeType="click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95" dur="1000" fill="hold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8" presetID="2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Class="exit" nodeType="afterEffect" presetSubtype="2" presetID="2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Class="entr" nodeType="afterEffect" presetSubtype="8" presetID="2" grpId="2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14"/>
      <p:bldP build="whole" bldLvl="1" animBg="1" rev="0" advAuto="0" spid="172" grpId="5"/>
      <p:bldP build="whole" bldLvl="1" animBg="1" rev="0" advAuto="0" spid="160" grpId="4"/>
      <p:bldP build="whole" bldLvl="1" animBg="1" rev="0" advAuto="0" spid="184" grpId="12"/>
      <p:bldP build="whole" bldLvl="1" animBg="1" rev="0" advAuto="0" spid="163" grpId="6"/>
      <p:bldP build="whole" bldLvl="1" animBg="1" rev="0" advAuto="0" spid="190" grpId="2"/>
      <p:bldP build="whole" bldLvl="1" animBg="1" rev="0" advAuto="0" spid="186" grpId="17"/>
      <p:bldP build="whole" bldLvl="1" animBg="1" rev="0" advAuto="0" spid="186" grpId="18"/>
      <p:bldP build="whole" bldLvl="1" animBg="1" rev="0" advAuto="0" spid="186" grpId="20"/>
      <p:bldP build="whole" bldLvl="1" animBg="1" rev="0" advAuto="0" spid="188" grpId="21"/>
      <p:bldP build="whole" bldLvl="1" animBg="1" rev="0" advAuto="0" spid="189" grpId="23"/>
      <p:bldP build="p" bldLvl="5" animBg="1" rev="0" advAuto="0" spid="153" grpId="1"/>
      <p:bldP build="whole" bldLvl="1" animBg="1" rev="0" advAuto="0" spid="191" grpId="24"/>
      <p:bldP build="whole" bldLvl="1" animBg="1" rev="0" advAuto="0" spid="177" grpId="11"/>
      <p:bldP build="whole" bldLvl="1" animBg="1" rev="0" advAuto="0" spid="169" grpId="8"/>
      <p:bldP build="whole" bldLvl="1" animBg="1" rev="0" advAuto="0" spid="157" grpId="3"/>
      <p:bldP build="whole" bldLvl="1" animBg="1" rev="0" advAuto="0" spid="187" grpId="16"/>
      <p:bldP build="whole" bldLvl="1" animBg="1" rev="0" advAuto="0" spid="180" grpId="13"/>
      <p:bldP build="whole" bldLvl="1" animBg="1" rev="0" advAuto="0" spid="181" grpId="15"/>
      <p:bldP build="whole" bldLvl="1" animBg="1" rev="0" advAuto="0" spid="166" grpId="7"/>
      <p:bldP build="whole" bldLvl="1" animBg="1" rev="0" advAuto="0" spid="174" grpId="10"/>
      <p:bldP build="whole" bldLvl="1" animBg="1" rev="0" advAuto="0" spid="181" grpId="19"/>
      <p:bldP build="p" bldLvl="5" animBg="1" rev="0" advAuto="0" spid="173" grpId="9"/>
      <p:bldP build="whole" bldLvl="1" animBg="1" rev="0" advAuto="0" spid="181" grpId="2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Heap Constr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 Construction</a:t>
            </a:r>
          </a:p>
        </p:txBody>
      </p:sp>
      <p:sp>
        <p:nvSpPr>
          <p:cNvPr id="194" name="Consider preceding parental node 9 (at pos 3-1=2)…"/>
          <p:cNvSpPr txBox="1"/>
          <p:nvPr>
            <p:ph type="body" sz="half" idx="1"/>
          </p:nvPr>
        </p:nvSpPr>
        <p:spPr>
          <a:xfrm>
            <a:off x="666288" y="938113"/>
            <a:ext cx="9171243" cy="2064397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Consider preceding parental node 9 (at pos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3-1=2</a:t>
            </a:r>
            <a:r>
              <a:t>)</a:t>
            </a:r>
          </a:p>
          <a:p>
            <a:pPr>
              <a:defRPr sz="3000"/>
            </a:pPr>
            <a:r>
              <a:t>It is in order. No exchange required</a:t>
            </a:r>
          </a:p>
          <a:p>
            <a:pPr>
              <a:defRPr sz="3000"/>
            </a:pPr>
            <a:r>
              <a:t>Next parental node 2 (at pos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). Needs heapification.</a:t>
            </a:r>
          </a:p>
          <a:p>
            <a:pPr>
              <a:defRPr sz="3000"/>
            </a:pPr>
            <a:r>
              <a:t>Exchange it with 9, and repeat the process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9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98" name="2"/>
          <p:cNvSpPr/>
          <p:nvPr/>
        </p:nvSpPr>
        <p:spPr>
          <a:xfrm>
            <a:off x="1325589" y="3191628"/>
            <a:ext cx="576931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9" name="9"/>
          <p:cNvSpPr/>
          <p:nvPr/>
        </p:nvSpPr>
        <p:spPr>
          <a:xfrm>
            <a:off x="770821" y="4000396"/>
            <a:ext cx="576931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00" name="Line"/>
          <p:cNvSpPr/>
          <p:nvPr/>
        </p:nvSpPr>
        <p:spPr>
          <a:xfrm flipV="1">
            <a:off x="1252644" y="3702061"/>
            <a:ext cx="228130" cy="41366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03" name="Group"/>
          <p:cNvGrpSpPr/>
          <p:nvPr/>
        </p:nvGrpSpPr>
        <p:grpSpPr>
          <a:xfrm>
            <a:off x="271967" y="4548928"/>
            <a:ext cx="669333" cy="957019"/>
            <a:chOff x="0" y="0"/>
            <a:chExt cx="669331" cy="957017"/>
          </a:xfrm>
        </p:grpSpPr>
        <p:sp>
          <p:nvSpPr>
            <p:cNvPr id="201" name="6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02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1233428" y="4546279"/>
            <a:ext cx="669092" cy="959668"/>
            <a:chOff x="0" y="0"/>
            <a:chExt cx="669091" cy="959666"/>
          </a:xfrm>
        </p:grpSpPr>
        <p:sp>
          <p:nvSpPr>
            <p:cNvPr id="204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05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2111700" y="4667861"/>
            <a:ext cx="576931" cy="838086"/>
            <a:chOff x="0" y="0"/>
            <a:chExt cx="576930" cy="838084"/>
          </a:xfrm>
        </p:grpSpPr>
        <p:sp>
          <p:nvSpPr>
            <p:cNvPr id="207" name="1"/>
            <p:cNvSpPr/>
            <p:nvPr/>
          </p:nvSpPr>
          <p:spPr>
            <a:xfrm>
              <a:off x="0" y="263729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8" name="Line"/>
            <p:cNvSpPr/>
            <p:nvPr/>
          </p:nvSpPr>
          <p:spPr>
            <a:xfrm flipV="1">
              <a:off x="288464" y="0"/>
              <a:ext cx="246438" cy="2464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1863573" y="3629051"/>
            <a:ext cx="1153493" cy="1062100"/>
            <a:chOff x="0" y="0"/>
            <a:chExt cx="1153492" cy="1062099"/>
          </a:xfrm>
        </p:grpSpPr>
        <p:sp>
          <p:nvSpPr>
            <p:cNvPr id="210" name="7"/>
            <p:cNvSpPr/>
            <p:nvPr/>
          </p:nvSpPr>
          <p:spPr>
            <a:xfrm>
              <a:off x="576562" y="48774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11" name="Line"/>
            <p:cNvSpPr/>
            <p:nvPr/>
          </p:nvSpPr>
          <p:spPr>
            <a:xfrm flipH="1" flipV="1">
              <a:off x="0" y="0"/>
              <a:ext cx="683005" cy="5596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13" name="2"/>
          <p:cNvSpPr/>
          <p:nvPr/>
        </p:nvSpPr>
        <p:spPr>
          <a:xfrm>
            <a:off x="4279430" y="3136764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4" name="9"/>
          <p:cNvSpPr/>
          <p:nvPr/>
        </p:nvSpPr>
        <p:spPr>
          <a:xfrm>
            <a:off x="3724662" y="3945532"/>
            <a:ext cx="576932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15" name="Line"/>
          <p:cNvSpPr/>
          <p:nvPr/>
        </p:nvSpPr>
        <p:spPr>
          <a:xfrm flipV="1">
            <a:off x="4206485" y="3647198"/>
            <a:ext cx="228130" cy="4136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18" name="Group"/>
          <p:cNvGrpSpPr/>
          <p:nvPr/>
        </p:nvGrpSpPr>
        <p:grpSpPr>
          <a:xfrm>
            <a:off x="3225808" y="4494065"/>
            <a:ext cx="669333" cy="957018"/>
            <a:chOff x="0" y="0"/>
            <a:chExt cx="669331" cy="957017"/>
          </a:xfrm>
        </p:grpSpPr>
        <p:sp>
          <p:nvSpPr>
            <p:cNvPr id="216" name="6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7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4187269" y="4491415"/>
            <a:ext cx="669092" cy="959668"/>
            <a:chOff x="0" y="0"/>
            <a:chExt cx="669091" cy="959666"/>
          </a:xfrm>
        </p:grpSpPr>
        <p:sp>
          <p:nvSpPr>
            <p:cNvPr id="219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20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5065541" y="4612997"/>
            <a:ext cx="576932" cy="838086"/>
            <a:chOff x="0" y="0"/>
            <a:chExt cx="576930" cy="838084"/>
          </a:xfrm>
        </p:grpSpPr>
        <p:sp>
          <p:nvSpPr>
            <p:cNvPr id="222" name="1"/>
            <p:cNvSpPr/>
            <p:nvPr/>
          </p:nvSpPr>
          <p:spPr>
            <a:xfrm>
              <a:off x="0" y="263729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3" name="Line"/>
            <p:cNvSpPr/>
            <p:nvPr/>
          </p:nvSpPr>
          <p:spPr>
            <a:xfrm flipV="1">
              <a:off x="288464" y="0"/>
              <a:ext cx="246438" cy="2464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4817414" y="3574187"/>
            <a:ext cx="1153494" cy="1062101"/>
            <a:chOff x="0" y="0"/>
            <a:chExt cx="1153492" cy="1062099"/>
          </a:xfrm>
        </p:grpSpPr>
        <p:sp>
          <p:nvSpPr>
            <p:cNvPr id="225" name="7"/>
            <p:cNvSpPr/>
            <p:nvPr/>
          </p:nvSpPr>
          <p:spPr>
            <a:xfrm>
              <a:off x="576562" y="48774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26" name="Line"/>
            <p:cNvSpPr/>
            <p:nvPr/>
          </p:nvSpPr>
          <p:spPr>
            <a:xfrm flipH="1" flipV="1">
              <a:off x="0" y="0"/>
              <a:ext cx="683005" cy="5596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28" name="Line"/>
          <p:cNvSpPr/>
          <p:nvPr/>
        </p:nvSpPr>
        <p:spPr>
          <a:xfrm>
            <a:off x="5989065" y="3810000"/>
            <a:ext cx="669332" cy="0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9" name="9"/>
          <p:cNvSpPr/>
          <p:nvPr/>
        </p:nvSpPr>
        <p:spPr>
          <a:xfrm>
            <a:off x="7527650" y="3136764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30" name="2"/>
          <p:cNvSpPr/>
          <p:nvPr/>
        </p:nvSpPr>
        <p:spPr>
          <a:xfrm>
            <a:off x="6972882" y="3945532"/>
            <a:ext cx="576932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7454706" y="3647198"/>
            <a:ext cx="228129" cy="4136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34" name="Group"/>
          <p:cNvGrpSpPr/>
          <p:nvPr/>
        </p:nvGrpSpPr>
        <p:grpSpPr>
          <a:xfrm>
            <a:off x="6474028" y="4494065"/>
            <a:ext cx="669333" cy="957018"/>
            <a:chOff x="0" y="0"/>
            <a:chExt cx="669331" cy="957017"/>
          </a:xfrm>
        </p:grpSpPr>
        <p:sp>
          <p:nvSpPr>
            <p:cNvPr id="232" name="6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3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7" name="Group"/>
          <p:cNvGrpSpPr/>
          <p:nvPr/>
        </p:nvGrpSpPr>
        <p:grpSpPr>
          <a:xfrm>
            <a:off x="7435489" y="4491415"/>
            <a:ext cx="669093" cy="959668"/>
            <a:chOff x="0" y="0"/>
            <a:chExt cx="669091" cy="959666"/>
          </a:xfrm>
        </p:grpSpPr>
        <p:sp>
          <p:nvSpPr>
            <p:cNvPr id="235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36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8313762" y="4612997"/>
            <a:ext cx="576931" cy="838086"/>
            <a:chOff x="0" y="0"/>
            <a:chExt cx="576930" cy="838084"/>
          </a:xfrm>
        </p:grpSpPr>
        <p:sp>
          <p:nvSpPr>
            <p:cNvPr id="238" name="1"/>
            <p:cNvSpPr/>
            <p:nvPr/>
          </p:nvSpPr>
          <p:spPr>
            <a:xfrm>
              <a:off x="0" y="263729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9" name="Line"/>
            <p:cNvSpPr/>
            <p:nvPr/>
          </p:nvSpPr>
          <p:spPr>
            <a:xfrm flipV="1">
              <a:off x="288464" y="0"/>
              <a:ext cx="246438" cy="2464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8065634" y="3574187"/>
            <a:ext cx="1153494" cy="1062101"/>
            <a:chOff x="0" y="0"/>
            <a:chExt cx="1153492" cy="1062099"/>
          </a:xfrm>
        </p:grpSpPr>
        <p:sp>
          <p:nvSpPr>
            <p:cNvPr id="241" name="7"/>
            <p:cNvSpPr/>
            <p:nvPr/>
          </p:nvSpPr>
          <p:spPr>
            <a:xfrm>
              <a:off x="576562" y="48774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42" name="Line"/>
            <p:cNvSpPr/>
            <p:nvPr/>
          </p:nvSpPr>
          <p:spPr>
            <a:xfrm flipH="1" flipV="1">
              <a:off x="0" y="0"/>
              <a:ext cx="683005" cy="5596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44" name="keys: 2,9,7,6,5,1"/>
          <p:cNvSpPr txBox="1"/>
          <p:nvPr/>
        </p:nvSpPr>
        <p:spPr>
          <a:xfrm>
            <a:off x="220277" y="5774687"/>
            <a:ext cx="3328418" cy="571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keys: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2,9,7,6,5,1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12"/>
      <p:bldP build="whole" bldLvl="1" animBg="1" rev="0" advAuto="0" spid="199" grpId="4"/>
      <p:bldP build="whole" bldLvl="1" animBg="1" rev="0" advAuto="0" spid="213" grpId="11"/>
      <p:bldP build="whole" bldLvl="1" animBg="1" rev="0" advAuto="0" spid="200" grpId="3"/>
      <p:bldP build="whole" bldLvl="1" animBg="1" rev="0" advAuto="0" spid="244" grpId="8"/>
      <p:bldP build="whole" bldLvl="1" animBg="1" rev="0" advAuto="0" spid="209" grpId="7"/>
      <p:bldP build="whole" bldLvl="1" animBg="1" rev="0" advAuto="0" spid="199" grpId="10"/>
      <p:bldP build="whole" bldLvl="1" animBg="1" rev="0" advAuto="0" spid="212" grpId="2"/>
      <p:bldP build="whole" bldLvl="1" animBg="1" rev="0" advAuto="0" spid="237" grpId="24"/>
      <p:bldP build="whole" bldLvl="1" animBg="1" rev="0" advAuto="0" spid="221" grpId="15"/>
      <p:bldP build="whole" bldLvl="1" animBg="1" rev="0" advAuto="0" spid="213" grpId="18"/>
      <p:bldP build="whole" bldLvl="1" animBg="1" rev="0" advAuto="0" spid="234" grpId="25"/>
      <p:bldP build="whole" bldLvl="1" animBg="1" rev="0" advAuto="0" spid="240" grpId="26"/>
      <p:bldP build="whole" bldLvl="1" animBg="1" rev="0" advAuto="0" spid="203" grpId="6"/>
      <p:bldP build="whole" bldLvl="1" animBg="1" rev="0" advAuto="0" spid="224" grpId="17"/>
      <p:bldP build="whole" bldLvl="1" animBg="1" rev="0" advAuto="0" spid="198" grpId="1"/>
      <p:bldP build="whole" bldLvl="1" animBg="1" rev="0" advAuto="0" spid="228" grpId="19"/>
      <p:bldP build="p" bldLvl="5" animBg="1" rev="0" advAuto="0" spid="194" grpId="9"/>
      <p:bldP build="whole" bldLvl="1" animBg="1" rev="0" advAuto="0" spid="229" grpId="20"/>
      <p:bldP build="whole" bldLvl="1" animBg="1" rev="0" advAuto="0" spid="214" grpId="14"/>
      <p:bldP build="whole" bldLvl="1" animBg="1" rev="0" advAuto="0" spid="215" grpId="13"/>
      <p:bldP build="whole" bldLvl="1" animBg="1" rev="0" advAuto="0" spid="206" grpId="5"/>
      <p:bldP build="whole" bldLvl="1" animBg="1" rev="0" advAuto="0" spid="231" grpId="22"/>
      <p:bldP build="whole" bldLvl="1" animBg="1" rev="0" advAuto="0" spid="243" grpId="21"/>
      <p:bldP build="whole" bldLvl="1" animBg="1" rev="0" advAuto="0" spid="218" grpId="16"/>
      <p:bldP build="whole" bldLvl="1" animBg="1" rev="0" advAuto="0" spid="230" grpId="2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Heap Constr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 Construction</a:t>
            </a:r>
          </a:p>
        </p:txBody>
      </p:sp>
      <p:sp>
        <p:nvSpPr>
          <p:cNvPr id="247" name="Since exchanged node 2 is not in heap order…"/>
          <p:cNvSpPr txBox="1"/>
          <p:nvPr>
            <p:ph type="body" sz="quarter" idx="1"/>
          </p:nvPr>
        </p:nvSpPr>
        <p:spPr>
          <a:xfrm>
            <a:off x="666288" y="938113"/>
            <a:ext cx="9055611" cy="1288880"/>
          </a:xfrm>
          <a:prstGeom prst="rect">
            <a:avLst/>
          </a:prstGeom>
        </p:spPr>
        <p:txBody>
          <a:bodyPr/>
          <a:lstStyle/>
          <a:p>
            <a:pPr/>
            <a:r>
              <a:t>Since exchanged node 2 is not in heap order</a:t>
            </a:r>
          </a:p>
          <a:p>
            <a:pPr/>
            <a:r>
              <a:t>This needs to be exchanged with 6.</a:t>
            </a:r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51" name="Line"/>
          <p:cNvSpPr/>
          <p:nvPr/>
        </p:nvSpPr>
        <p:spPr>
          <a:xfrm>
            <a:off x="4529163" y="3094975"/>
            <a:ext cx="669333" cy="1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2" name="9"/>
          <p:cNvSpPr/>
          <p:nvPr/>
        </p:nvSpPr>
        <p:spPr>
          <a:xfrm>
            <a:off x="2439336" y="2288712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53" name="2"/>
          <p:cNvSpPr/>
          <p:nvPr/>
        </p:nvSpPr>
        <p:spPr>
          <a:xfrm>
            <a:off x="1884568" y="3097480"/>
            <a:ext cx="576931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4" name="Line"/>
          <p:cNvSpPr/>
          <p:nvPr/>
        </p:nvSpPr>
        <p:spPr>
          <a:xfrm flipV="1">
            <a:off x="2366392" y="2799145"/>
            <a:ext cx="228129" cy="41366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57" name="Group"/>
          <p:cNvGrpSpPr/>
          <p:nvPr/>
        </p:nvGrpSpPr>
        <p:grpSpPr>
          <a:xfrm>
            <a:off x="1385714" y="3646012"/>
            <a:ext cx="669333" cy="957019"/>
            <a:chOff x="0" y="0"/>
            <a:chExt cx="669331" cy="957017"/>
          </a:xfrm>
        </p:grpSpPr>
        <p:sp>
          <p:nvSpPr>
            <p:cNvPr id="255" name="6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56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2347175" y="3643363"/>
            <a:ext cx="669092" cy="959668"/>
            <a:chOff x="0" y="0"/>
            <a:chExt cx="669091" cy="959666"/>
          </a:xfrm>
        </p:grpSpPr>
        <p:sp>
          <p:nvSpPr>
            <p:cNvPr id="258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9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3225448" y="3764945"/>
            <a:ext cx="576931" cy="838086"/>
            <a:chOff x="0" y="0"/>
            <a:chExt cx="576930" cy="838084"/>
          </a:xfrm>
        </p:grpSpPr>
        <p:sp>
          <p:nvSpPr>
            <p:cNvPr id="261" name="1"/>
            <p:cNvSpPr/>
            <p:nvPr/>
          </p:nvSpPr>
          <p:spPr>
            <a:xfrm>
              <a:off x="0" y="263729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2" name="Line"/>
            <p:cNvSpPr/>
            <p:nvPr/>
          </p:nvSpPr>
          <p:spPr>
            <a:xfrm flipV="1">
              <a:off x="288464" y="0"/>
              <a:ext cx="246438" cy="2464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6" name="Group"/>
          <p:cNvGrpSpPr/>
          <p:nvPr/>
        </p:nvGrpSpPr>
        <p:grpSpPr>
          <a:xfrm>
            <a:off x="2977320" y="2726135"/>
            <a:ext cx="1153493" cy="1062100"/>
            <a:chOff x="0" y="0"/>
            <a:chExt cx="1153492" cy="1062099"/>
          </a:xfrm>
        </p:grpSpPr>
        <p:sp>
          <p:nvSpPr>
            <p:cNvPr id="264" name="7"/>
            <p:cNvSpPr/>
            <p:nvPr/>
          </p:nvSpPr>
          <p:spPr>
            <a:xfrm>
              <a:off x="576562" y="48774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65" name="Line"/>
            <p:cNvSpPr/>
            <p:nvPr/>
          </p:nvSpPr>
          <p:spPr>
            <a:xfrm flipH="1" flipV="1">
              <a:off x="0" y="0"/>
              <a:ext cx="683005" cy="5596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67" name="9"/>
          <p:cNvSpPr/>
          <p:nvPr/>
        </p:nvSpPr>
        <p:spPr>
          <a:xfrm>
            <a:off x="6650468" y="2233848"/>
            <a:ext cx="576931" cy="5743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68" name="6"/>
          <p:cNvSpPr/>
          <p:nvPr/>
        </p:nvSpPr>
        <p:spPr>
          <a:xfrm>
            <a:off x="6095700" y="3042616"/>
            <a:ext cx="576932" cy="5743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69" name="Line"/>
          <p:cNvSpPr/>
          <p:nvPr/>
        </p:nvSpPr>
        <p:spPr>
          <a:xfrm flipV="1">
            <a:off x="6577524" y="2744282"/>
            <a:ext cx="228129" cy="4136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72" name="Group"/>
          <p:cNvGrpSpPr/>
          <p:nvPr/>
        </p:nvGrpSpPr>
        <p:grpSpPr>
          <a:xfrm>
            <a:off x="5596846" y="3591149"/>
            <a:ext cx="669333" cy="957018"/>
            <a:chOff x="0" y="0"/>
            <a:chExt cx="669331" cy="957017"/>
          </a:xfrm>
        </p:grpSpPr>
        <p:sp>
          <p:nvSpPr>
            <p:cNvPr id="270" name="2"/>
            <p:cNvSpPr/>
            <p:nvPr/>
          </p:nvSpPr>
          <p:spPr>
            <a:xfrm>
              <a:off x="0" y="3826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1" name="Line"/>
            <p:cNvSpPr/>
            <p:nvPr/>
          </p:nvSpPr>
          <p:spPr>
            <a:xfrm flipV="1">
              <a:off x="441203" y="0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6558307" y="3588499"/>
            <a:ext cx="669093" cy="959668"/>
            <a:chOff x="0" y="0"/>
            <a:chExt cx="669091" cy="959666"/>
          </a:xfrm>
        </p:grpSpPr>
        <p:sp>
          <p:nvSpPr>
            <p:cNvPr id="273" name="5"/>
            <p:cNvSpPr/>
            <p:nvPr/>
          </p:nvSpPr>
          <p:spPr>
            <a:xfrm>
              <a:off x="92161" y="385311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74" name="Line"/>
            <p:cNvSpPr/>
            <p:nvPr/>
          </p:nvSpPr>
          <p:spPr>
            <a:xfrm flipH="1" flipV="1">
              <a:off x="0" y="0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8" name="Group"/>
          <p:cNvGrpSpPr/>
          <p:nvPr/>
        </p:nvGrpSpPr>
        <p:grpSpPr>
          <a:xfrm>
            <a:off x="7436580" y="3710081"/>
            <a:ext cx="576931" cy="838086"/>
            <a:chOff x="0" y="0"/>
            <a:chExt cx="576930" cy="838084"/>
          </a:xfrm>
        </p:grpSpPr>
        <p:sp>
          <p:nvSpPr>
            <p:cNvPr id="276" name="1"/>
            <p:cNvSpPr/>
            <p:nvPr/>
          </p:nvSpPr>
          <p:spPr>
            <a:xfrm>
              <a:off x="0" y="263729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7" name="Line"/>
            <p:cNvSpPr/>
            <p:nvPr/>
          </p:nvSpPr>
          <p:spPr>
            <a:xfrm flipV="1">
              <a:off x="288464" y="0"/>
              <a:ext cx="246438" cy="2464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7188452" y="2671271"/>
            <a:ext cx="1153493" cy="1062100"/>
            <a:chOff x="0" y="0"/>
            <a:chExt cx="1153492" cy="1062099"/>
          </a:xfrm>
        </p:grpSpPr>
        <p:sp>
          <p:nvSpPr>
            <p:cNvPr id="279" name="7"/>
            <p:cNvSpPr/>
            <p:nvPr/>
          </p:nvSpPr>
          <p:spPr>
            <a:xfrm>
              <a:off x="576562" y="487744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80" name="Line"/>
            <p:cNvSpPr/>
            <p:nvPr/>
          </p:nvSpPr>
          <p:spPr>
            <a:xfrm flipH="1" flipV="1">
              <a:off x="0" y="0"/>
              <a:ext cx="683005" cy="5596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82" name="Now heap is in order."/>
          <p:cNvSpPr txBox="1"/>
          <p:nvPr/>
        </p:nvSpPr>
        <p:spPr>
          <a:xfrm>
            <a:off x="552194" y="4999129"/>
            <a:ext cx="9055612" cy="650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Now heap is in order.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Class="entr" nodeType="with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11"/>
      <p:bldP build="whole" bldLvl="1" animBg="1" rev="0" advAuto="0" spid="251" grpId="9"/>
      <p:bldP build="whole" bldLvl="1" animBg="1" rev="0" advAuto="0" spid="267" grpId="10"/>
      <p:bldP build="whole" bldLvl="1" animBg="1" rev="0" advAuto="0" spid="269" grpId="12"/>
      <p:bldP build="p" bldLvl="5" animBg="1" rev="0" advAuto="0" spid="282" grpId="17"/>
      <p:bldP build="whole" bldLvl="1" animBg="1" rev="0" advAuto="0" spid="253" grpId="4"/>
      <p:bldP build="whole" bldLvl="1" animBg="1" rev="0" advAuto="0" spid="260" grpId="5"/>
      <p:bldP build="whole" bldLvl="1" animBg="1" rev="0" advAuto="0" spid="263" grpId="7"/>
      <p:bldP build="whole" bldLvl="1" animBg="1" rev="0" advAuto="0" spid="266" grpId="2"/>
      <p:bldP build="whole" bldLvl="1" animBg="1" rev="0" advAuto="0" spid="252" grpId="1"/>
      <p:bldP build="whole" bldLvl="1" animBg="1" rev="0" advAuto="0" spid="257" grpId="6"/>
      <p:bldP build="whole" bldLvl="1" animBg="1" rev="0" advAuto="0" spid="268" grpId="13"/>
      <p:bldP build="whole" bldLvl="1" animBg="1" rev="0" advAuto="0" spid="275" grpId="14"/>
      <p:bldP build="whole" bldLvl="1" animBg="1" rev="0" advAuto="0" spid="254" grpId="3"/>
      <p:bldP build="p" bldLvl="5" animBg="1" rev="0" advAuto="0" spid="247" grpId="8"/>
      <p:bldP build="whole" bldLvl="1" animBg="1" rev="0" advAuto="0" spid="278" grpId="16"/>
      <p:bldP build="whole" bldLvl="1" animBg="1" rev="0" advAuto="0" spid="272" grpId="1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Heap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 Algorithm</a:t>
            </a:r>
          </a:p>
        </p:txBody>
      </p:sp>
      <p:sp>
        <p:nvSpPr>
          <p:cNvPr id="285" name="Algo HeapBottomUp(H[1:n])…"/>
          <p:cNvSpPr txBox="1"/>
          <p:nvPr>
            <p:ph type="body" idx="1"/>
          </p:nvPr>
        </p:nvSpPr>
        <p:spPr>
          <a:xfrm>
            <a:off x="666288" y="938113"/>
            <a:ext cx="9055611" cy="598612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800"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HeapBottomUp(H[1:n])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i/p: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H[1:n]</a:t>
            </a:r>
            <a:r>
              <a:t> of items to be ordered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o/p: Heap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H[1:n]</a:t>
            </a:r>
            <a:r>
              <a:t> of ordered items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 ← </a:t>
            </a:r>
            <a:r>
              <a:t>⌊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n/2⌋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</a:t>
            </a:r>
            <a:r>
              <a:rPr i="1" u="sng"/>
              <a:t>do</a:t>
            </a:r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k←i; v←H[k]; heap←False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 not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heap </a:t>
            </a:r>
            <a:r>
              <a:rPr i="1" u="sng"/>
              <a:t>and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2*k≤n</a:t>
            </a:r>
            <a:r>
              <a:t> </a:t>
            </a:r>
            <a:r>
              <a:rPr i="1" u="sng"/>
              <a:t>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←2*k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j&lt;n</a:t>
            </a:r>
            <a:r>
              <a:t> // there are two children</a:t>
            </a: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H[j] &lt; H[j+1]</a:t>
            </a:r>
          </a:p>
          <a:p>
            <a:pPr lvl="8" marL="0" indent="18288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←j+1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v≥H[j]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heap←True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 i="1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H[k] ← H[j]; k←j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H[k]←v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6515465" y="3856767"/>
            <a:ext cx="2745100" cy="2314319"/>
            <a:chOff x="0" y="0"/>
            <a:chExt cx="2745098" cy="2314318"/>
          </a:xfrm>
        </p:grpSpPr>
        <p:sp>
          <p:nvSpPr>
            <p:cNvPr id="289" name="2"/>
            <p:cNvSpPr/>
            <p:nvPr/>
          </p:nvSpPr>
          <p:spPr>
            <a:xfrm>
              <a:off x="1053621" y="0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grpSp>
          <p:nvGrpSpPr>
            <p:cNvPr id="292" name="Group"/>
            <p:cNvGrpSpPr/>
            <p:nvPr/>
          </p:nvGrpSpPr>
          <p:grpSpPr>
            <a:xfrm>
              <a:off x="498854" y="510433"/>
              <a:ext cx="709952" cy="872691"/>
              <a:chOff x="0" y="0"/>
              <a:chExt cx="709951" cy="872689"/>
            </a:xfrm>
          </p:grpSpPr>
          <p:sp>
            <p:nvSpPr>
              <p:cNvPr id="290" name="9"/>
              <p:cNvSpPr/>
              <p:nvPr/>
            </p:nvSpPr>
            <p:spPr>
              <a:xfrm>
                <a:off x="0" y="298334"/>
                <a:ext cx="576931" cy="574356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291" name="Line"/>
              <p:cNvSpPr/>
              <p:nvPr/>
            </p:nvSpPr>
            <p:spPr>
              <a:xfrm flipV="1">
                <a:off x="481823" y="0"/>
                <a:ext cx="228129" cy="413663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95" name="Group"/>
            <p:cNvGrpSpPr/>
            <p:nvPr/>
          </p:nvGrpSpPr>
          <p:grpSpPr>
            <a:xfrm>
              <a:off x="0" y="1357300"/>
              <a:ext cx="669332" cy="957019"/>
              <a:chOff x="0" y="0"/>
              <a:chExt cx="669331" cy="957017"/>
            </a:xfrm>
          </p:grpSpPr>
          <p:sp>
            <p:nvSpPr>
              <p:cNvPr id="293" name="6"/>
              <p:cNvSpPr/>
              <p:nvPr/>
            </p:nvSpPr>
            <p:spPr>
              <a:xfrm>
                <a:off x="0" y="382662"/>
                <a:ext cx="576931" cy="574356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294" name="Line"/>
              <p:cNvSpPr/>
              <p:nvPr/>
            </p:nvSpPr>
            <p:spPr>
              <a:xfrm flipV="1">
                <a:off x="441203" y="0"/>
                <a:ext cx="228129" cy="413663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98" name="Group"/>
            <p:cNvGrpSpPr/>
            <p:nvPr/>
          </p:nvGrpSpPr>
          <p:grpSpPr>
            <a:xfrm>
              <a:off x="961460" y="1354651"/>
              <a:ext cx="669093" cy="959668"/>
              <a:chOff x="0" y="0"/>
              <a:chExt cx="669091" cy="959666"/>
            </a:xfrm>
          </p:grpSpPr>
          <p:sp>
            <p:nvSpPr>
              <p:cNvPr id="296" name="5"/>
              <p:cNvSpPr/>
              <p:nvPr/>
            </p:nvSpPr>
            <p:spPr>
              <a:xfrm>
                <a:off x="92161" y="385311"/>
                <a:ext cx="576931" cy="574356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297" name="Line"/>
              <p:cNvSpPr/>
              <p:nvPr/>
            </p:nvSpPr>
            <p:spPr>
              <a:xfrm flipH="1" flipV="1">
                <a:off x="0" y="0"/>
                <a:ext cx="266563" cy="367889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01" name="Group"/>
            <p:cNvGrpSpPr/>
            <p:nvPr/>
          </p:nvGrpSpPr>
          <p:grpSpPr>
            <a:xfrm>
              <a:off x="1839733" y="1476233"/>
              <a:ext cx="576931" cy="838086"/>
              <a:chOff x="0" y="0"/>
              <a:chExt cx="576930" cy="838084"/>
            </a:xfrm>
          </p:grpSpPr>
          <p:sp>
            <p:nvSpPr>
              <p:cNvPr id="299" name="7"/>
              <p:cNvSpPr/>
              <p:nvPr/>
            </p:nvSpPr>
            <p:spPr>
              <a:xfrm>
                <a:off x="0" y="263729"/>
                <a:ext cx="576931" cy="574356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  <p:sp>
            <p:nvSpPr>
              <p:cNvPr id="300" name="Line"/>
              <p:cNvSpPr/>
              <p:nvPr/>
            </p:nvSpPr>
            <p:spPr>
              <a:xfrm flipV="1">
                <a:off x="288464" y="0"/>
                <a:ext cx="246438" cy="24643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04" name="Group"/>
            <p:cNvGrpSpPr/>
            <p:nvPr/>
          </p:nvGrpSpPr>
          <p:grpSpPr>
            <a:xfrm>
              <a:off x="1591605" y="437422"/>
              <a:ext cx="1153494" cy="1062101"/>
              <a:chOff x="0" y="0"/>
              <a:chExt cx="1153492" cy="1062099"/>
            </a:xfrm>
          </p:grpSpPr>
          <p:sp>
            <p:nvSpPr>
              <p:cNvPr id="302" name="1"/>
              <p:cNvSpPr/>
              <p:nvPr/>
            </p:nvSpPr>
            <p:spPr>
              <a:xfrm>
                <a:off x="576562" y="487744"/>
                <a:ext cx="576931" cy="574356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defRPr b="1" sz="2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03" name="Line"/>
              <p:cNvSpPr/>
              <p:nvPr/>
            </p:nvSpPr>
            <p:spPr>
              <a:xfrm flipH="1" flipV="1">
                <a:off x="0" y="0"/>
                <a:ext cx="683005" cy="559684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5" grpId="2"/>
      <p:bldP build="whole" bldLvl="1" animBg="1" rev="0" advAuto="0" spid="30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omplexity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 Analysis</a:t>
            </a:r>
          </a:p>
        </p:txBody>
      </p:sp>
      <p:sp>
        <p:nvSpPr>
          <p:cNvPr id="308" name="Consider the tree heigh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the tree height</a:t>
            </a:r>
          </a:p>
          <a:p>
            <a:pPr lvl="1"/>
            <a:r>
              <a:t>height of a node: length of the path from it to leaf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-element heap has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⌊lg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n⌋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Number of nodes at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⌈n/2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h+1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⌉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097416" indent="-24492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n=15, h=3,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097416" indent="-24492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nodes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h=0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,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h=1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,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h=2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Generalized analysis</a:t>
            </a:r>
          </a:p>
          <a:p>
            <a:pPr lvl="1" marL="700087" indent="-304800">
              <a:spcBef>
                <a:spcPts val="7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Moving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⌊n/2⌋</a:t>
            </a:r>
            <a:r>
              <a:t> nodes i.e. considering parent nodes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00087" indent="-304800">
              <a:spcBef>
                <a:spcPts val="7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node may move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h= ⌊lg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n⌋</a:t>
            </a:r>
            <a:r>
              <a:t> times.</a:t>
            </a:r>
          </a:p>
          <a:p>
            <a:pPr lvl="1" marL="700087" indent="-304800">
              <a:spcBef>
                <a:spcPts val="7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 complexity for heapifying array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Θ(nlg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</a:p>
        </p:txBody>
      </p:sp>
      <p:sp>
        <p:nvSpPr>
          <p:cNvPr id="3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omplexity Analysis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 Analysis: Improved</a:t>
            </a:r>
          </a:p>
        </p:txBody>
      </p:sp>
      <p:sp>
        <p:nvSpPr>
          <p:cNvPr id="314" name="Node at height 1 moves at most 1 times…"/>
          <p:cNvSpPr txBox="1"/>
          <p:nvPr>
            <p:ph type="body" sz="half" idx="1"/>
          </p:nvPr>
        </p:nvSpPr>
        <p:spPr>
          <a:xfrm>
            <a:off x="666288" y="938113"/>
            <a:ext cx="9055611" cy="2134548"/>
          </a:xfrm>
          <a:prstGeom prst="rect">
            <a:avLst/>
          </a:prstGeom>
        </p:spPr>
        <p:txBody>
          <a:bodyPr/>
          <a:lstStyle/>
          <a:p>
            <a:pPr/>
            <a:r>
              <a:t>Node at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moves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times</a:t>
            </a:r>
          </a:p>
          <a:p>
            <a:pPr/>
            <a:r>
              <a:t>Node at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 moves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 times</a:t>
            </a:r>
          </a:p>
          <a:p>
            <a:pPr/>
            <a:r>
              <a:t>i.e. Node at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t> moves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t> times.</a:t>
            </a:r>
          </a:p>
          <a:p>
            <a:pPr/>
            <a:r>
              <a:t>Total number of moves are</a:t>
            </a:r>
          </a:p>
        </p:txBody>
      </p:sp>
      <p:sp>
        <p:nvSpPr>
          <p:cNvPr id="3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1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18" name="Equation"/>
          <p:cNvSpPr txBox="1"/>
          <p:nvPr/>
        </p:nvSpPr>
        <p:spPr>
          <a:xfrm>
            <a:off x="3470884" y="2910608"/>
            <a:ext cx="5366061" cy="10509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lim>
                  </m:limUp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⌈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den>
                  </m:f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⌉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⌈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den>
                  </m:f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⌉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phant>
                    <m:phant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800"/>
          </a:p>
        </p:txBody>
      </p:sp>
      <p:sp>
        <p:nvSpPr>
          <p:cNvPr id="319" name="Some basic mathematics"/>
          <p:cNvSpPr txBox="1"/>
          <p:nvPr/>
        </p:nvSpPr>
        <p:spPr>
          <a:xfrm>
            <a:off x="552194" y="3882619"/>
            <a:ext cx="9055612" cy="628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Some basic mathematics</a:t>
            </a:r>
          </a:p>
        </p:txBody>
      </p:sp>
      <p:sp>
        <p:nvSpPr>
          <p:cNvPr id="320" name="Equation"/>
          <p:cNvSpPr txBox="1"/>
          <p:nvPr/>
        </p:nvSpPr>
        <p:spPr>
          <a:xfrm>
            <a:off x="2389560" y="4542044"/>
            <a:ext cx="3813034" cy="95245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lim>
                  </m:limUpp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phant>
                    <m:phant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  <a:endParaRPr sz="2800"/>
          </a:p>
        </p:txBody>
      </p:sp>
      <p:sp>
        <p:nvSpPr>
          <p:cNvPr id="321" name="Differentiating both sides"/>
          <p:cNvSpPr txBox="1"/>
          <p:nvPr/>
        </p:nvSpPr>
        <p:spPr>
          <a:xfrm>
            <a:off x="552194" y="5435412"/>
            <a:ext cx="9055612" cy="628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Differentiating both sides</a:t>
            </a:r>
          </a:p>
        </p:txBody>
      </p:sp>
      <p:sp>
        <p:nvSpPr>
          <p:cNvPr id="322" name="Equation"/>
          <p:cNvSpPr txBox="1"/>
          <p:nvPr/>
        </p:nvSpPr>
        <p:spPr>
          <a:xfrm>
            <a:off x="1585366" y="6075016"/>
            <a:ext cx="7161347" cy="95245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lim>
                  </m:limUp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⇒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lim>
                  </m:limUp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phant>
                    <m:phant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8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4" grpId="1"/>
      <p:bldP build="p" bldLvl="5" animBg="1" rev="0" advAuto="0" spid="319" grpId="3"/>
      <p:bldP build="whole" bldLvl="1" animBg="1" rev="0" advAuto="0" spid="320" grpId="4"/>
      <p:bldP build="p" bldLvl="5" animBg="1" rev="0" advAuto="0" spid="321" grpId="5"/>
      <p:bldP build="whole" bldLvl="1" animBg="1" rev="0" advAuto="0" spid="322" grpId="6"/>
      <p:bldP build="whole" bldLvl="1" animBg="1" rev="0" advAuto="0" spid="318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omplexity Analysis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 Analysis: Improved</a:t>
            </a:r>
          </a:p>
        </p:txBody>
      </p:sp>
      <p:sp>
        <p:nvSpPr>
          <p:cNvPr id="3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2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28" name="Taking x=1/2 in eqn (2) gives"/>
          <p:cNvSpPr txBox="1"/>
          <p:nvPr/>
        </p:nvSpPr>
        <p:spPr>
          <a:xfrm>
            <a:off x="784993" y="995609"/>
            <a:ext cx="9055612" cy="628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Taking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x=1/2 </a:t>
            </a:r>
            <a:r>
              <a:t>in eqn (2) gives</a:t>
            </a:r>
          </a:p>
        </p:txBody>
      </p:sp>
      <p:sp>
        <p:nvSpPr>
          <p:cNvPr id="329" name="Equation"/>
          <p:cNvSpPr txBox="1"/>
          <p:nvPr/>
        </p:nvSpPr>
        <p:spPr>
          <a:xfrm>
            <a:off x="1169654" y="1485215"/>
            <a:ext cx="3013821" cy="11927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lim>
                  </m:limUp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f>
                        <m:fPr>
                          <m:ctrlP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f>
                        <m:fPr>
                          <m:ctrlP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</m:oMath>
              </m:oMathPara>
            </a14:m>
            <a:endParaRPr sz="2800"/>
          </a:p>
        </p:txBody>
      </p:sp>
      <p:sp>
        <p:nvSpPr>
          <p:cNvPr id="330" name="Equation"/>
          <p:cNvSpPr txBox="1"/>
          <p:nvPr/>
        </p:nvSpPr>
        <p:spPr>
          <a:xfrm>
            <a:off x="820456" y="2733645"/>
            <a:ext cx="2031629" cy="11927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⇒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</m:den>
                  </m:f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f>
                        <m:fPr>
                          <m:ctrlP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num>
                    <m:den>
                      <m:f>
                        <m:fPr>
                          <m:ctrlP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den>
                  </m:f>
                </m:oMath>
              </m:oMathPara>
            </a14:m>
            <a:endParaRPr sz="2800"/>
          </a:p>
        </p:txBody>
      </p:sp>
      <p:sp>
        <p:nvSpPr>
          <p:cNvPr id="331" name="Equation"/>
          <p:cNvSpPr txBox="1"/>
          <p:nvPr/>
        </p:nvSpPr>
        <p:spPr>
          <a:xfrm>
            <a:off x="767057" y="4006204"/>
            <a:ext cx="1872370" cy="95245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⇒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den>
                  </m:f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  <a:endParaRPr sz="2800"/>
          </a:p>
        </p:txBody>
      </p:sp>
      <p:sp>
        <p:nvSpPr>
          <p:cNvPr id="332" name="Thus eqn (1) becomes"/>
          <p:cNvSpPr txBox="1"/>
          <p:nvPr/>
        </p:nvSpPr>
        <p:spPr>
          <a:xfrm>
            <a:off x="329996" y="5131121"/>
            <a:ext cx="3706569" cy="628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Thus eqn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) becomes</a:t>
            </a:r>
          </a:p>
        </p:txBody>
      </p:sp>
      <p:sp>
        <p:nvSpPr>
          <p:cNvPr id="333" name="Equation"/>
          <p:cNvSpPr txBox="1"/>
          <p:nvPr/>
        </p:nvSpPr>
        <p:spPr>
          <a:xfrm>
            <a:off x="4119395" y="4919692"/>
            <a:ext cx="4379463" cy="10509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⌈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den>
                  </m:f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⌉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≤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.2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800"/>
          </a:p>
        </p:txBody>
      </p:sp>
      <p:sp>
        <p:nvSpPr>
          <p:cNvPr id="334" name="That is heap from the array can be built in O(n) time"/>
          <p:cNvSpPr txBox="1"/>
          <p:nvPr/>
        </p:nvSpPr>
        <p:spPr>
          <a:xfrm>
            <a:off x="329996" y="6047502"/>
            <a:ext cx="9055612" cy="628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That is heap from the array can be built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r>
              <a:t> time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3" grpId="6"/>
      <p:bldP build="whole" bldLvl="1" animBg="1" rev="0" advAuto="0" spid="331" grpId="4"/>
      <p:bldP build="whole" bldLvl="1" animBg="1" rev="0" advAuto="0" spid="329" grpId="2"/>
      <p:bldP build="whole" bldLvl="1" animBg="1" rev="0" advAuto="0" spid="330" grpId="3"/>
      <p:bldP build="p" bldLvl="5" animBg="1" rev="0" advAuto="0" spid="332" grpId="5"/>
      <p:bldP build="p" bldLvl="5" animBg="1" rev="0" advAuto="0" spid="328" grpId="1"/>
      <p:bldP build="p" bldLvl="5" animBg="1" rev="0" advAuto="0" spid="334" grpId="7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Exercise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Exercises:</a:t>
            </a:r>
          </a:p>
        </p:txBody>
      </p:sp>
      <p:sp>
        <p:nvSpPr>
          <p:cNvPr id="337" name="Consider the arra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the array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3,5,6,7,20,8,2,9,12,15,30,17</a:t>
            </a:r>
          </a:p>
          <a:p>
            <a:pPr lvl="1"/>
            <a:r>
              <a:t>Draw the Complete Binary Tree</a:t>
            </a:r>
          </a:p>
          <a:p>
            <a:pPr lvl="1"/>
            <a:r>
              <a:t>Heapify the tree.</a:t>
            </a:r>
          </a:p>
          <a:p>
            <a:pPr lvl="2"/>
            <a:r>
              <a:t>Workout the upates in array when heapifying.</a:t>
            </a:r>
          </a:p>
          <a:p>
            <a:pPr/>
            <a:r>
              <a:t>In the above heap, insert the following items, one at a time.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16, 21, 45</a:t>
            </a:r>
          </a:p>
          <a:p>
            <a:pPr/>
            <a:r>
              <a:t>Perform 3 DeleteMax operations</a:t>
            </a:r>
          </a:p>
          <a:p>
            <a:pPr lvl="1"/>
            <a:r>
              <a:t>Show the heap structure after each delete</a:t>
            </a: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43" name="Priority queu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Priority queue</a:t>
            </a:r>
          </a:p>
          <a:p>
            <a:pPr/>
            <a:r>
              <a:t>3 Operations</a:t>
            </a:r>
          </a:p>
          <a:p>
            <a:pPr lvl="1"/>
            <a:r>
              <a:t>FindMin</a:t>
            </a:r>
          </a:p>
          <a:p>
            <a:pPr lvl="1"/>
            <a:r>
              <a:t>DeleteMin</a:t>
            </a:r>
          </a:p>
          <a:p>
            <a:pPr lvl="1"/>
            <a:r>
              <a:t>Add </a:t>
            </a:r>
          </a:p>
          <a:p>
            <a:pPr/>
            <a:r>
              <a:t>Heap</a:t>
            </a:r>
          </a:p>
          <a:p>
            <a:pPr/>
            <a:r>
              <a:t>Heapification (building an heap)</a:t>
            </a:r>
          </a:p>
          <a:p>
            <a:pPr/>
            <a:r>
              <a:t>Time complexity analysis</a:t>
            </a:r>
          </a:p>
        </p:txBody>
      </p:sp>
      <p:sp>
        <p:nvSpPr>
          <p:cNvPr id="3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4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Sec 9.1-5.4 - Levitin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9.1-5.4 -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ransform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Transform and Conquer</a:t>
            </a:r>
          </a:p>
        </p:txBody>
      </p:sp>
      <p:sp>
        <p:nvSpPr>
          <p:cNvPr id="54" name="Secret to life: Replace one worry with anoth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Secret to life: Replace one worry with another.</a:t>
            </a:r>
          </a:p>
          <a:p>
            <a:pPr lvl="1"/>
            <a:r>
              <a:t>American cartoonist Charles M Shultz (1922-2000)</a:t>
            </a:r>
          </a:p>
          <a:p>
            <a:pPr/>
            <a:r>
              <a:t>Transform and conquer approach</a:t>
            </a:r>
          </a:p>
          <a:p>
            <a:pPr lvl="1"/>
            <a:r>
              <a:t>A two stage process</a:t>
            </a:r>
          </a:p>
          <a:p>
            <a:pPr lvl="2"/>
            <a:r>
              <a:t>Transformation stage: change the problem instance to another form, more amenable to solution</a:t>
            </a:r>
          </a:p>
          <a:p>
            <a:pPr lvl="2"/>
            <a:r>
              <a:t>Conquering stage: Solve the problem</a:t>
            </a:r>
          </a:p>
          <a:p>
            <a:pPr/>
            <a:r>
              <a:t>Transformation can be done in 3 ways</a:t>
            </a:r>
          </a:p>
          <a:p>
            <a:pPr lvl="1"/>
            <a:r>
              <a:t>Instance simplification: to a simpler or more convenient instance of the problem: presorted lists</a:t>
            </a:r>
          </a:p>
          <a:p>
            <a:pPr lvl="1"/>
            <a:r>
              <a:t>Different representation: Heaps, Horner’s rule</a:t>
            </a:r>
          </a:p>
          <a:p>
            <a:pPr lvl="1"/>
            <a:r>
              <a:t>Problem reduction: transform to a different problem for which solution is available.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riority Que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Priority Queue</a:t>
            </a:r>
          </a:p>
        </p:txBody>
      </p:sp>
      <p:sp>
        <p:nvSpPr>
          <p:cNvPr id="60" name="Priority Queue:…"/>
          <p:cNvSpPr txBox="1"/>
          <p:nvPr>
            <p:ph type="body" idx="1"/>
          </p:nvPr>
        </p:nvSpPr>
        <p:spPr>
          <a:xfrm>
            <a:off x="666288" y="938113"/>
            <a:ext cx="9248138" cy="5891610"/>
          </a:xfrm>
          <a:prstGeom prst="rect">
            <a:avLst/>
          </a:prstGeom>
        </p:spPr>
        <p:txBody>
          <a:bodyPr/>
          <a:lstStyle/>
          <a:p>
            <a:pPr/>
            <a:r>
              <a:t>Priority Queue:</a:t>
            </a:r>
          </a:p>
          <a:p>
            <a:pPr lvl="1"/>
            <a:r>
              <a:t>A data structure with an orderable (called priority) characteristic on set of elements maintained by it</a:t>
            </a:r>
          </a:p>
          <a:p>
            <a:pPr lvl="1"/>
            <a:r>
              <a:t>Allows 3 operations in an efficient way</a:t>
            </a:r>
          </a:p>
          <a:p>
            <a:pPr lvl="2"/>
            <a:r>
              <a:t>FindMin (or even FindMax):</a:t>
            </a:r>
          </a:p>
          <a:p>
            <a:pPr lvl="3"/>
            <a:r>
              <a:t>Find an item with highest priority (e.g. max, min)</a:t>
            </a:r>
          </a:p>
          <a:p>
            <a:pPr lvl="2" marL="1065847" indent="-213360">
              <a:buChar char="–"/>
            </a:pPr>
            <a:r>
              <a:t>DeleteMin:</a:t>
            </a:r>
          </a:p>
          <a:p>
            <a:pPr lvl="3"/>
            <a:r>
              <a:t>Delete an item with highest priority</a:t>
            </a:r>
          </a:p>
          <a:p>
            <a:pPr lvl="2"/>
            <a:r>
              <a:t>Insert:</a:t>
            </a:r>
          </a:p>
          <a:p>
            <a:pPr lvl="3"/>
            <a:r>
              <a:t>Add a new item to the data structure</a:t>
            </a:r>
          </a:p>
          <a:p>
            <a:pPr>
              <a:defRPr sz="3000"/>
            </a:pPr>
            <a:r>
              <a:t>Heaps makes these 3 operations interesting and useful</a:t>
            </a:r>
          </a:p>
          <a:p>
            <a:pPr>
              <a:defRPr sz="3000"/>
            </a:pPr>
            <a:r>
              <a:t>Heapsort: a cornerstone of theoretical sorting problem 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He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</a:t>
            </a:r>
          </a:p>
        </p:txBody>
      </p:sp>
      <p:sp>
        <p:nvSpPr>
          <p:cNvPr id="66" name="Defini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Definition: </a:t>
            </a:r>
          </a:p>
          <a:p>
            <a:pPr lvl="1"/>
            <a:r>
              <a:t>Heap is defined as binary tree with keys assigned to nodes (one key per node) with following conditions</a:t>
            </a:r>
          </a:p>
          <a:p>
            <a:pPr lvl="2"/>
            <a:r>
              <a:t>Binary tree is a a complete tree except possibly at the last level</a:t>
            </a:r>
          </a:p>
          <a:p>
            <a:pPr lvl="3"/>
            <a:r>
              <a:t>Few rightmost leaves may be missing</a:t>
            </a:r>
          </a:p>
          <a:p>
            <a:pPr lvl="2"/>
            <a:r>
              <a:t>The key of a parent is greater than or equal to keys of its children and hence descendants</a:t>
            </a:r>
          </a:p>
          <a:p>
            <a:pPr lvl="3"/>
            <a:r>
              <a:t>Also, known as parental dominance.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72" name="Q: Identify if given binary tree is a heap?"/>
          <p:cNvSpPr txBox="1"/>
          <p:nvPr>
            <p:ph type="body" sz="quarter" idx="1"/>
          </p:nvPr>
        </p:nvSpPr>
        <p:spPr>
          <a:xfrm>
            <a:off x="533260" y="1172267"/>
            <a:ext cx="8126885" cy="74581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Q: Identify if given binary tree is a heap?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87" name="Group"/>
          <p:cNvGrpSpPr/>
          <p:nvPr/>
        </p:nvGrpSpPr>
        <p:grpSpPr>
          <a:xfrm>
            <a:off x="464766" y="2077520"/>
            <a:ext cx="2915518" cy="2314319"/>
            <a:chOff x="0" y="0"/>
            <a:chExt cx="2915517" cy="2314317"/>
          </a:xfrm>
        </p:grpSpPr>
        <p:sp>
          <p:nvSpPr>
            <p:cNvPr id="76" name="9"/>
            <p:cNvSpPr/>
            <p:nvPr/>
          </p:nvSpPr>
          <p:spPr>
            <a:xfrm>
              <a:off x="1053621" y="0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7" name="5"/>
            <p:cNvSpPr/>
            <p:nvPr/>
          </p:nvSpPr>
          <p:spPr>
            <a:xfrm>
              <a:off x="498854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8" name="4"/>
            <p:cNvSpPr/>
            <p:nvPr/>
          </p:nvSpPr>
          <p:spPr>
            <a:xfrm>
              <a:off x="0" y="17399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9" name="2"/>
            <p:cNvSpPr/>
            <p:nvPr/>
          </p:nvSpPr>
          <p:spPr>
            <a:xfrm>
              <a:off x="1053621" y="1739962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0" name="7"/>
            <p:cNvSpPr/>
            <p:nvPr/>
          </p:nvSpPr>
          <p:spPr>
            <a:xfrm>
              <a:off x="2338587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1" name="1"/>
            <p:cNvSpPr/>
            <p:nvPr/>
          </p:nvSpPr>
          <p:spPr>
            <a:xfrm>
              <a:off x="1972760" y="1739962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2" name="Line"/>
            <p:cNvSpPr/>
            <p:nvPr/>
          </p:nvSpPr>
          <p:spPr>
            <a:xfrm flipV="1">
              <a:off x="980677" y="510433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" name="Line"/>
            <p:cNvSpPr/>
            <p:nvPr/>
          </p:nvSpPr>
          <p:spPr>
            <a:xfrm flipV="1">
              <a:off x="479303" y="1319200"/>
              <a:ext cx="228129" cy="4136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" name="Line"/>
            <p:cNvSpPr/>
            <p:nvPr/>
          </p:nvSpPr>
          <p:spPr>
            <a:xfrm flipH="1" flipV="1">
              <a:off x="961460" y="1354651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" name="Line"/>
            <p:cNvSpPr/>
            <p:nvPr/>
          </p:nvSpPr>
          <p:spPr>
            <a:xfrm flipV="1">
              <a:off x="2342569" y="1369864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" name="Line"/>
            <p:cNvSpPr/>
            <p:nvPr/>
          </p:nvSpPr>
          <p:spPr>
            <a:xfrm flipH="1" flipV="1">
              <a:off x="1591606" y="437422"/>
              <a:ext cx="683005" cy="5596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7" name="Group"/>
          <p:cNvGrpSpPr/>
          <p:nvPr/>
        </p:nvGrpSpPr>
        <p:grpSpPr>
          <a:xfrm>
            <a:off x="3927007" y="2077520"/>
            <a:ext cx="2416665" cy="2314319"/>
            <a:chOff x="0" y="0"/>
            <a:chExt cx="2416663" cy="2314317"/>
          </a:xfrm>
        </p:grpSpPr>
        <p:sp>
          <p:nvSpPr>
            <p:cNvPr id="88" name="9"/>
            <p:cNvSpPr/>
            <p:nvPr/>
          </p:nvSpPr>
          <p:spPr>
            <a:xfrm>
              <a:off x="554767" y="0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9" name="5"/>
            <p:cNvSpPr/>
            <p:nvPr/>
          </p:nvSpPr>
          <p:spPr>
            <a:xfrm>
              <a:off x="0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0" name="2"/>
            <p:cNvSpPr/>
            <p:nvPr/>
          </p:nvSpPr>
          <p:spPr>
            <a:xfrm>
              <a:off x="554767" y="17399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1" name="7"/>
            <p:cNvSpPr/>
            <p:nvPr/>
          </p:nvSpPr>
          <p:spPr>
            <a:xfrm>
              <a:off x="1839733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2" name="1"/>
            <p:cNvSpPr/>
            <p:nvPr/>
          </p:nvSpPr>
          <p:spPr>
            <a:xfrm>
              <a:off x="1473906" y="1739962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3" name="Line"/>
            <p:cNvSpPr/>
            <p:nvPr/>
          </p:nvSpPr>
          <p:spPr>
            <a:xfrm flipV="1">
              <a:off x="481823" y="510433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" name="Line"/>
            <p:cNvSpPr/>
            <p:nvPr/>
          </p:nvSpPr>
          <p:spPr>
            <a:xfrm flipH="1" flipV="1">
              <a:off x="462606" y="1354651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" name="Line"/>
            <p:cNvSpPr/>
            <p:nvPr/>
          </p:nvSpPr>
          <p:spPr>
            <a:xfrm flipV="1">
              <a:off x="1843715" y="1369864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" name="Line"/>
            <p:cNvSpPr/>
            <p:nvPr/>
          </p:nvSpPr>
          <p:spPr>
            <a:xfrm flipH="1" flipV="1">
              <a:off x="1092752" y="437422"/>
              <a:ext cx="683005" cy="5596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9" name="Group"/>
          <p:cNvGrpSpPr/>
          <p:nvPr/>
        </p:nvGrpSpPr>
        <p:grpSpPr>
          <a:xfrm>
            <a:off x="6890395" y="1911235"/>
            <a:ext cx="2915519" cy="2314319"/>
            <a:chOff x="0" y="0"/>
            <a:chExt cx="2915517" cy="2314317"/>
          </a:xfrm>
        </p:grpSpPr>
        <p:sp>
          <p:nvSpPr>
            <p:cNvPr id="98" name="9"/>
            <p:cNvSpPr/>
            <p:nvPr/>
          </p:nvSpPr>
          <p:spPr>
            <a:xfrm>
              <a:off x="1053621" y="0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99" name="5"/>
            <p:cNvSpPr/>
            <p:nvPr/>
          </p:nvSpPr>
          <p:spPr>
            <a:xfrm>
              <a:off x="498854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0" name="6"/>
            <p:cNvSpPr/>
            <p:nvPr/>
          </p:nvSpPr>
          <p:spPr>
            <a:xfrm>
              <a:off x="0" y="17399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01" name="2"/>
            <p:cNvSpPr/>
            <p:nvPr/>
          </p:nvSpPr>
          <p:spPr>
            <a:xfrm>
              <a:off x="1053621" y="17399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2" name="7"/>
            <p:cNvSpPr/>
            <p:nvPr/>
          </p:nvSpPr>
          <p:spPr>
            <a:xfrm>
              <a:off x="2338587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03" name="1"/>
            <p:cNvSpPr/>
            <p:nvPr/>
          </p:nvSpPr>
          <p:spPr>
            <a:xfrm>
              <a:off x="1972760" y="1739962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4" name="Line"/>
            <p:cNvSpPr/>
            <p:nvPr/>
          </p:nvSpPr>
          <p:spPr>
            <a:xfrm flipV="1">
              <a:off x="980677" y="510433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5" name="Line"/>
            <p:cNvSpPr/>
            <p:nvPr/>
          </p:nvSpPr>
          <p:spPr>
            <a:xfrm flipV="1">
              <a:off x="479303" y="1319200"/>
              <a:ext cx="228129" cy="4136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6" name="Line"/>
            <p:cNvSpPr/>
            <p:nvPr/>
          </p:nvSpPr>
          <p:spPr>
            <a:xfrm flipH="1" flipV="1">
              <a:off x="961460" y="1354651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7" name="Line"/>
            <p:cNvSpPr/>
            <p:nvPr/>
          </p:nvSpPr>
          <p:spPr>
            <a:xfrm flipV="1">
              <a:off x="2342568" y="1369864"/>
              <a:ext cx="228130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8" name="Line"/>
            <p:cNvSpPr/>
            <p:nvPr/>
          </p:nvSpPr>
          <p:spPr>
            <a:xfrm flipH="1" flipV="1">
              <a:off x="1591605" y="437422"/>
              <a:ext cx="683006" cy="5596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10" name="Dingbat Tick"/>
          <p:cNvSpPr/>
          <p:nvPr/>
        </p:nvSpPr>
        <p:spPr>
          <a:xfrm>
            <a:off x="1021786" y="4772213"/>
            <a:ext cx="881628" cy="837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" name="Dingbat X"/>
          <p:cNvSpPr/>
          <p:nvPr/>
        </p:nvSpPr>
        <p:spPr>
          <a:xfrm>
            <a:off x="4557225" y="4507962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chemeClr val="accent5"/>
                </a:solidFill>
              </a:defRPr>
            </a:pPr>
          </a:p>
        </p:txBody>
      </p:sp>
      <p:sp>
        <p:nvSpPr>
          <p:cNvPr id="112" name="Dingbat X"/>
          <p:cNvSpPr/>
          <p:nvPr/>
        </p:nvSpPr>
        <p:spPr>
          <a:xfrm>
            <a:off x="8064952" y="4507962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chemeClr val="accent5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" grpId="7"/>
      <p:bldP build="p" bldLvl="5" animBg="1" rev="0" advAuto="0" spid="72" grpId="1"/>
      <p:bldP build="whole" bldLvl="1" animBg="1" rev="0" advAuto="0" spid="110" grpId="3"/>
      <p:bldP build="whole" bldLvl="1" animBg="1" rev="0" advAuto="0" spid="111" grpId="5"/>
      <p:bldP build="whole" bldLvl="1" animBg="1" rev="0" advAuto="0" spid="109" grpId="6"/>
      <p:bldP build="whole" bldLvl="1" animBg="1" rev="0" advAuto="0" spid="87" grpId="2"/>
      <p:bldP build="whole" bldLvl="1" animBg="1" rev="0" advAuto="0" spid="97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Heap 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 Properties</a:t>
            </a:r>
          </a:p>
        </p:txBody>
      </p:sp>
      <p:sp>
        <p:nvSpPr>
          <p:cNvPr id="115" name="There exists only 1 complete binary tree with n nod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There exists only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complete binary tree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nodes.</a:t>
            </a:r>
          </a:p>
          <a:p>
            <a:pPr>
              <a:spcBef>
                <a:spcPts val="200"/>
              </a:spcBef>
            </a:pPr>
            <a:r>
              <a:t>The root of the heap is always the largest element</a:t>
            </a:r>
          </a:p>
          <a:p>
            <a:pPr>
              <a:spcBef>
                <a:spcPts val="200"/>
              </a:spcBef>
            </a:pPr>
            <a:r>
              <a:t>A node of heap taken together with all its descendants is also a heap</a:t>
            </a:r>
          </a:p>
          <a:p>
            <a:pPr>
              <a:spcBef>
                <a:spcPts val="200"/>
              </a:spcBef>
            </a:pPr>
            <a:r>
              <a:t>Heap implementation</a:t>
            </a:r>
          </a:p>
          <a:p>
            <a:pPr lvl="1">
              <a:spcBef>
                <a:spcPts val="200"/>
              </a:spcBef>
              <a:defRPr sz="2900"/>
            </a:pPr>
            <a:r>
              <a:t>Can be an array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H[]</a:t>
            </a:r>
            <a:r>
              <a:t> with top-down and left to right</a:t>
            </a:r>
          </a:p>
          <a:p>
            <a:pPr lvl="1">
              <a:spcBef>
                <a:spcPts val="200"/>
              </a:spcBef>
            </a:pPr>
            <a:r>
              <a:t>Store heap elements in positions thru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.</a:t>
            </a:r>
          </a:p>
          <a:p>
            <a:pPr lvl="1">
              <a:spcBef>
                <a:spcPts val="200"/>
              </a:spcBef>
            </a:pPr>
            <a:r>
              <a:t>Element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H[0] </a:t>
            </a:r>
            <a:r>
              <a:t>can either be unused or a sentinel</a:t>
            </a:r>
          </a:p>
          <a:p>
            <a:pPr lvl="2">
              <a:spcBef>
                <a:spcPts val="200"/>
              </a:spcBef>
            </a:pPr>
            <a:r>
              <a:t>Its value can be greater than every element of heap</a:t>
            </a:r>
          </a:p>
          <a:p>
            <a:pPr lvl="1" marL="661987" indent="-266700">
              <a:spcBef>
                <a:spcPts val="200"/>
              </a:spcBef>
              <a:defRPr sz="2800"/>
            </a:pPr>
            <a:r>
              <a:t>Parental nodes are in first ⌊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n/2⌋</a:t>
            </a:r>
            <a:r>
              <a:t> positions of the array</a:t>
            </a:r>
          </a:p>
          <a:p>
            <a:pPr lvl="1" marL="661987" indent="-266700">
              <a:spcBef>
                <a:spcPts val="200"/>
              </a:spcBef>
              <a:defRPr sz="2800"/>
            </a:pPr>
            <a:r>
              <a:t>Leaf nodes will be last ⌈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n/2⌉</a:t>
            </a:r>
            <a:r>
              <a:t> positions of the array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Example: Heap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Heap Implementation</a:t>
            </a:r>
          </a:p>
        </p:txBody>
      </p:sp>
      <p:sp>
        <p:nvSpPr>
          <p:cNvPr id="121" name="Left child of node at j is at 2j…"/>
          <p:cNvSpPr txBox="1"/>
          <p:nvPr>
            <p:ph type="body" sz="half" idx="1"/>
          </p:nvPr>
        </p:nvSpPr>
        <p:spPr>
          <a:xfrm>
            <a:off x="3515305" y="1062602"/>
            <a:ext cx="6106932" cy="3994780"/>
          </a:xfrm>
          <a:prstGeom prst="rect">
            <a:avLst/>
          </a:prstGeom>
        </p:spPr>
        <p:txBody>
          <a:bodyPr/>
          <a:lstStyle/>
          <a:p>
            <a:pPr/>
            <a:r>
              <a:t>Left child of node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is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2j</a:t>
            </a:r>
          </a:p>
          <a:p>
            <a:pPr>
              <a:defRPr sz="3000"/>
            </a:pPr>
            <a:r>
              <a:t>Right child (if exists) of node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is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2j+1</a:t>
            </a:r>
          </a:p>
          <a:p>
            <a:pPr/>
            <a:r>
              <a:t>Parent of node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is at ⌊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j/2⌋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39725" indent="-300037">
              <a:spcBef>
                <a:spcPts val="200"/>
              </a:spcBef>
              <a:defRPr sz="3000"/>
            </a:pPr>
            <a:r>
              <a:t>Parental nodes are in first ⌊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n/2⌋</a:t>
            </a:r>
            <a:r>
              <a:t> positions of the array</a:t>
            </a:r>
          </a:p>
          <a:p>
            <a:pPr marL="339725" indent="-300037">
              <a:spcBef>
                <a:spcPts val="200"/>
              </a:spcBef>
              <a:defRPr sz="3000"/>
            </a:pPr>
            <a:r>
              <a:t>Leaf nodes are in last ⌈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n/2⌉</a:t>
            </a:r>
            <a:r>
              <a:t> positions of the array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36" name="Group"/>
          <p:cNvGrpSpPr/>
          <p:nvPr/>
        </p:nvGrpSpPr>
        <p:grpSpPr>
          <a:xfrm>
            <a:off x="364995" y="996669"/>
            <a:ext cx="2915518" cy="2314319"/>
            <a:chOff x="0" y="0"/>
            <a:chExt cx="2915517" cy="2314317"/>
          </a:xfrm>
        </p:grpSpPr>
        <p:sp>
          <p:nvSpPr>
            <p:cNvPr id="125" name="9"/>
            <p:cNvSpPr/>
            <p:nvPr/>
          </p:nvSpPr>
          <p:spPr>
            <a:xfrm>
              <a:off x="1053621" y="0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26" name="5"/>
            <p:cNvSpPr/>
            <p:nvPr/>
          </p:nvSpPr>
          <p:spPr>
            <a:xfrm>
              <a:off x="498854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7" name="4"/>
            <p:cNvSpPr/>
            <p:nvPr/>
          </p:nvSpPr>
          <p:spPr>
            <a:xfrm>
              <a:off x="0" y="1739962"/>
              <a:ext cx="576931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8" name="2"/>
            <p:cNvSpPr/>
            <p:nvPr/>
          </p:nvSpPr>
          <p:spPr>
            <a:xfrm>
              <a:off x="1053621" y="1739962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9" name="7"/>
            <p:cNvSpPr/>
            <p:nvPr/>
          </p:nvSpPr>
          <p:spPr>
            <a:xfrm>
              <a:off x="2338587" y="808767"/>
              <a:ext cx="576931" cy="57435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0" name="1"/>
            <p:cNvSpPr/>
            <p:nvPr/>
          </p:nvSpPr>
          <p:spPr>
            <a:xfrm>
              <a:off x="1972760" y="1739962"/>
              <a:ext cx="576932" cy="5743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1" name="Line"/>
            <p:cNvSpPr/>
            <p:nvPr/>
          </p:nvSpPr>
          <p:spPr>
            <a:xfrm flipV="1">
              <a:off x="980677" y="510433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2" name="Line"/>
            <p:cNvSpPr/>
            <p:nvPr/>
          </p:nvSpPr>
          <p:spPr>
            <a:xfrm flipV="1">
              <a:off x="479303" y="1319200"/>
              <a:ext cx="228129" cy="4136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3" name="Line"/>
            <p:cNvSpPr/>
            <p:nvPr/>
          </p:nvSpPr>
          <p:spPr>
            <a:xfrm flipH="1" flipV="1">
              <a:off x="961460" y="1354651"/>
              <a:ext cx="266563" cy="3678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4" name="Line"/>
            <p:cNvSpPr/>
            <p:nvPr/>
          </p:nvSpPr>
          <p:spPr>
            <a:xfrm flipV="1">
              <a:off x="2342569" y="1369864"/>
              <a:ext cx="228129" cy="4136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5" name="Line"/>
            <p:cNvSpPr/>
            <p:nvPr/>
          </p:nvSpPr>
          <p:spPr>
            <a:xfrm flipH="1" flipV="1">
              <a:off x="1591606" y="437422"/>
              <a:ext cx="683005" cy="5596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137" name="Table"/>
          <p:cNvGraphicFramePr/>
          <p:nvPr/>
        </p:nvGraphicFramePr>
        <p:xfrm>
          <a:off x="688946" y="5572756"/>
          <a:ext cx="8178801" cy="5214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1164317"/>
                <a:gridCol w="1164317"/>
                <a:gridCol w="1164317"/>
                <a:gridCol w="1164317"/>
                <a:gridCol w="1164317"/>
                <a:gridCol w="1164317"/>
                <a:gridCol w="1164317"/>
              </a:tblGrid>
              <a:tr h="49289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8" name="0"/>
          <p:cNvSpPr txBox="1"/>
          <p:nvPr/>
        </p:nvSpPr>
        <p:spPr>
          <a:xfrm>
            <a:off x="1027034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0</a:t>
            </a:r>
          </a:p>
        </p:txBody>
      </p:sp>
      <p:sp>
        <p:nvSpPr>
          <p:cNvPr id="139" name="1"/>
          <p:cNvSpPr txBox="1"/>
          <p:nvPr/>
        </p:nvSpPr>
        <p:spPr>
          <a:xfrm>
            <a:off x="2155238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1</a:t>
            </a:r>
          </a:p>
        </p:txBody>
      </p:sp>
      <p:sp>
        <p:nvSpPr>
          <p:cNvPr id="140" name="2"/>
          <p:cNvSpPr txBox="1"/>
          <p:nvPr/>
        </p:nvSpPr>
        <p:spPr>
          <a:xfrm>
            <a:off x="3465392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2</a:t>
            </a:r>
          </a:p>
        </p:txBody>
      </p:sp>
      <p:sp>
        <p:nvSpPr>
          <p:cNvPr id="141" name="3"/>
          <p:cNvSpPr txBox="1"/>
          <p:nvPr/>
        </p:nvSpPr>
        <p:spPr>
          <a:xfrm>
            <a:off x="4597688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3</a:t>
            </a:r>
          </a:p>
        </p:txBody>
      </p:sp>
      <p:sp>
        <p:nvSpPr>
          <p:cNvPr id="142" name="4"/>
          <p:cNvSpPr txBox="1"/>
          <p:nvPr/>
        </p:nvSpPr>
        <p:spPr>
          <a:xfrm>
            <a:off x="5729985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4</a:t>
            </a:r>
          </a:p>
        </p:txBody>
      </p:sp>
      <p:sp>
        <p:nvSpPr>
          <p:cNvPr id="143" name="5"/>
          <p:cNvSpPr txBox="1"/>
          <p:nvPr/>
        </p:nvSpPr>
        <p:spPr>
          <a:xfrm>
            <a:off x="7036047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5</a:t>
            </a:r>
          </a:p>
        </p:txBody>
      </p:sp>
      <p:sp>
        <p:nvSpPr>
          <p:cNvPr id="144" name="6"/>
          <p:cNvSpPr txBox="1"/>
          <p:nvPr/>
        </p:nvSpPr>
        <p:spPr>
          <a:xfrm>
            <a:off x="8168343" y="5107159"/>
            <a:ext cx="33274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1" grpId="2"/>
      <p:bldP build="whole" bldLvl="1" animBg="1" rev="0" advAuto="0" spid="13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Heap Constr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Heap Construction</a:t>
            </a:r>
          </a:p>
        </p:txBody>
      </p:sp>
      <p:sp>
        <p:nvSpPr>
          <p:cNvPr id="147" name="S0: Initiaize heap structure with keys in or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</a:t>
            </a:r>
            <a:r>
              <a:rPr>
                <a:latin typeface="Arial"/>
                <a:ea typeface="Arial"/>
                <a:cs typeface="Arial"/>
                <a:sym typeface="Arial"/>
              </a:rPr>
              <a:t>0</a:t>
            </a:r>
            <a:r>
              <a:t>: Initiaize heap structure with keys in order</a:t>
            </a:r>
          </a:p>
          <a:p>
            <a:pPr/>
            <a:r>
              <a:t>S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Start with the last (right most) parental node</a:t>
            </a:r>
          </a:p>
          <a:p>
            <a:pPr lvl="1"/>
            <a:r>
              <a:t>Fix the heap rooted at it.</a:t>
            </a:r>
          </a:p>
          <a:p>
            <a:pPr lvl="1"/>
            <a:r>
              <a:t>If it fails the heap condition, then exchange with larger child</a:t>
            </a:r>
          </a:p>
          <a:p>
            <a:pPr lvl="1"/>
            <a:r>
              <a:t>Repeat the process till heap condition satisfies</a:t>
            </a:r>
          </a:p>
          <a:p>
            <a:pPr/>
            <a:r>
              <a:t>S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: Repeat the previous step (s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) for preceding parental nodes.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